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6"/>
  </p:notesMasterIdLst>
  <p:sldIdLst>
    <p:sldId id="256" r:id="rId2"/>
    <p:sldId id="273" r:id="rId3"/>
    <p:sldId id="257" r:id="rId4"/>
    <p:sldId id="258" r:id="rId5"/>
    <p:sldId id="259" r:id="rId6"/>
    <p:sldId id="260" r:id="rId7"/>
    <p:sldId id="261" r:id="rId8"/>
    <p:sldId id="262" r:id="rId9"/>
    <p:sldId id="263" r:id="rId10"/>
    <p:sldId id="286" r:id="rId11"/>
    <p:sldId id="287" r:id="rId12"/>
    <p:sldId id="265" r:id="rId13"/>
    <p:sldId id="288" r:id="rId14"/>
    <p:sldId id="266" r:id="rId15"/>
    <p:sldId id="289" r:id="rId16"/>
    <p:sldId id="264" r:id="rId17"/>
    <p:sldId id="267" r:id="rId18"/>
    <p:sldId id="268" r:id="rId19"/>
    <p:sldId id="270" r:id="rId20"/>
    <p:sldId id="269" r:id="rId21"/>
    <p:sldId id="271" r:id="rId22"/>
    <p:sldId id="272" r:id="rId23"/>
    <p:sldId id="276" r:id="rId24"/>
    <p:sldId id="275" r:id="rId25"/>
    <p:sldId id="277" r:id="rId26"/>
    <p:sldId id="283" r:id="rId27"/>
    <p:sldId id="284" r:id="rId28"/>
    <p:sldId id="282" r:id="rId29"/>
    <p:sldId id="274" r:id="rId30"/>
    <p:sldId id="279" r:id="rId31"/>
    <p:sldId id="285" r:id="rId32"/>
    <p:sldId id="281" r:id="rId33"/>
    <p:sldId id="280" r:id="rId34"/>
    <p:sldId id="27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660"/>
  </p:normalViewPr>
  <p:slideViewPr>
    <p:cSldViewPr snapToGrid="0">
      <p:cViewPr varScale="1">
        <p:scale>
          <a:sx n="81" d="100"/>
          <a:sy n="81" d="100"/>
        </p:scale>
        <p:origin x="83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5932E-D6E2-4642-88F6-E142BDF36D90}" type="datetimeFigureOut">
              <a:rPr lang="fr-FR" smtClean="0"/>
              <a:t>28/01/2025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47F48-613A-4200-AA55-A06A2D3625A5}" type="slidenum">
              <a:rPr lang="fr-FR" smtClean="0"/>
              <a:t>‹N°›</a:t>
            </a:fld>
            <a:endParaRPr lang="fr-FR"/>
          </a:p>
        </p:txBody>
      </p:sp>
    </p:spTree>
    <p:extLst>
      <p:ext uri="{BB962C8B-B14F-4D97-AF65-F5344CB8AC3E}">
        <p14:creationId xmlns:p14="http://schemas.microsoft.com/office/powerpoint/2010/main" val="2759148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3F8523-25E8-442A-B78D-4BBF2C42F16E}"/>
              </a:ext>
            </a:extLst>
          </p:cNvPr>
          <p:cNvSpPr>
            <a:spLocks noGrp="1" noChangeArrowheads="1"/>
          </p:cNvSpPr>
          <p:nvPr>
            <p:ph type="sldNum" sz="quarter" idx="5"/>
          </p:nvPr>
        </p:nvSpPr>
        <p:spPr>
          <a:ln/>
        </p:spPr>
        <p:txBody>
          <a:bodyPr/>
          <a:lstStyle/>
          <a:p>
            <a:fld id="{D4CA714C-27CA-4F79-87C5-1E1FF0D37C13}" type="slidenum">
              <a:rPr lang="fr-FR" altLang="fr-FR"/>
              <a:pPr/>
              <a:t>12</a:t>
            </a:fld>
            <a:endParaRPr lang="fr-FR" altLang="fr-FR"/>
          </a:p>
        </p:txBody>
      </p:sp>
      <p:sp>
        <p:nvSpPr>
          <p:cNvPr id="28674" name="Rectangle 2">
            <a:extLst>
              <a:ext uri="{FF2B5EF4-FFF2-40B4-BE49-F238E27FC236}">
                <a16:creationId xmlns:a16="http://schemas.microsoft.com/office/drawing/2014/main" id="{02383A1C-2D16-4493-B8EA-8919E1DA80FC}"/>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2F1FB153-865C-4D69-AB96-14A180F8F6A7}"/>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5A54693-A7EC-4394-9DE0-B23067A077DE}"/>
              </a:ext>
            </a:extLst>
          </p:cNvPr>
          <p:cNvSpPr>
            <a:spLocks noGrp="1" noChangeArrowheads="1"/>
          </p:cNvSpPr>
          <p:nvPr>
            <p:ph type="sldNum" sz="quarter" idx="5"/>
          </p:nvPr>
        </p:nvSpPr>
        <p:spPr>
          <a:ln/>
        </p:spPr>
        <p:txBody>
          <a:bodyPr/>
          <a:lstStyle/>
          <a:p>
            <a:fld id="{AE462CC2-CA7B-43A3-A45F-05907AA59525}" type="slidenum">
              <a:rPr lang="fr-FR" altLang="fr-FR"/>
              <a:pPr/>
              <a:t>14</a:t>
            </a:fld>
            <a:endParaRPr lang="fr-FR" altLang="fr-FR"/>
          </a:p>
        </p:txBody>
      </p:sp>
      <p:sp>
        <p:nvSpPr>
          <p:cNvPr id="29698" name="Rectangle 2">
            <a:extLst>
              <a:ext uri="{FF2B5EF4-FFF2-40B4-BE49-F238E27FC236}">
                <a16:creationId xmlns:a16="http://schemas.microsoft.com/office/drawing/2014/main" id="{7D48ACF1-B403-4D31-8281-4F0416FC5600}"/>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9FEAAF4B-A6F0-4EE0-85BE-2C5D05DB189E}"/>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044227-3356-4E65-8DD2-C666BF5006DD}"/>
              </a:ext>
            </a:extLst>
          </p:cNvPr>
          <p:cNvSpPr>
            <a:spLocks noGrp="1" noChangeArrowheads="1"/>
          </p:cNvSpPr>
          <p:nvPr>
            <p:ph type="sldNum" sz="quarter" idx="5"/>
          </p:nvPr>
        </p:nvSpPr>
        <p:spPr>
          <a:ln/>
        </p:spPr>
        <p:txBody>
          <a:bodyPr/>
          <a:lstStyle/>
          <a:p>
            <a:fld id="{EB182F32-FEFF-4246-90AD-B680E474775C}" type="slidenum">
              <a:rPr lang="fr-FR" altLang="fr-FR"/>
              <a:pPr/>
              <a:t>19</a:t>
            </a:fld>
            <a:endParaRPr lang="fr-FR" altLang="fr-FR"/>
          </a:p>
        </p:txBody>
      </p:sp>
      <p:sp>
        <p:nvSpPr>
          <p:cNvPr id="32770" name="Rectangle 2">
            <a:extLst>
              <a:ext uri="{FF2B5EF4-FFF2-40B4-BE49-F238E27FC236}">
                <a16:creationId xmlns:a16="http://schemas.microsoft.com/office/drawing/2014/main" id="{8236AF6C-76A7-4E62-AFE4-3F1C1CD82FE6}"/>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0B7046FC-1094-4EE8-871D-95432283F400}"/>
              </a:ext>
            </a:extLst>
          </p:cNvPr>
          <p:cNvSpPr>
            <a:spLocks noGrp="1" noChangeArrowheads="1"/>
          </p:cNvSpPr>
          <p:nvPr>
            <p:ph type="body" idx="1"/>
          </p:nvPr>
        </p:nvSpPr>
        <p:spPr/>
        <p:txBody>
          <a:bodyP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212129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174094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84890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4018437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4531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1658204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3425124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1782412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E481B0B-EAA5-4D43-BF02-58126FE67020}"/>
              </a:ext>
            </a:extLst>
          </p:cNvPr>
          <p:cNvSpPr>
            <a:spLocks noGrp="1"/>
          </p:cNvSpPr>
          <p:nvPr>
            <p:ph/>
          </p:nvPr>
        </p:nvSpPr>
        <p:spPr>
          <a:xfrm>
            <a:off x="914400" y="609600"/>
            <a:ext cx="10363200" cy="5486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a:extLst>
              <a:ext uri="{FF2B5EF4-FFF2-40B4-BE49-F238E27FC236}">
                <a16:creationId xmlns:a16="http://schemas.microsoft.com/office/drawing/2014/main" id="{6E57E7DA-6E85-4484-8DEC-3F6FB32C772A}"/>
              </a:ext>
            </a:extLst>
          </p:cNvPr>
          <p:cNvSpPr>
            <a:spLocks noGrp="1"/>
          </p:cNvSpPr>
          <p:nvPr>
            <p:ph type="dt" sz="half" idx="10"/>
          </p:nvPr>
        </p:nvSpPr>
        <p:spPr>
          <a:xfrm>
            <a:off x="914400" y="6248400"/>
            <a:ext cx="2540000" cy="457200"/>
          </a:xfrm>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2BD5BD66-2660-4994-8948-20285DC9CB30}"/>
              </a:ext>
            </a:extLst>
          </p:cNvPr>
          <p:cNvSpPr>
            <a:spLocks noGrp="1"/>
          </p:cNvSpPr>
          <p:nvPr>
            <p:ph type="ftr" sz="quarter" idx="11"/>
          </p:nvPr>
        </p:nvSpPr>
        <p:spPr>
          <a:xfrm>
            <a:off x="4165600" y="6248400"/>
            <a:ext cx="3860800" cy="457200"/>
          </a:xfrm>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BD4907BC-01CF-4C8F-8AB1-74B28465D315}"/>
              </a:ext>
            </a:extLst>
          </p:cNvPr>
          <p:cNvSpPr>
            <a:spLocks noGrp="1"/>
          </p:cNvSpPr>
          <p:nvPr>
            <p:ph type="sldNum" sz="quarter" idx="12"/>
          </p:nvPr>
        </p:nvSpPr>
        <p:spPr>
          <a:xfrm>
            <a:off x="8737600" y="6248400"/>
            <a:ext cx="2540000" cy="457200"/>
          </a:xfrm>
        </p:spPr>
        <p:txBody>
          <a:bodyPr/>
          <a:lstStyle>
            <a:lvl1pPr>
              <a:defRPr/>
            </a:lvl1pPr>
          </a:lstStyle>
          <a:p>
            <a:fld id="{5CCB3846-2936-486A-A26B-E0A39AB7016C}" type="slidenum">
              <a:rPr lang="fr-FR" altLang="fr-FR"/>
              <a:pPr/>
              <a:t>‹N°›</a:t>
            </a:fld>
            <a:endParaRPr lang="fr-FR" altLang="fr-FR"/>
          </a:p>
        </p:txBody>
      </p:sp>
    </p:spTree>
    <p:extLst>
      <p:ext uri="{BB962C8B-B14F-4D97-AF65-F5344CB8AC3E}">
        <p14:creationId xmlns:p14="http://schemas.microsoft.com/office/powerpoint/2010/main" val="3888485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225365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5F45-8EE8-4664-8F7C-8E823331E800}" type="datetimeFigureOut">
              <a:rPr lang="fr-FR" smtClean="0"/>
              <a:t>28/01/2025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186425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0EE5F45-8EE8-4664-8F7C-8E823331E800}" type="datetimeFigureOut">
              <a:rPr lang="fr-FR" smtClean="0"/>
              <a:t>28/01/2025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1631261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0EE5F45-8EE8-4664-8F7C-8E823331E800}" type="datetimeFigureOut">
              <a:rPr lang="fr-FR" smtClean="0"/>
              <a:t>28/01/2025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194379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0EE5F45-8EE8-4664-8F7C-8E823331E800}" type="datetimeFigureOut">
              <a:rPr lang="fr-FR" smtClean="0"/>
              <a:t>28/01/2025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3044771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E5F45-8EE8-4664-8F7C-8E823331E800}" type="datetimeFigureOut">
              <a:rPr lang="fr-FR" smtClean="0"/>
              <a:t>28/01/2025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273321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0EE5F45-8EE8-4664-8F7C-8E823331E800}" type="datetimeFigureOut">
              <a:rPr lang="fr-FR" smtClean="0"/>
              <a:t>28/01/2025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1003719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0EE5F45-8EE8-4664-8F7C-8E823331E800}" type="datetimeFigureOut">
              <a:rPr lang="fr-FR" smtClean="0"/>
              <a:t>28/01/2025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9684E0F-FC27-44B4-9D48-5961C416F467}" type="slidenum">
              <a:rPr lang="fr-FR" smtClean="0"/>
              <a:t>‹N°›</a:t>
            </a:fld>
            <a:endParaRPr lang="fr-FR"/>
          </a:p>
        </p:txBody>
      </p:sp>
    </p:spTree>
    <p:extLst>
      <p:ext uri="{BB962C8B-B14F-4D97-AF65-F5344CB8AC3E}">
        <p14:creationId xmlns:p14="http://schemas.microsoft.com/office/powerpoint/2010/main" val="72230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EE5F45-8EE8-4664-8F7C-8E823331E800}" type="datetimeFigureOut">
              <a:rPr lang="fr-FR" smtClean="0"/>
              <a:t>28/01/2025</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9684E0F-FC27-44B4-9D48-5961C416F467}" type="slidenum">
              <a:rPr lang="fr-FR" smtClean="0"/>
              <a:t>‹N°›</a:t>
            </a:fld>
            <a:endParaRPr lang="fr-FR"/>
          </a:p>
        </p:txBody>
      </p:sp>
    </p:spTree>
    <p:extLst>
      <p:ext uri="{BB962C8B-B14F-4D97-AF65-F5344CB8AC3E}">
        <p14:creationId xmlns:p14="http://schemas.microsoft.com/office/powerpoint/2010/main" val="1935646968"/>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49F535-4A76-49B6-AE8F-74A4E7CB4445}"/>
              </a:ext>
            </a:extLst>
          </p:cNvPr>
          <p:cNvSpPr>
            <a:spLocks noGrp="1"/>
          </p:cNvSpPr>
          <p:nvPr>
            <p:ph type="ctrTitle"/>
          </p:nvPr>
        </p:nvSpPr>
        <p:spPr/>
        <p:txBody>
          <a:bodyPr/>
          <a:lstStyle/>
          <a:p>
            <a:pPr algn="ctr"/>
            <a:r>
              <a:rPr lang="fr-FR" dirty="0">
                <a:latin typeface="Algerian" panose="04020705040A02060702" pitchFamily="82" charset="0"/>
              </a:rPr>
              <a:t>Tableau : 1990</a:t>
            </a:r>
          </a:p>
        </p:txBody>
      </p:sp>
      <p:sp>
        <p:nvSpPr>
          <p:cNvPr id="3" name="Sous-titre 2">
            <a:extLst>
              <a:ext uri="{FF2B5EF4-FFF2-40B4-BE49-F238E27FC236}">
                <a16:creationId xmlns:a16="http://schemas.microsoft.com/office/drawing/2014/main" id="{3826734F-E6D3-4A67-8B1C-A548F5BCF612}"/>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561680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38924E-1D01-07A2-C929-BA7D6063AD5E}"/>
              </a:ext>
            </a:extLst>
          </p:cNvPr>
          <p:cNvSpPr>
            <a:spLocks noGrp="1"/>
          </p:cNvSpPr>
          <p:nvPr>
            <p:ph type="title"/>
          </p:nvPr>
        </p:nvSpPr>
        <p:spPr>
          <a:xfrm>
            <a:off x="189016" y="156238"/>
            <a:ext cx="8596668" cy="880710"/>
          </a:xfrm>
        </p:spPr>
        <p:txBody>
          <a:bodyPr/>
          <a:lstStyle/>
          <a:p>
            <a:r>
              <a:rPr lang="fr-FR" dirty="0"/>
              <a:t>La révolution numérique</a:t>
            </a:r>
          </a:p>
        </p:txBody>
      </p:sp>
      <p:pic>
        <p:nvPicPr>
          <p:cNvPr id="1026" name="Picture 2" descr="IBM PCjr — Wikipédia">
            <a:extLst>
              <a:ext uri="{FF2B5EF4-FFF2-40B4-BE49-F238E27FC236}">
                <a16:creationId xmlns:a16="http://schemas.microsoft.com/office/drawing/2014/main" id="{E4E93F77-A184-01F9-C51C-0EC79DF3B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4" y="923827"/>
            <a:ext cx="2488196" cy="3048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a 40 ans : retour sur une incroyable histoire">
            <a:extLst>
              <a:ext uri="{FF2B5EF4-FFF2-40B4-BE49-F238E27FC236}">
                <a16:creationId xmlns:a16="http://schemas.microsoft.com/office/drawing/2014/main" id="{7BC58A22-A8E1-FC4E-CA56-24A909584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0"/>
            <a:ext cx="46101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CBC0E52A-0263-EF8E-D4C6-A3B17617E482}"/>
              </a:ext>
            </a:extLst>
          </p:cNvPr>
          <p:cNvPicPr>
            <a:picLocks noChangeAspect="1"/>
          </p:cNvPicPr>
          <p:nvPr/>
        </p:nvPicPr>
        <p:blipFill>
          <a:blip r:embed="rId4"/>
          <a:stretch>
            <a:fillRect/>
          </a:stretch>
        </p:blipFill>
        <p:spPr>
          <a:xfrm>
            <a:off x="7581900" y="3135876"/>
            <a:ext cx="4610100" cy="2114550"/>
          </a:xfrm>
          <a:prstGeom prst="rect">
            <a:avLst/>
          </a:prstGeom>
        </p:spPr>
      </p:pic>
      <p:pic>
        <p:nvPicPr>
          <p:cNvPr id="1032" name="Picture 8" descr="Historique du PIB des États-Unis">
            <a:extLst>
              <a:ext uri="{FF2B5EF4-FFF2-40B4-BE49-F238E27FC236}">
                <a16:creationId xmlns:a16="http://schemas.microsoft.com/office/drawing/2014/main" id="{B3014E93-F03B-EFB0-1776-E8BD05342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7213" y="3429000"/>
            <a:ext cx="4912294" cy="3312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Logo's Journey: The Evolution of Amazon's Logo From The 90s To Now">
            <a:extLst>
              <a:ext uri="{FF2B5EF4-FFF2-40B4-BE49-F238E27FC236}">
                <a16:creationId xmlns:a16="http://schemas.microsoft.com/office/drawing/2014/main" id="{06A7FAF0-2D05-4ADB-0C2C-1591F3BC4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9893" y="789485"/>
            <a:ext cx="4108515" cy="26705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histoire fascinante du nom et du logo de Google - Twaino">
            <a:extLst>
              <a:ext uri="{FF2B5EF4-FFF2-40B4-BE49-F238E27FC236}">
                <a16:creationId xmlns:a16="http://schemas.microsoft.com/office/drawing/2014/main" id="{E07A5352-5D8A-BECD-6B25-2DE0600563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64" y="4599977"/>
            <a:ext cx="2214113"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840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B35A73-695A-8AC0-6023-662529623C25}"/>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325CD9F0-0720-4E26-F9BA-E259284752C1}"/>
              </a:ext>
            </a:extLst>
          </p:cNvPr>
          <p:cNvPicPr>
            <a:picLocks noGrp="1" noChangeAspect="1"/>
          </p:cNvPicPr>
          <p:nvPr>
            <p:ph idx="1"/>
          </p:nvPr>
        </p:nvPicPr>
        <p:blipFill>
          <a:blip r:embed="rId2"/>
          <a:stretch>
            <a:fillRect/>
          </a:stretch>
        </p:blipFill>
        <p:spPr>
          <a:xfrm>
            <a:off x="2243579" y="0"/>
            <a:ext cx="7120379" cy="6858000"/>
          </a:xfrm>
          <a:prstGeom prst="rect">
            <a:avLst/>
          </a:prstGeom>
        </p:spPr>
      </p:pic>
    </p:spTree>
    <p:extLst>
      <p:ext uri="{BB962C8B-B14F-4D97-AF65-F5344CB8AC3E}">
        <p14:creationId xmlns:p14="http://schemas.microsoft.com/office/powerpoint/2010/main" val="4227419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35F2CCEB-DB25-4697-96C6-77B3373730E6}"/>
              </a:ext>
            </a:extLst>
          </p:cNvPr>
          <p:cNvSpPr>
            <a:spLocks noGrp="1" noChangeArrowheads="1"/>
          </p:cNvSpPr>
          <p:nvPr>
            <p:ph/>
          </p:nvPr>
        </p:nvSpPr>
        <p:spPr>
          <a:xfrm>
            <a:off x="2208213" y="620713"/>
            <a:ext cx="7772400" cy="5486400"/>
          </a:xfrm>
        </p:spPr>
        <p:txBody>
          <a:bodyPr/>
          <a:lstStyle/>
          <a:p>
            <a:endParaRPr lang="fr-FR" altLang="fr-FR"/>
          </a:p>
        </p:txBody>
      </p:sp>
      <p:sp>
        <p:nvSpPr>
          <p:cNvPr id="14341" name="Rectangle 5">
            <a:extLst>
              <a:ext uri="{FF2B5EF4-FFF2-40B4-BE49-F238E27FC236}">
                <a16:creationId xmlns:a16="http://schemas.microsoft.com/office/drawing/2014/main" id="{2FC7D0C5-4753-4FAE-9A1E-E5F54CECC5B8}"/>
              </a:ext>
            </a:extLst>
          </p:cNvPr>
          <p:cNvSpPr>
            <a:spLocks noChangeArrowheads="1"/>
          </p:cNvSpPr>
          <p:nvPr/>
        </p:nvSpPr>
        <p:spPr bwMode="auto">
          <a:xfrm>
            <a:off x="2208213" y="620713"/>
            <a:ext cx="7772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endParaRPr lang="fr-FR" altLang="fr-FR"/>
          </a:p>
        </p:txBody>
      </p:sp>
      <p:pic>
        <p:nvPicPr>
          <p:cNvPr id="14343" name="Picture 7">
            <a:extLst>
              <a:ext uri="{FF2B5EF4-FFF2-40B4-BE49-F238E27FC236}">
                <a16:creationId xmlns:a16="http://schemas.microsoft.com/office/drawing/2014/main" id="{F0EF809D-5A7C-4DA3-B5AD-ED59A2A4D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e de l'expansion de l'OTAN post-Guerre froide">
            <a:extLst>
              <a:ext uri="{FF2B5EF4-FFF2-40B4-BE49-F238E27FC236}">
                <a16:creationId xmlns:a16="http://schemas.microsoft.com/office/drawing/2014/main" id="{717E0248-B8E2-1C62-4996-07D351371D6F}"/>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7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876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3F126A8-A65F-4AA5-8E82-BEF0A2F44B1B}"/>
              </a:ext>
            </a:extLst>
          </p:cNvPr>
          <p:cNvSpPr>
            <a:spLocks noGrp="1" noChangeArrowheads="1"/>
          </p:cNvSpPr>
          <p:nvPr>
            <p:ph type="title"/>
          </p:nvPr>
        </p:nvSpPr>
        <p:spPr/>
        <p:txBody>
          <a:bodyPr/>
          <a:lstStyle/>
          <a:p>
            <a:endParaRPr lang="fr-FR" altLang="fr-FR"/>
          </a:p>
        </p:txBody>
      </p:sp>
      <p:sp>
        <p:nvSpPr>
          <p:cNvPr id="16387" name="Rectangle 3">
            <a:extLst>
              <a:ext uri="{FF2B5EF4-FFF2-40B4-BE49-F238E27FC236}">
                <a16:creationId xmlns:a16="http://schemas.microsoft.com/office/drawing/2014/main" id="{5A5D2141-F8C0-41B6-A161-DCDBDE044CC3}"/>
              </a:ext>
            </a:extLst>
          </p:cNvPr>
          <p:cNvSpPr>
            <a:spLocks noGrp="1" noChangeArrowheads="1"/>
          </p:cNvSpPr>
          <p:nvPr>
            <p:ph type="body" idx="1"/>
          </p:nvPr>
        </p:nvSpPr>
        <p:spPr/>
        <p:txBody>
          <a:bodyPr/>
          <a:lstStyle/>
          <a:p>
            <a:endParaRPr lang="fr-FR" altLang="fr-FR" dirty="0"/>
          </a:p>
        </p:txBody>
      </p:sp>
      <p:pic>
        <p:nvPicPr>
          <p:cNvPr id="3" name="Image 2">
            <a:extLst>
              <a:ext uri="{FF2B5EF4-FFF2-40B4-BE49-F238E27FC236}">
                <a16:creationId xmlns:a16="http://schemas.microsoft.com/office/drawing/2014/main" id="{588773BA-7E78-4970-8BB4-5F018336C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73C0AE-62F2-8B4A-EA58-D00CB262DA1E}"/>
              </a:ext>
            </a:extLst>
          </p:cNvPr>
          <p:cNvSpPr>
            <a:spLocks noGrp="1"/>
          </p:cNvSpPr>
          <p:nvPr>
            <p:ph type="title"/>
          </p:nvPr>
        </p:nvSpPr>
        <p:spPr/>
        <p:txBody>
          <a:bodyPr/>
          <a:lstStyle/>
          <a:p>
            <a:r>
              <a:rPr lang="fr-FR" dirty="0"/>
              <a:t>Le soft power (Joseph Nye, </a:t>
            </a:r>
            <a:r>
              <a:rPr lang="fr-FR" i="1" dirty="0"/>
              <a:t>Bound to lead, 1990</a:t>
            </a:r>
            <a:r>
              <a:rPr lang="fr-FR" dirty="0"/>
              <a:t>)</a:t>
            </a:r>
          </a:p>
        </p:txBody>
      </p:sp>
      <p:sp>
        <p:nvSpPr>
          <p:cNvPr id="3" name="Espace réservé du contenu 2">
            <a:extLst>
              <a:ext uri="{FF2B5EF4-FFF2-40B4-BE49-F238E27FC236}">
                <a16:creationId xmlns:a16="http://schemas.microsoft.com/office/drawing/2014/main" id="{0CC29DF5-D6A3-0199-5173-F25F4F9EBDBE}"/>
              </a:ext>
            </a:extLst>
          </p:cNvPr>
          <p:cNvSpPr>
            <a:spLocks noGrp="1"/>
          </p:cNvSpPr>
          <p:nvPr>
            <p:ph idx="1"/>
          </p:nvPr>
        </p:nvSpPr>
        <p:spPr>
          <a:xfrm>
            <a:off x="677334" y="2160589"/>
            <a:ext cx="8596668" cy="4523015"/>
          </a:xfrm>
        </p:spPr>
        <p:txBody>
          <a:bodyPr>
            <a:normAutofit/>
          </a:bodyPr>
          <a:lstStyle/>
          <a:p>
            <a:pPr marL="0" indent="0">
              <a:buNone/>
            </a:pPr>
            <a:r>
              <a:rPr lang="fr-FR" b="0" i="0" dirty="0">
                <a:solidFill>
                  <a:schemeClr val="tx1"/>
                </a:solidFill>
                <a:effectLst/>
                <a:latin typeface="Roboto" panose="02000000000000000000" pitchFamily="2" charset="0"/>
              </a:rPr>
              <a:t>Défini par le </a:t>
            </a:r>
            <a:r>
              <a:rPr lang="fr-FR" b="0" i="0" dirty="0" err="1">
                <a:solidFill>
                  <a:schemeClr val="tx1"/>
                </a:solidFill>
                <a:effectLst/>
                <a:latin typeface="Roboto" panose="02000000000000000000" pitchFamily="2" charset="0"/>
              </a:rPr>
              <a:t>géopolitologue</a:t>
            </a:r>
            <a:r>
              <a:rPr lang="fr-FR" b="0" i="0" dirty="0">
                <a:solidFill>
                  <a:schemeClr val="tx1"/>
                </a:solidFill>
                <a:effectLst/>
                <a:latin typeface="Roboto" panose="02000000000000000000" pitchFamily="2" charset="0"/>
              </a:rPr>
              <a:t> américain Joseph Nye en 1990 comme « l'habileté à séduire et à attirer » (Nye, 1990), le concept de </a:t>
            </a:r>
            <a:r>
              <a:rPr lang="fr-FR" b="1" i="0" dirty="0">
                <a:solidFill>
                  <a:schemeClr val="tx1"/>
                </a:solidFill>
                <a:effectLst/>
                <a:latin typeface="Roboto" panose="02000000000000000000" pitchFamily="2" charset="0"/>
              </a:rPr>
              <a:t>soft power</a:t>
            </a:r>
            <a:r>
              <a:rPr lang="fr-FR" b="0" i="0" dirty="0">
                <a:solidFill>
                  <a:schemeClr val="tx1"/>
                </a:solidFill>
                <a:effectLst/>
                <a:latin typeface="Roboto" panose="02000000000000000000" pitchFamily="2" charset="0"/>
              </a:rPr>
              <a:t> met en perspective la notion de puissance dans un cadre non conventionnel. À l'intérieur des relations interétatiques, la tradition </a:t>
            </a:r>
            <a:r>
              <a:rPr lang="fr-FR" b="0" i="0" strike="noStrike" dirty="0">
                <a:solidFill>
                  <a:schemeClr val="tx1"/>
                </a:solidFill>
                <a:effectLst/>
                <a:latin typeface="Roboto" panose="02000000000000000000" pitchFamily="2" charset="0"/>
              </a:rPr>
              <a:t>géopolitique</a:t>
            </a:r>
            <a:r>
              <a:rPr lang="fr-FR" b="0" i="0" dirty="0">
                <a:solidFill>
                  <a:schemeClr val="tx1"/>
                </a:solidFill>
                <a:effectLst/>
                <a:latin typeface="Roboto" panose="02000000000000000000" pitchFamily="2" charset="0"/>
              </a:rPr>
              <a:t> distingue deux types de relations entre les nations. Les premières reposent sur la puissance traditionnelle, c'est-à-dire sur un rapport symétrique de rivalité et de </a:t>
            </a:r>
            <a:r>
              <a:rPr lang="fr-FR" b="0" i="0" strike="noStrike" dirty="0">
                <a:solidFill>
                  <a:schemeClr val="tx1"/>
                </a:solidFill>
                <a:effectLst/>
                <a:latin typeface="Roboto" panose="02000000000000000000" pitchFamily="2" charset="0"/>
              </a:rPr>
              <a:t>négociation</a:t>
            </a:r>
            <a:r>
              <a:rPr lang="fr-FR" b="0" i="0" dirty="0">
                <a:solidFill>
                  <a:schemeClr val="tx1"/>
                </a:solidFill>
                <a:effectLst/>
                <a:latin typeface="Roboto" panose="02000000000000000000" pitchFamily="2" charset="0"/>
              </a:rPr>
              <a:t> (</a:t>
            </a:r>
            <a:r>
              <a:rPr lang="fr-FR" b="0" i="1" dirty="0">
                <a:solidFill>
                  <a:schemeClr val="tx1"/>
                </a:solidFill>
                <a:effectLst/>
                <a:latin typeface="Roboto" panose="02000000000000000000" pitchFamily="2" charset="0"/>
              </a:rPr>
              <a:t>hard power</a:t>
            </a:r>
            <a:r>
              <a:rPr lang="fr-FR" b="0" i="0" dirty="0">
                <a:solidFill>
                  <a:schemeClr val="tx1"/>
                </a:solidFill>
                <a:effectLst/>
                <a:latin typeface="Roboto" panose="02000000000000000000" pitchFamily="2" charset="0"/>
              </a:rPr>
              <a:t> ou « puissance dure »). Dans l'économie géopolitique traditionnelle, la guerre mesure les forces, quant à la diplomatie, elle cherche les compromis, les accords. Enfin l'économie et le commerce entre nations supposent à leur tour l'échange. Les secondes relations interétatiques reposent sur l'influence (</a:t>
            </a:r>
            <a:r>
              <a:rPr lang="fr-FR" b="0" i="1" dirty="0">
                <a:solidFill>
                  <a:schemeClr val="tx1"/>
                </a:solidFill>
                <a:effectLst/>
                <a:latin typeface="Roboto" panose="02000000000000000000" pitchFamily="2" charset="0"/>
              </a:rPr>
              <a:t>soft power</a:t>
            </a:r>
            <a:r>
              <a:rPr lang="fr-FR" b="0" i="0" dirty="0">
                <a:solidFill>
                  <a:schemeClr val="tx1"/>
                </a:solidFill>
                <a:effectLst/>
                <a:latin typeface="Roboto" panose="02000000000000000000" pitchFamily="2" charset="0"/>
              </a:rPr>
              <a:t>). Elles relèvent donc d'une </a:t>
            </a:r>
            <a:r>
              <a:rPr lang="fr-FR" b="1" i="0" dirty="0">
                <a:solidFill>
                  <a:schemeClr val="tx1"/>
                </a:solidFill>
                <a:effectLst/>
                <a:latin typeface="Roboto" panose="02000000000000000000" pitchFamily="2" charset="0"/>
              </a:rPr>
              <a:t>relation asymétrique entre un influencé et un influant</a:t>
            </a:r>
            <a:r>
              <a:rPr lang="fr-FR" b="0" i="0" dirty="0">
                <a:solidFill>
                  <a:schemeClr val="tx1"/>
                </a:solidFill>
                <a:effectLst/>
                <a:latin typeface="Roboto" panose="02000000000000000000" pitchFamily="2" charset="0"/>
              </a:rPr>
              <a:t>, lequel, par son prestige, par les liens qu'il a créés hors de ses </a:t>
            </a:r>
            <a:r>
              <a:rPr lang="fr-FR" b="0" i="0" strike="noStrike" dirty="0">
                <a:solidFill>
                  <a:schemeClr val="tx1"/>
                </a:solidFill>
                <a:effectLst/>
                <a:latin typeface="Roboto" panose="02000000000000000000" pitchFamily="2" charset="0"/>
              </a:rPr>
              <a:t>frontières</a:t>
            </a:r>
            <a:r>
              <a:rPr lang="fr-FR" b="0" i="0" dirty="0">
                <a:solidFill>
                  <a:schemeClr val="tx1"/>
                </a:solidFill>
                <a:effectLst/>
                <a:latin typeface="Roboto" panose="02000000000000000000" pitchFamily="2" charset="0"/>
              </a:rPr>
              <a:t> avec les élites et les populations étrangères, par l'attraction de son modèle culturel ou politique, par les préjugés favorables dont il jouit, a la capacité d'influencer les autres nations, d'obtenir, par la cooptation, des résultats stratégiques en sa faveur, de définir l'agenda politique à l'international.</a:t>
            </a:r>
            <a:endParaRPr lang="fr-FR" dirty="0">
              <a:solidFill>
                <a:schemeClr val="tx1"/>
              </a:solidFill>
            </a:endParaRPr>
          </a:p>
        </p:txBody>
      </p:sp>
      <p:pic>
        <p:nvPicPr>
          <p:cNvPr id="4" name="Image 3">
            <a:extLst>
              <a:ext uri="{FF2B5EF4-FFF2-40B4-BE49-F238E27FC236}">
                <a16:creationId xmlns:a16="http://schemas.microsoft.com/office/drawing/2014/main" id="{72EE470F-A180-4723-2C49-83ACFA844217}"/>
              </a:ext>
            </a:extLst>
          </p:cNvPr>
          <p:cNvPicPr>
            <a:picLocks noChangeAspect="1"/>
          </p:cNvPicPr>
          <p:nvPr/>
        </p:nvPicPr>
        <p:blipFill>
          <a:blip r:embed="rId2"/>
          <a:stretch>
            <a:fillRect/>
          </a:stretch>
        </p:blipFill>
        <p:spPr>
          <a:xfrm>
            <a:off x="10098700" y="489330"/>
            <a:ext cx="1798476" cy="2542252"/>
          </a:xfrm>
          <a:prstGeom prst="rect">
            <a:avLst/>
          </a:prstGeom>
        </p:spPr>
      </p:pic>
    </p:spTree>
    <p:extLst>
      <p:ext uri="{BB962C8B-B14F-4D97-AF65-F5344CB8AC3E}">
        <p14:creationId xmlns:p14="http://schemas.microsoft.com/office/powerpoint/2010/main" val="2301288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BECC25-772B-47EC-835D-EE339B595FA7}"/>
              </a:ext>
            </a:extLst>
          </p:cNvPr>
          <p:cNvSpPr>
            <a:spLocks noGrp="1"/>
          </p:cNvSpPr>
          <p:nvPr>
            <p:ph type="title"/>
          </p:nvPr>
        </p:nvSpPr>
        <p:spPr/>
        <p:txBody>
          <a:bodyPr/>
          <a:lstStyle/>
          <a:p>
            <a:r>
              <a:rPr lang="fr-FR" dirty="0"/>
              <a:t>Le soft power (Joseph Nye, </a:t>
            </a:r>
            <a:r>
              <a:rPr lang="fr-FR" i="1" dirty="0"/>
              <a:t>Bound to lead, 1990</a:t>
            </a:r>
            <a:r>
              <a:rPr lang="fr-FR" dirty="0"/>
              <a:t>)</a:t>
            </a:r>
          </a:p>
        </p:txBody>
      </p:sp>
      <p:pic>
        <p:nvPicPr>
          <p:cNvPr id="1026" name="Picture 2" descr="Joseph Nye — Wikipédia">
            <a:extLst>
              <a:ext uri="{FF2B5EF4-FFF2-40B4-BE49-F238E27FC236}">
                <a16:creationId xmlns:a16="http://schemas.microsoft.com/office/drawing/2014/main" id="{FE6C65B4-C077-4EF0-B41B-5019CF86C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775" y="-1588"/>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onavirus : un Mac Do marseillais transformé en plateforme de  distribution alimentaire pour les démunis">
            <a:extLst>
              <a:ext uri="{FF2B5EF4-FFF2-40B4-BE49-F238E27FC236}">
                <a16:creationId xmlns:a16="http://schemas.microsoft.com/office/drawing/2014/main" id="{098DB550-EB76-4CA2-87DB-8D9F80F0D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89" y="2128937"/>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ca-Cola une boisson dangereuse et cancérigène - Dangers Alimentaires">
            <a:extLst>
              <a:ext uri="{FF2B5EF4-FFF2-40B4-BE49-F238E27FC236}">
                <a16:creationId xmlns:a16="http://schemas.microsoft.com/office/drawing/2014/main" id="{F916C987-8BA3-4814-8D27-66772AD77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9916">
            <a:off x="3818262" y="2094738"/>
            <a:ext cx="5778338" cy="37930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 direct, des journalistes de CNN sont évacués suite à une alerte à la  bombe | Vanity Fair">
            <a:extLst>
              <a:ext uri="{FF2B5EF4-FFF2-40B4-BE49-F238E27FC236}">
                <a16:creationId xmlns:a16="http://schemas.microsoft.com/office/drawing/2014/main" id="{A50D39C7-5B8E-442F-97DE-85B348D098B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rot="20760132">
            <a:off x="4586741" y="4473935"/>
            <a:ext cx="3211614" cy="17985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5385F8F-653F-4713-979F-7E88BB3D740E}"/>
              </a:ext>
            </a:extLst>
          </p:cNvPr>
          <p:cNvPicPr>
            <a:picLocks noChangeAspect="1"/>
          </p:cNvPicPr>
          <p:nvPr/>
        </p:nvPicPr>
        <p:blipFill>
          <a:blip r:embed="rId6"/>
          <a:stretch>
            <a:fillRect/>
          </a:stretch>
        </p:blipFill>
        <p:spPr>
          <a:xfrm>
            <a:off x="9528370" y="3893039"/>
            <a:ext cx="2663630" cy="2960296"/>
          </a:xfrm>
          <a:prstGeom prst="rect">
            <a:avLst/>
          </a:prstGeom>
        </p:spPr>
      </p:pic>
      <p:pic>
        <p:nvPicPr>
          <p:cNvPr id="1034" name="Picture 10" descr="Panneau Hollywood, Los Angeles - Réservez des tickets pour votre visit">
            <a:extLst>
              <a:ext uri="{FF2B5EF4-FFF2-40B4-BE49-F238E27FC236}">
                <a16:creationId xmlns:a16="http://schemas.microsoft.com/office/drawing/2014/main" id="{3517BABE-1DB4-4982-8BC0-714ECB78EF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270619"/>
            <a:ext cx="4416909" cy="24845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p 5 : séries américaines des années 90 – féelyli">
            <a:extLst>
              <a:ext uri="{FF2B5EF4-FFF2-40B4-BE49-F238E27FC236}">
                <a16:creationId xmlns:a16="http://schemas.microsoft.com/office/drawing/2014/main" id="{15A2ADFA-9EE8-4EF4-89EB-F65B68D86C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6801" y="1401087"/>
            <a:ext cx="3861569" cy="265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78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95D62-40D0-47D6-8D56-48C1669D550F}"/>
              </a:ext>
            </a:extLst>
          </p:cNvPr>
          <p:cNvSpPr>
            <a:spLocks noGrp="1"/>
          </p:cNvSpPr>
          <p:nvPr>
            <p:ph type="title"/>
          </p:nvPr>
        </p:nvSpPr>
        <p:spPr/>
        <p:txBody>
          <a:bodyPr/>
          <a:lstStyle/>
          <a:p>
            <a:r>
              <a:rPr lang="fr-FR" dirty="0"/>
              <a:t>Intégration des rivaux dans l’ ordre libéral.</a:t>
            </a:r>
          </a:p>
        </p:txBody>
      </p:sp>
      <p:sp>
        <p:nvSpPr>
          <p:cNvPr id="3" name="Espace réservé du contenu 2">
            <a:extLst>
              <a:ext uri="{FF2B5EF4-FFF2-40B4-BE49-F238E27FC236}">
                <a16:creationId xmlns:a16="http://schemas.microsoft.com/office/drawing/2014/main" id="{38D5A2A3-1D6D-40F6-B42B-5078B45612C3}"/>
              </a:ext>
            </a:extLst>
          </p:cNvPr>
          <p:cNvSpPr>
            <a:spLocks noGrp="1"/>
          </p:cNvSpPr>
          <p:nvPr>
            <p:ph idx="1"/>
          </p:nvPr>
        </p:nvSpPr>
        <p:spPr>
          <a:xfrm>
            <a:off x="677333" y="2160589"/>
            <a:ext cx="8987171" cy="4437159"/>
          </a:xfrm>
        </p:spPr>
        <p:txBody>
          <a:bodyPr>
            <a:normAutofit fontScale="85000" lnSpcReduction="20000"/>
          </a:bodyPr>
          <a:lstStyle/>
          <a:p>
            <a:pPr marL="0" indent="0" algn="ctr">
              <a:buNone/>
            </a:pPr>
            <a:r>
              <a:rPr lang="fr-FR" sz="2400" u="sng" dirty="0"/>
              <a:t>Chine</a:t>
            </a:r>
            <a:r>
              <a:rPr lang="fr-FR" u="sng" dirty="0"/>
              <a:t> </a:t>
            </a:r>
          </a:p>
          <a:p>
            <a:pPr marL="0" indent="0" algn="ctr">
              <a:buNone/>
            </a:pPr>
            <a:endParaRPr lang="fr-FR" u="sng" dirty="0"/>
          </a:p>
          <a:p>
            <a:pPr>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entrée à l’OMC en 2001.</a:t>
            </a:r>
          </a:p>
          <a:p>
            <a:pPr>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renforcement de son rôle à l’ONU en participant aux opérations de maintien de la paix et en signant les grandes conventions internationales. </a:t>
            </a:r>
          </a:p>
          <a:p>
            <a:pPr>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Partenariat stratégique signé en 97 avec les USA.</a:t>
            </a:r>
          </a:p>
          <a:p>
            <a:pPr>
              <a:buFontTx/>
              <a:buChar char="-"/>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fr-FR" sz="2800" u="sng" dirty="0">
                <a:effectLst/>
                <a:latin typeface="Calibri" panose="020F0502020204030204" pitchFamily="34" charset="0"/>
                <a:ea typeface="Calibri" panose="020F0502020204030204" pitchFamily="34" charset="0"/>
                <a:cs typeface="Times New Roman" panose="02020603050405020304" pitchFamily="18" charset="0"/>
              </a:rPr>
              <a:t>Russie</a:t>
            </a:r>
          </a:p>
          <a:p>
            <a:pPr marL="0" indent="0" algn="ctr">
              <a:buNone/>
            </a:pPr>
            <a:endParaRPr lang="fr-FR" sz="2800" u="sng" dirty="0">
              <a:effectLst/>
              <a:latin typeface="Calibri" panose="020F0502020204030204" pitchFamily="34" charset="0"/>
              <a:ea typeface="Calibri" panose="020F0502020204030204" pitchFamily="34" charset="0"/>
              <a:cs typeface="Times New Roman" panose="02020603050405020304" pitchFamily="18" charset="0"/>
            </a:endParaRPr>
          </a:p>
          <a:p>
            <a:pPr>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adhésion au FMI en 92.</a:t>
            </a:r>
          </a:p>
          <a:p>
            <a:pPr>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 accord de partenariat avec l’UE en 94.</a:t>
            </a:r>
          </a:p>
          <a:p>
            <a:pPr>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 rapprochement avec l’OTAN (conseil Otan-Russie) en 97.</a:t>
            </a:r>
          </a:p>
          <a:p>
            <a:pPr>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 association aux réunions du G7 à partir de 97.</a:t>
            </a:r>
          </a:p>
          <a:p>
            <a:pPr marL="0" indent="0">
              <a:buNone/>
            </a:pPr>
            <a:endParaRPr lang="fr-FR" dirty="0"/>
          </a:p>
        </p:txBody>
      </p:sp>
    </p:spTree>
    <p:extLst>
      <p:ext uri="{BB962C8B-B14F-4D97-AF65-F5344CB8AC3E}">
        <p14:creationId xmlns:p14="http://schemas.microsoft.com/office/powerpoint/2010/main" val="4287458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F539FA-1C36-4CCD-A622-84F3E93338E1}"/>
              </a:ext>
            </a:extLst>
          </p:cNvPr>
          <p:cNvSpPr>
            <a:spLocks noGrp="1"/>
          </p:cNvSpPr>
          <p:nvPr>
            <p:ph type="title"/>
          </p:nvPr>
        </p:nvSpPr>
        <p:spPr/>
        <p:txBody>
          <a:bodyPr>
            <a:normAutofit fontScale="90000"/>
          </a:bodyPr>
          <a:lstStyle/>
          <a:p>
            <a:r>
              <a:rPr lang="fr-FR" dirty="0"/>
              <a:t>Vers l’unilatéralisme: la self-satisfaction.</a:t>
            </a:r>
            <a:br>
              <a:rPr lang="fr-FR" dirty="0"/>
            </a:br>
            <a:endParaRPr lang="fr-FR" dirty="0"/>
          </a:p>
        </p:txBody>
      </p:sp>
      <p:sp>
        <p:nvSpPr>
          <p:cNvPr id="3" name="Espace réservé du contenu 2">
            <a:extLst>
              <a:ext uri="{FF2B5EF4-FFF2-40B4-BE49-F238E27FC236}">
                <a16:creationId xmlns:a16="http://schemas.microsoft.com/office/drawing/2014/main" id="{FCC32D10-2993-4AAE-B3A2-326BAB62A305}"/>
              </a:ext>
            </a:extLst>
          </p:cNvPr>
          <p:cNvSpPr>
            <a:spLocks noGrp="1"/>
          </p:cNvSpPr>
          <p:nvPr>
            <p:ph idx="1"/>
          </p:nvPr>
        </p:nvSpPr>
        <p:spPr>
          <a:xfrm>
            <a:off x="168811" y="1744395"/>
            <a:ext cx="10494499" cy="4797082"/>
          </a:xfrm>
        </p:spPr>
        <p:txBody>
          <a:bodyPr>
            <a:normAutofit/>
          </a:bodyPr>
          <a:lstStyle/>
          <a:p>
            <a:pPr marL="0" indent="0">
              <a:buNone/>
            </a:pPr>
            <a:r>
              <a:rPr lang="fr-FR" dirty="0"/>
              <a:t>S. </a:t>
            </a:r>
            <a:r>
              <a:rPr lang="fr-FR" dirty="0" err="1"/>
              <a:t>Hutington</a:t>
            </a:r>
            <a:r>
              <a:rPr lang="fr-FR" dirty="0"/>
              <a:t> (1993): Un monde dans lequel les </a:t>
            </a:r>
            <a:r>
              <a:rPr lang="fr-FR" dirty="0" err="1"/>
              <a:t>Etat-Unis</a:t>
            </a:r>
            <a:r>
              <a:rPr lang="fr-FR" dirty="0"/>
              <a:t> n’auraient pas la primauté connaîtrait plus de violences et de désordres, moins de démocratie et de croissance économique. »</a:t>
            </a:r>
          </a:p>
          <a:p>
            <a:pPr marL="0" indent="0">
              <a:buNone/>
            </a:pPr>
            <a:endParaRPr lang="fr-FR" dirty="0"/>
          </a:p>
          <a:p>
            <a:pPr marL="0" indent="0">
              <a:buNone/>
            </a:pPr>
            <a:r>
              <a:rPr lang="fr-FR" dirty="0"/>
              <a:t>Robert Kagan, politiste néo-conservateur (98): les Etats-Unis sont un « empire bienveillant».</a:t>
            </a:r>
          </a:p>
          <a:p>
            <a:pPr marL="0" indent="0">
              <a:buNone/>
            </a:pPr>
            <a:endParaRPr lang="fr-FR" dirty="0"/>
          </a:p>
          <a:p>
            <a:pPr marL="0" indent="0">
              <a:buNone/>
            </a:pPr>
            <a:r>
              <a:rPr lang="fr-FR" dirty="0"/>
              <a:t>Zbigniew </a:t>
            </a:r>
            <a:r>
              <a:rPr lang="fr-FR" dirty="0" err="1"/>
              <a:t>Brsezinski</a:t>
            </a:r>
            <a:r>
              <a:rPr lang="fr-FR" dirty="0"/>
              <a:t>:  dans « L’Amérique et le reste du monde », annonce que l ’hégémonie américaine est semblable à celle des grands empires historique, mais démocratique, pluraliste et souple ».</a:t>
            </a:r>
          </a:p>
          <a:p>
            <a:pPr marL="0" indent="0">
              <a:buNone/>
            </a:pPr>
            <a:endParaRPr lang="fr-FR" dirty="0"/>
          </a:p>
          <a:p>
            <a:pPr marL="0" indent="0">
              <a:buNone/>
            </a:pPr>
            <a:r>
              <a:rPr lang="fr-FR" i="1" dirty="0"/>
              <a:t>Voix discordante: </a:t>
            </a:r>
            <a:r>
              <a:rPr lang="fr-FR" dirty="0"/>
              <a:t>Richard N. </a:t>
            </a:r>
            <a:r>
              <a:rPr lang="fr-FR" dirty="0" err="1"/>
              <a:t>Hass</a:t>
            </a:r>
            <a:r>
              <a:rPr lang="fr-FR" dirty="0"/>
              <a:t>, plaide pour que les Etats-Unis soient un « reluctant sheriff » en 97, en n’intervenant à l’étranger qu’en dernier recours.</a:t>
            </a:r>
          </a:p>
        </p:txBody>
      </p:sp>
    </p:spTree>
    <p:extLst>
      <p:ext uri="{BB962C8B-B14F-4D97-AF65-F5344CB8AC3E}">
        <p14:creationId xmlns:p14="http://schemas.microsoft.com/office/powerpoint/2010/main" val="1871681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7CBB0A3-4422-4E57-A2F9-7AC05E832BBF}"/>
              </a:ext>
            </a:extLst>
          </p:cNvPr>
          <p:cNvSpPr>
            <a:spLocks noGrp="1" noChangeArrowheads="1"/>
          </p:cNvSpPr>
          <p:nvPr>
            <p:ph type="title"/>
          </p:nvPr>
        </p:nvSpPr>
        <p:spPr>
          <a:xfrm>
            <a:off x="466318" y="0"/>
            <a:ext cx="8596668" cy="1320800"/>
          </a:xfrm>
        </p:spPr>
        <p:txBody>
          <a:bodyPr>
            <a:normAutofit/>
          </a:bodyPr>
          <a:lstStyle/>
          <a:p>
            <a:r>
              <a:rPr lang="fr-FR" altLang="fr-FR" sz="2400" dirty="0"/>
              <a:t>Les Rogue state (94): discours de G. Bush junior.</a:t>
            </a:r>
          </a:p>
        </p:txBody>
      </p:sp>
      <p:sp>
        <p:nvSpPr>
          <p:cNvPr id="20483" name="Rectangle 3">
            <a:extLst>
              <a:ext uri="{FF2B5EF4-FFF2-40B4-BE49-F238E27FC236}">
                <a16:creationId xmlns:a16="http://schemas.microsoft.com/office/drawing/2014/main" id="{1F990BB1-4B34-4702-B64A-685016C3253D}"/>
              </a:ext>
            </a:extLst>
          </p:cNvPr>
          <p:cNvSpPr>
            <a:spLocks noGrp="1" noChangeArrowheads="1"/>
          </p:cNvSpPr>
          <p:nvPr>
            <p:ph type="body" idx="1"/>
          </p:nvPr>
        </p:nvSpPr>
        <p:spPr>
          <a:xfrm>
            <a:off x="98474" y="731520"/>
            <a:ext cx="11268221" cy="5807636"/>
          </a:xfrm>
        </p:spPr>
        <p:txBody>
          <a:bodyPr>
            <a:normAutofit fontScale="85000" lnSpcReduction="10000"/>
          </a:bodyPr>
          <a:lstStyle/>
          <a:p>
            <a:pPr marL="0" indent="0" algn="just">
              <a:lnSpc>
                <a:spcPct val="150000"/>
              </a:lnSpc>
              <a:buNone/>
            </a:pPr>
            <a:r>
              <a:rPr lang="fr-FR" altLang="fr-FR" sz="1400" dirty="0"/>
              <a:t>Les Etats-Unis poursuivront deux grands objectifs sans relâche et patiemment. Premièrement, nous devons fermer les camps d’entraînement, déjouer les plans des terroristes et faire comparaître ces derniers devant la justice. </a:t>
            </a:r>
          </a:p>
          <a:p>
            <a:pPr algn="just">
              <a:lnSpc>
                <a:spcPct val="150000"/>
              </a:lnSpc>
            </a:pPr>
            <a:endParaRPr lang="fr-FR" altLang="fr-FR" sz="1400" dirty="0"/>
          </a:p>
          <a:p>
            <a:pPr marL="0" indent="0" algn="just">
              <a:lnSpc>
                <a:spcPct val="150000"/>
              </a:lnSpc>
              <a:buNone/>
            </a:pPr>
            <a:r>
              <a:rPr lang="fr-FR" altLang="fr-FR" sz="1400" dirty="0"/>
              <a:t>(…)Notre second objectif consiste à empêcher les gouvernements qui parrainent le terrorisme de menacer les Etats-Unis et leurs amis au moyen d’armes de destruction </a:t>
            </a:r>
            <a:r>
              <a:rPr lang="fr-FR" altLang="fr-FR" sz="1400" dirty="0" err="1"/>
              <a:t>massiveMais</a:t>
            </a:r>
            <a:r>
              <a:rPr lang="fr-FR" altLang="fr-FR" sz="1400" dirty="0"/>
              <a:t> nous connaissons leur véritable caractère. La </a:t>
            </a:r>
            <a:r>
              <a:rPr lang="fr-FR" altLang="fr-FR" sz="1400" b="1" dirty="0"/>
              <a:t>Corée du Nord </a:t>
            </a:r>
            <a:r>
              <a:rPr lang="fr-FR" altLang="fr-FR" sz="1400" dirty="0"/>
              <a:t>a un gouvernement qui s’équipe de missiles et d’armes de destruction massive tout en affamant sa population. (…)</a:t>
            </a:r>
          </a:p>
          <a:p>
            <a:pPr marL="0" indent="0" algn="just">
              <a:lnSpc>
                <a:spcPct val="150000"/>
              </a:lnSpc>
              <a:buNone/>
            </a:pPr>
            <a:r>
              <a:rPr lang="fr-FR" altLang="fr-FR" sz="1400" dirty="0"/>
              <a:t>L</a:t>
            </a:r>
            <a:r>
              <a:rPr lang="fr-FR" altLang="fr-FR" sz="1400" b="1" dirty="0"/>
              <a:t>’Iran </a:t>
            </a:r>
            <a:r>
              <a:rPr lang="fr-FR" altLang="fr-FR" sz="1400" dirty="0"/>
              <a:t>s’emploie activement à fabriquer de telles armes et exporte le terrorisme tandis qu’une minorité non élue étouffe l’espoir de liberté du peuple iranien (…)</a:t>
            </a:r>
          </a:p>
          <a:p>
            <a:pPr marL="0" indent="0" algn="just">
              <a:lnSpc>
                <a:spcPct val="150000"/>
              </a:lnSpc>
              <a:buNone/>
            </a:pPr>
            <a:r>
              <a:rPr lang="fr-FR" altLang="fr-FR" sz="1400" dirty="0"/>
              <a:t>L’</a:t>
            </a:r>
            <a:r>
              <a:rPr lang="fr-FR" altLang="fr-FR" sz="1400" b="1" dirty="0"/>
              <a:t>Irak </a:t>
            </a:r>
            <a:r>
              <a:rPr lang="fr-FR" altLang="fr-FR" sz="1400" dirty="0"/>
              <a:t>continue à afficher son hostilité envers les Etats-Unis et à soutenir le terrorisme. (…)</a:t>
            </a:r>
          </a:p>
          <a:p>
            <a:pPr algn="just">
              <a:lnSpc>
                <a:spcPct val="150000"/>
              </a:lnSpc>
            </a:pPr>
            <a:endParaRPr lang="fr-FR" altLang="fr-FR" sz="1400" dirty="0"/>
          </a:p>
          <a:p>
            <a:pPr marL="0" indent="0" algn="just">
              <a:lnSpc>
                <a:spcPct val="150000"/>
              </a:lnSpc>
              <a:buNone/>
            </a:pPr>
            <a:r>
              <a:rPr lang="fr-FR" altLang="fr-FR" sz="1400" dirty="0"/>
              <a:t>De tels </a:t>
            </a:r>
            <a:r>
              <a:rPr lang="fr-FR" altLang="fr-FR" sz="1400" dirty="0" err="1"/>
              <a:t>Etats</a:t>
            </a:r>
            <a:r>
              <a:rPr lang="fr-FR" altLang="fr-FR" sz="1400" dirty="0"/>
              <a:t> constituent, avec leurs alliés terroristes, </a:t>
            </a:r>
            <a:r>
              <a:rPr lang="fr-FR" altLang="fr-FR" sz="1900" b="1" dirty="0"/>
              <a:t>un axe maléfique </a:t>
            </a:r>
            <a:r>
              <a:rPr lang="fr-FR" altLang="fr-FR" sz="1400" dirty="0"/>
              <a:t>et s’arment pour menacer la paix mondiale. En cherchant à acquérir des armes de destruction massive, ils posent un danger dont la gravité ne fait que croître. Ils pourraient fournir ces armes aux terroristes, leur donnant ainsi des </a:t>
            </a:r>
            <a:r>
              <a:rPr lang="fr-FR" altLang="fr-FR" sz="1600" dirty="0"/>
              <a:t>moyens à la hauteur de leur haine. Ils pourraient attaquer nos alliés ou tenter de faire du chantage auprès des </a:t>
            </a:r>
            <a:r>
              <a:rPr lang="fr-FR" altLang="fr-FR" sz="1600" dirty="0" err="1"/>
              <a:t>Etats</a:t>
            </a:r>
            <a:r>
              <a:rPr lang="fr-FR" altLang="fr-FR" sz="1600" dirty="0"/>
              <a:t>.</a:t>
            </a:r>
          </a:p>
          <a:p>
            <a:pPr algn="just">
              <a:lnSpc>
                <a:spcPct val="150000"/>
              </a:lnSpc>
            </a:pPr>
            <a:endParaRPr lang="fr-FR" altLang="fr-FR" sz="1600" dirty="0"/>
          </a:p>
          <a:p>
            <a:pPr marL="0" indent="0" algn="just">
              <a:lnSpc>
                <a:spcPct val="150000"/>
              </a:lnSpc>
              <a:buNone/>
            </a:pPr>
            <a:r>
              <a:rPr lang="fr-FR" altLang="fr-FR" sz="1400" dirty="0"/>
              <a:t>Nous sommes bel et bien dans </a:t>
            </a:r>
            <a:r>
              <a:rPr lang="fr-FR" altLang="fr-FR" sz="1400" b="1" dirty="0"/>
              <a:t>un conflit entre le bien et le mal</a:t>
            </a:r>
            <a:r>
              <a:rPr lang="fr-FR" altLang="fr-FR" sz="1400" dirty="0"/>
              <a:t>, et l’Amérique appellera le mal par</a:t>
            </a:r>
          </a:p>
          <a:p>
            <a:pPr marL="0" indent="0">
              <a:lnSpc>
                <a:spcPct val="150000"/>
              </a:lnSpc>
              <a:buNone/>
            </a:pPr>
            <a:r>
              <a:rPr lang="fr-FR" altLang="fr-FR" sz="1700" dirty="0"/>
              <a:t>son nom. </a:t>
            </a:r>
            <a:r>
              <a:rPr lang="fr-FR" altLang="fr-FR" sz="1700" b="1" dirty="0"/>
              <a:t>En nous attaquant au mal et aux régimes sans loi, nous ne créons pas un problème,</a:t>
            </a:r>
          </a:p>
          <a:p>
            <a:pPr marL="0" indent="0">
              <a:lnSpc>
                <a:spcPct val="150000"/>
              </a:lnSpc>
              <a:buNone/>
            </a:pPr>
            <a:r>
              <a:rPr lang="fr-FR" altLang="fr-FR" sz="1700" b="1" dirty="0"/>
              <a:t>nous le révélons. Et nous dirigerons la lutte mondiale pour nous y opposer</a:t>
            </a:r>
            <a:r>
              <a:rPr lang="fr-FR" altLang="fr-FR" sz="1700" dirty="0"/>
              <a:t>.</a:t>
            </a:r>
          </a:p>
          <a:p>
            <a:pPr algn="just">
              <a:lnSpc>
                <a:spcPct val="80000"/>
              </a:lnSpc>
            </a:pPr>
            <a:endParaRPr lang="fr-FR" altLang="fr-FR"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3B40AF-6D59-427D-897A-3551EE364F8D}"/>
              </a:ext>
            </a:extLst>
          </p:cNvPr>
          <p:cNvSpPr>
            <a:spLocks noGrp="1"/>
          </p:cNvSpPr>
          <p:nvPr>
            <p:ph type="title"/>
          </p:nvPr>
        </p:nvSpPr>
        <p:spPr/>
        <p:txBody>
          <a:bodyPr/>
          <a:lstStyle/>
          <a:p>
            <a:r>
              <a:rPr lang="fr-FR" dirty="0"/>
              <a:t>Les accords d’Oslo</a:t>
            </a:r>
          </a:p>
        </p:txBody>
      </p:sp>
      <p:pic>
        <p:nvPicPr>
          <p:cNvPr id="4" name="Espace réservé du contenu 3">
            <a:extLst>
              <a:ext uri="{FF2B5EF4-FFF2-40B4-BE49-F238E27FC236}">
                <a16:creationId xmlns:a16="http://schemas.microsoft.com/office/drawing/2014/main" id="{7B7D160D-C1DD-4378-B0D1-9B9EF002F5BF}"/>
              </a:ext>
            </a:extLst>
          </p:cNvPr>
          <p:cNvPicPr>
            <a:picLocks noGrp="1" noChangeAspect="1"/>
          </p:cNvPicPr>
          <p:nvPr>
            <p:ph idx="1"/>
          </p:nvPr>
        </p:nvPicPr>
        <p:blipFill>
          <a:blip r:embed="rId2"/>
          <a:stretch>
            <a:fillRect/>
          </a:stretch>
        </p:blipFill>
        <p:spPr>
          <a:xfrm>
            <a:off x="491527" y="1744394"/>
            <a:ext cx="5023008" cy="4979963"/>
          </a:xfrm>
          <a:prstGeom prst="rect">
            <a:avLst/>
          </a:prstGeom>
        </p:spPr>
      </p:pic>
      <p:pic>
        <p:nvPicPr>
          <p:cNvPr id="5" name="Image 4">
            <a:extLst>
              <a:ext uri="{FF2B5EF4-FFF2-40B4-BE49-F238E27FC236}">
                <a16:creationId xmlns:a16="http://schemas.microsoft.com/office/drawing/2014/main" id="{E32BC5D6-D728-4B6C-8299-EA50A5F05F56}"/>
              </a:ext>
            </a:extLst>
          </p:cNvPr>
          <p:cNvPicPr>
            <a:picLocks noChangeAspect="1"/>
          </p:cNvPicPr>
          <p:nvPr/>
        </p:nvPicPr>
        <p:blipFill>
          <a:blip r:embed="rId3"/>
          <a:stretch>
            <a:fillRect/>
          </a:stretch>
        </p:blipFill>
        <p:spPr>
          <a:xfrm>
            <a:off x="6400799" y="609600"/>
            <a:ext cx="5444197" cy="3934265"/>
          </a:xfrm>
          <a:prstGeom prst="rect">
            <a:avLst/>
          </a:prstGeom>
        </p:spPr>
      </p:pic>
    </p:spTree>
    <p:extLst>
      <p:ext uri="{BB962C8B-B14F-4D97-AF65-F5344CB8AC3E}">
        <p14:creationId xmlns:p14="http://schemas.microsoft.com/office/powerpoint/2010/main" val="2257685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ECD32D-BF6F-40A2-8676-E4D45677A973}"/>
              </a:ext>
            </a:extLst>
          </p:cNvPr>
          <p:cNvSpPr>
            <a:spLocks noGrp="1"/>
          </p:cNvSpPr>
          <p:nvPr>
            <p:ph type="title"/>
          </p:nvPr>
        </p:nvSpPr>
        <p:spPr/>
        <p:txBody>
          <a:bodyPr/>
          <a:lstStyle/>
          <a:p>
            <a:endParaRPr lang="fr-FR"/>
          </a:p>
        </p:txBody>
      </p:sp>
      <p:pic>
        <p:nvPicPr>
          <p:cNvPr id="1026" name="Picture 2">
            <a:extLst>
              <a:ext uri="{FF2B5EF4-FFF2-40B4-BE49-F238E27FC236}">
                <a16:creationId xmlns:a16="http://schemas.microsoft.com/office/drawing/2014/main" id="{5B11D9D0-B161-4B10-91CA-DD4D07C5E1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32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4A120C-40B8-430C-8BD9-55E9F9304EBD}"/>
              </a:ext>
            </a:extLst>
          </p:cNvPr>
          <p:cNvSpPr>
            <a:spLocks noGrp="1"/>
          </p:cNvSpPr>
          <p:nvPr>
            <p:ph type="title"/>
          </p:nvPr>
        </p:nvSpPr>
        <p:spPr/>
        <p:txBody>
          <a:bodyPr/>
          <a:lstStyle/>
          <a:p>
            <a:r>
              <a:rPr lang="fr-FR" dirty="0"/>
              <a:t>Le désarmement</a:t>
            </a:r>
          </a:p>
        </p:txBody>
      </p:sp>
      <p:graphicFrame>
        <p:nvGraphicFramePr>
          <p:cNvPr id="4" name="Tableau 4">
            <a:extLst>
              <a:ext uri="{FF2B5EF4-FFF2-40B4-BE49-F238E27FC236}">
                <a16:creationId xmlns:a16="http://schemas.microsoft.com/office/drawing/2014/main" id="{62810627-8909-4E83-A66F-6D1F7ACA5C04}"/>
              </a:ext>
            </a:extLst>
          </p:cNvPr>
          <p:cNvGraphicFramePr>
            <a:graphicFrameLocks noGrp="1"/>
          </p:cNvGraphicFramePr>
          <p:nvPr>
            <p:ph idx="1"/>
            <p:extLst>
              <p:ext uri="{D42A27DB-BD31-4B8C-83A1-F6EECF244321}">
                <p14:modId xmlns:p14="http://schemas.microsoft.com/office/powerpoint/2010/main" val="3883022513"/>
              </p:ext>
            </p:extLst>
          </p:nvPr>
        </p:nvGraphicFramePr>
        <p:xfrm>
          <a:off x="677863" y="1434905"/>
          <a:ext cx="6877048" cy="1385667"/>
        </p:xfrm>
        <a:graphic>
          <a:graphicData uri="http://schemas.openxmlformats.org/drawingml/2006/table">
            <a:tbl>
              <a:tblPr firstRow="1" bandRow="1">
                <a:tableStyleId>{5C22544A-7EE6-4342-B048-85BDC9FD1C3A}</a:tableStyleId>
              </a:tblPr>
              <a:tblGrid>
                <a:gridCol w="2163811">
                  <a:extLst>
                    <a:ext uri="{9D8B030D-6E8A-4147-A177-3AD203B41FA5}">
                      <a16:colId xmlns:a16="http://schemas.microsoft.com/office/drawing/2014/main" val="2219034625"/>
                    </a:ext>
                  </a:extLst>
                </a:gridCol>
                <a:gridCol w="1274713">
                  <a:extLst>
                    <a:ext uri="{9D8B030D-6E8A-4147-A177-3AD203B41FA5}">
                      <a16:colId xmlns:a16="http://schemas.microsoft.com/office/drawing/2014/main" val="3681285508"/>
                    </a:ext>
                  </a:extLst>
                </a:gridCol>
                <a:gridCol w="1719262">
                  <a:extLst>
                    <a:ext uri="{9D8B030D-6E8A-4147-A177-3AD203B41FA5}">
                      <a16:colId xmlns:a16="http://schemas.microsoft.com/office/drawing/2014/main" val="4201187004"/>
                    </a:ext>
                  </a:extLst>
                </a:gridCol>
                <a:gridCol w="1719262">
                  <a:extLst>
                    <a:ext uri="{9D8B030D-6E8A-4147-A177-3AD203B41FA5}">
                      <a16:colId xmlns:a16="http://schemas.microsoft.com/office/drawing/2014/main" val="2692607582"/>
                    </a:ext>
                  </a:extLst>
                </a:gridCol>
              </a:tblGrid>
              <a:tr h="745587">
                <a:tc>
                  <a:txBody>
                    <a:bodyPr/>
                    <a:lstStyle/>
                    <a:p>
                      <a:pPr algn="ctr"/>
                      <a:r>
                        <a:rPr lang="fr-FR" dirty="0"/>
                        <a:t>1990-2000</a:t>
                      </a:r>
                    </a:p>
                  </a:txBody>
                  <a:tcPr/>
                </a:tc>
                <a:tc>
                  <a:txBody>
                    <a:bodyPr/>
                    <a:lstStyle/>
                    <a:p>
                      <a:pPr algn="ctr"/>
                      <a:r>
                        <a:rPr lang="fr-FR" dirty="0"/>
                        <a:t>Monde</a:t>
                      </a:r>
                    </a:p>
                  </a:txBody>
                  <a:tcPr/>
                </a:tc>
                <a:tc>
                  <a:txBody>
                    <a:bodyPr/>
                    <a:lstStyle/>
                    <a:p>
                      <a:pPr algn="ctr"/>
                      <a:r>
                        <a:rPr lang="fr-FR" dirty="0"/>
                        <a:t>Europe </a:t>
                      </a:r>
                    </a:p>
                  </a:txBody>
                  <a:tcPr/>
                </a:tc>
                <a:tc>
                  <a:txBody>
                    <a:bodyPr/>
                    <a:lstStyle/>
                    <a:p>
                      <a:pPr algn="ctr"/>
                      <a:r>
                        <a:rPr lang="fr-FR" dirty="0"/>
                        <a:t>URSS/Russie</a:t>
                      </a:r>
                    </a:p>
                  </a:txBody>
                  <a:tcPr/>
                </a:tc>
                <a:extLst>
                  <a:ext uri="{0D108BD9-81ED-4DB2-BD59-A6C34878D82A}">
                    <a16:rowId xmlns:a16="http://schemas.microsoft.com/office/drawing/2014/main" val="2173255147"/>
                  </a:ext>
                </a:extLst>
              </a:tr>
              <a:tr h="370840">
                <a:tc>
                  <a:txBody>
                    <a:bodyPr/>
                    <a:lstStyle/>
                    <a:p>
                      <a:pPr algn="ctr"/>
                      <a:r>
                        <a:rPr lang="fr-FR" dirty="0"/>
                        <a:t>Baisse des Budgets militaires</a:t>
                      </a:r>
                    </a:p>
                  </a:txBody>
                  <a:tcPr/>
                </a:tc>
                <a:tc>
                  <a:txBody>
                    <a:bodyPr/>
                    <a:lstStyle/>
                    <a:p>
                      <a:pPr algn="ctr"/>
                      <a:r>
                        <a:rPr lang="fr-FR" dirty="0"/>
                        <a:t>- 1/3</a:t>
                      </a:r>
                    </a:p>
                  </a:txBody>
                  <a:tcPr/>
                </a:tc>
                <a:tc>
                  <a:txBody>
                    <a:bodyPr/>
                    <a:lstStyle/>
                    <a:p>
                      <a:pPr algn="ctr"/>
                      <a:r>
                        <a:rPr lang="fr-FR" dirty="0"/>
                        <a:t>- 1/2</a:t>
                      </a:r>
                    </a:p>
                  </a:txBody>
                  <a:tcPr/>
                </a:tc>
                <a:tc>
                  <a:txBody>
                    <a:bodyPr/>
                    <a:lstStyle/>
                    <a:p>
                      <a:pPr algn="ctr"/>
                      <a:r>
                        <a:rPr lang="fr-FR" dirty="0"/>
                        <a:t>Divisé par 15</a:t>
                      </a:r>
                    </a:p>
                  </a:txBody>
                  <a:tcPr/>
                </a:tc>
                <a:extLst>
                  <a:ext uri="{0D108BD9-81ED-4DB2-BD59-A6C34878D82A}">
                    <a16:rowId xmlns:a16="http://schemas.microsoft.com/office/drawing/2014/main" val="3823051061"/>
                  </a:ext>
                </a:extLst>
              </a:tr>
            </a:tbl>
          </a:graphicData>
        </a:graphic>
      </p:graphicFrame>
      <p:graphicFrame>
        <p:nvGraphicFramePr>
          <p:cNvPr id="6" name="Tableau 6">
            <a:extLst>
              <a:ext uri="{FF2B5EF4-FFF2-40B4-BE49-F238E27FC236}">
                <a16:creationId xmlns:a16="http://schemas.microsoft.com/office/drawing/2014/main" id="{33C62661-BC88-40B9-A6BB-C52675F8F07F}"/>
              </a:ext>
            </a:extLst>
          </p:cNvPr>
          <p:cNvGraphicFramePr>
            <a:graphicFrameLocks noGrp="1"/>
          </p:cNvGraphicFramePr>
          <p:nvPr>
            <p:extLst>
              <p:ext uri="{D42A27DB-BD31-4B8C-83A1-F6EECF244321}">
                <p14:modId xmlns:p14="http://schemas.microsoft.com/office/powerpoint/2010/main" val="826563181"/>
              </p:ext>
            </p:extLst>
          </p:nvPr>
        </p:nvGraphicFramePr>
        <p:xfrm>
          <a:off x="0" y="3815081"/>
          <a:ext cx="12191999" cy="274320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704872801"/>
                    </a:ext>
                  </a:extLst>
                </a:gridCol>
                <a:gridCol w="1364566">
                  <a:extLst>
                    <a:ext uri="{9D8B030D-6E8A-4147-A177-3AD203B41FA5}">
                      <a16:colId xmlns:a16="http://schemas.microsoft.com/office/drawing/2014/main" val="859923187"/>
                    </a:ext>
                  </a:extLst>
                </a:gridCol>
                <a:gridCol w="1848897">
                  <a:extLst>
                    <a:ext uri="{9D8B030D-6E8A-4147-A177-3AD203B41FA5}">
                      <a16:colId xmlns:a16="http://schemas.microsoft.com/office/drawing/2014/main" val="248768856"/>
                    </a:ext>
                  </a:extLst>
                </a:gridCol>
                <a:gridCol w="1741714">
                  <a:extLst>
                    <a:ext uri="{9D8B030D-6E8A-4147-A177-3AD203B41FA5}">
                      <a16:colId xmlns:a16="http://schemas.microsoft.com/office/drawing/2014/main" val="932108632"/>
                    </a:ext>
                  </a:extLst>
                </a:gridCol>
                <a:gridCol w="1741714">
                  <a:extLst>
                    <a:ext uri="{9D8B030D-6E8A-4147-A177-3AD203B41FA5}">
                      <a16:colId xmlns:a16="http://schemas.microsoft.com/office/drawing/2014/main" val="4142260909"/>
                    </a:ext>
                  </a:extLst>
                </a:gridCol>
                <a:gridCol w="1741714">
                  <a:extLst>
                    <a:ext uri="{9D8B030D-6E8A-4147-A177-3AD203B41FA5}">
                      <a16:colId xmlns:a16="http://schemas.microsoft.com/office/drawing/2014/main" val="1274108844"/>
                    </a:ext>
                  </a:extLst>
                </a:gridCol>
                <a:gridCol w="1741714">
                  <a:extLst>
                    <a:ext uri="{9D8B030D-6E8A-4147-A177-3AD203B41FA5}">
                      <a16:colId xmlns:a16="http://schemas.microsoft.com/office/drawing/2014/main" val="1270347192"/>
                    </a:ext>
                  </a:extLst>
                </a:gridCol>
              </a:tblGrid>
              <a:tr h="370840">
                <a:tc>
                  <a:txBody>
                    <a:bodyPr/>
                    <a:lstStyle/>
                    <a:p>
                      <a:r>
                        <a:rPr lang="fr-FR" dirty="0"/>
                        <a:t>Dénucléarisation</a:t>
                      </a:r>
                    </a:p>
                  </a:txBody>
                  <a:tcPr/>
                </a:tc>
                <a:tc>
                  <a:txBody>
                    <a:bodyPr/>
                    <a:lstStyle/>
                    <a:p>
                      <a:r>
                        <a:rPr lang="fr-FR" dirty="0"/>
                        <a:t>US/Russie</a:t>
                      </a:r>
                    </a:p>
                  </a:txBody>
                  <a:tcPr/>
                </a:tc>
                <a:tc>
                  <a:txBody>
                    <a:bodyPr/>
                    <a:lstStyle/>
                    <a:p>
                      <a:r>
                        <a:rPr lang="fr-FR" dirty="0"/>
                        <a:t>Europe</a:t>
                      </a:r>
                    </a:p>
                  </a:txBody>
                  <a:tcPr/>
                </a:tc>
                <a:tc>
                  <a:txBody>
                    <a:bodyPr/>
                    <a:lstStyle/>
                    <a:p>
                      <a:r>
                        <a:rPr lang="fr-FR" dirty="0" err="1"/>
                        <a:t>Amsud</a:t>
                      </a:r>
                      <a:endParaRPr lang="fr-FR" dirty="0"/>
                    </a:p>
                  </a:txBody>
                  <a:tcPr/>
                </a:tc>
                <a:tc>
                  <a:txBody>
                    <a:bodyPr/>
                    <a:lstStyle/>
                    <a:p>
                      <a:r>
                        <a:rPr lang="fr-FR" dirty="0"/>
                        <a:t>Asie du sud-est</a:t>
                      </a:r>
                    </a:p>
                  </a:txBody>
                  <a:tcPr/>
                </a:tc>
                <a:tc>
                  <a:txBody>
                    <a:bodyPr/>
                    <a:lstStyle/>
                    <a:p>
                      <a:r>
                        <a:rPr lang="fr-FR" dirty="0"/>
                        <a:t>Afrique</a:t>
                      </a:r>
                    </a:p>
                  </a:txBody>
                  <a:tcPr/>
                </a:tc>
                <a:tc>
                  <a:txBody>
                    <a:bodyPr/>
                    <a:lstStyle/>
                    <a:p>
                      <a:r>
                        <a:rPr lang="fr-FR" dirty="0"/>
                        <a:t>Monde</a:t>
                      </a:r>
                    </a:p>
                  </a:txBody>
                  <a:tcPr/>
                </a:tc>
                <a:extLst>
                  <a:ext uri="{0D108BD9-81ED-4DB2-BD59-A6C34878D82A}">
                    <a16:rowId xmlns:a16="http://schemas.microsoft.com/office/drawing/2014/main" val="2363733766"/>
                  </a:ext>
                </a:extLst>
              </a:tr>
              <a:tr h="370840">
                <a:tc>
                  <a:txBody>
                    <a:bodyPr/>
                    <a:lstStyle/>
                    <a:p>
                      <a:r>
                        <a:rPr lang="fr-FR" dirty="0"/>
                        <a:t>Traités</a:t>
                      </a:r>
                    </a:p>
                  </a:txBody>
                  <a:tcPr/>
                </a:tc>
                <a:tc>
                  <a:txBody>
                    <a:bodyPr/>
                    <a:lstStyle/>
                    <a:p>
                      <a:r>
                        <a:rPr lang="fr-FR" dirty="0"/>
                        <a:t>Traités START</a:t>
                      </a:r>
                    </a:p>
                    <a:p>
                      <a:r>
                        <a:rPr lang="fr-FR" dirty="0"/>
                        <a:t>1991-93</a:t>
                      </a:r>
                    </a:p>
                  </a:txBody>
                  <a:tcPr/>
                </a:tc>
                <a:tc>
                  <a:txBody>
                    <a:bodyPr/>
                    <a:lstStyle/>
                    <a:p>
                      <a:r>
                        <a:rPr lang="fr-FR" dirty="0"/>
                        <a:t>Traité FNI</a:t>
                      </a:r>
                    </a:p>
                    <a:p>
                      <a:r>
                        <a:rPr lang="fr-FR" dirty="0"/>
                        <a:t>1987</a:t>
                      </a:r>
                    </a:p>
                  </a:txBody>
                  <a:tcPr/>
                </a:tc>
                <a:tc>
                  <a:txBody>
                    <a:bodyPr/>
                    <a:lstStyle/>
                    <a:p>
                      <a:r>
                        <a:rPr lang="fr-FR" dirty="0"/>
                        <a:t>Traité de </a:t>
                      </a:r>
                      <a:r>
                        <a:rPr lang="fr-FR" dirty="0" err="1"/>
                        <a:t>Tratelolco</a:t>
                      </a:r>
                      <a:endParaRPr lang="fr-FR" dirty="0"/>
                    </a:p>
                    <a:p>
                      <a:r>
                        <a:rPr lang="fr-FR" dirty="0"/>
                        <a:t>1967</a:t>
                      </a:r>
                    </a:p>
                  </a:txBody>
                  <a:tcPr/>
                </a:tc>
                <a:tc>
                  <a:txBody>
                    <a:bodyPr/>
                    <a:lstStyle/>
                    <a:p>
                      <a:r>
                        <a:rPr lang="fr-FR" dirty="0"/>
                        <a:t>Traité de Bangkok</a:t>
                      </a:r>
                    </a:p>
                    <a:p>
                      <a:r>
                        <a:rPr lang="fr-FR" dirty="0"/>
                        <a:t>1995</a:t>
                      </a:r>
                    </a:p>
                  </a:txBody>
                  <a:tcPr/>
                </a:tc>
                <a:tc>
                  <a:txBody>
                    <a:bodyPr/>
                    <a:lstStyle/>
                    <a:p>
                      <a:r>
                        <a:rPr lang="fr-FR" dirty="0"/>
                        <a:t>Traité de </a:t>
                      </a:r>
                      <a:r>
                        <a:rPr lang="fr-FR" dirty="0" err="1"/>
                        <a:t>Pelindaba</a:t>
                      </a:r>
                      <a:endParaRPr lang="fr-FR" dirty="0"/>
                    </a:p>
                    <a:p>
                      <a:r>
                        <a:rPr lang="fr-FR" dirty="0"/>
                        <a:t>1996</a:t>
                      </a:r>
                    </a:p>
                  </a:txBody>
                  <a:tcPr/>
                </a:tc>
                <a:tc>
                  <a:txBody>
                    <a:bodyPr/>
                    <a:lstStyle/>
                    <a:p>
                      <a:r>
                        <a:rPr lang="fr-FR" dirty="0"/>
                        <a:t>65.000 armes en 85</a:t>
                      </a:r>
                    </a:p>
                  </a:txBody>
                  <a:tcPr/>
                </a:tc>
                <a:extLst>
                  <a:ext uri="{0D108BD9-81ED-4DB2-BD59-A6C34878D82A}">
                    <a16:rowId xmlns:a16="http://schemas.microsoft.com/office/drawing/2014/main" val="1052959597"/>
                  </a:ext>
                </a:extLst>
              </a:tr>
              <a:tr h="370840">
                <a:tc>
                  <a:txBody>
                    <a:bodyPr/>
                    <a:lstStyle/>
                    <a:p>
                      <a:r>
                        <a:rPr lang="fr-FR" dirty="0"/>
                        <a:t>Résultats</a:t>
                      </a:r>
                    </a:p>
                  </a:txBody>
                  <a:tcPr/>
                </a:tc>
                <a:tc>
                  <a:txBody>
                    <a:bodyPr/>
                    <a:lstStyle/>
                    <a:p>
                      <a:r>
                        <a:rPr lang="fr-FR" dirty="0"/>
                        <a:t>Baisse de 2/3 des armes </a:t>
                      </a:r>
                      <a:r>
                        <a:rPr lang="fr-FR" dirty="0" err="1"/>
                        <a:t>nuclaires</a:t>
                      </a:r>
                      <a:endParaRPr lang="fr-FR" dirty="0"/>
                    </a:p>
                  </a:txBody>
                  <a:tcPr/>
                </a:tc>
                <a:tc>
                  <a:txBody>
                    <a:bodyPr/>
                    <a:lstStyle/>
                    <a:p>
                      <a:r>
                        <a:rPr lang="fr-FR" dirty="0"/>
                        <a:t>Démantèlement des missiles </a:t>
                      </a:r>
                      <a:r>
                        <a:rPr lang="fr-FR" dirty="0" err="1"/>
                        <a:t>nuclaires</a:t>
                      </a:r>
                      <a:endParaRPr lang="fr-FR" dirty="0"/>
                    </a:p>
                  </a:txBody>
                  <a:tcPr/>
                </a:tc>
                <a:tc>
                  <a:txBody>
                    <a:bodyPr/>
                    <a:lstStyle/>
                    <a:p>
                      <a:r>
                        <a:rPr lang="fr-FR" dirty="0"/>
                        <a:t>Renonciation aux armes </a:t>
                      </a:r>
                      <a:r>
                        <a:rPr lang="fr-FR" dirty="0" err="1"/>
                        <a:t>nuclaires</a:t>
                      </a:r>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Renonciation aux armes </a:t>
                      </a:r>
                      <a:r>
                        <a:rPr lang="fr-FR" dirty="0" err="1"/>
                        <a:t>nuclaires</a:t>
                      </a:r>
                      <a:endParaRPr lang="fr-FR" dirty="0"/>
                    </a:p>
                    <a:p>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Renonciation aux armes </a:t>
                      </a:r>
                      <a:r>
                        <a:rPr lang="fr-FR" dirty="0" err="1"/>
                        <a:t>nuclaires</a:t>
                      </a:r>
                      <a:endParaRPr lang="fr-FR" dirty="0"/>
                    </a:p>
                    <a:p>
                      <a:endParaRPr lang="fr-FR" dirty="0"/>
                    </a:p>
                  </a:txBody>
                  <a:tcPr/>
                </a:tc>
                <a:tc>
                  <a:txBody>
                    <a:bodyPr/>
                    <a:lstStyle/>
                    <a:p>
                      <a:r>
                        <a:rPr lang="fr-FR" dirty="0"/>
                        <a:t>Moins de 20.000 en 2000.</a:t>
                      </a:r>
                    </a:p>
                  </a:txBody>
                  <a:tcPr/>
                </a:tc>
                <a:extLst>
                  <a:ext uri="{0D108BD9-81ED-4DB2-BD59-A6C34878D82A}">
                    <a16:rowId xmlns:a16="http://schemas.microsoft.com/office/drawing/2014/main" val="1821365274"/>
                  </a:ext>
                </a:extLst>
              </a:tr>
            </a:tbl>
          </a:graphicData>
        </a:graphic>
      </p:graphicFrame>
    </p:spTree>
    <p:extLst>
      <p:ext uri="{BB962C8B-B14F-4D97-AF65-F5344CB8AC3E}">
        <p14:creationId xmlns:p14="http://schemas.microsoft.com/office/powerpoint/2010/main" val="771501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AB9364-A7B8-43FE-A30F-F0BEEB30C8B4}"/>
              </a:ext>
            </a:extLst>
          </p:cNvPr>
          <p:cNvSpPr>
            <a:spLocks noGrp="1"/>
          </p:cNvSpPr>
          <p:nvPr>
            <p:ph type="title"/>
          </p:nvPr>
        </p:nvSpPr>
        <p:spPr>
          <a:xfrm>
            <a:off x="0" y="0"/>
            <a:ext cx="8596668" cy="1320800"/>
          </a:xfrm>
        </p:spPr>
        <p:txBody>
          <a:bodyPr/>
          <a:lstStyle/>
          <a:p>
            <a:r>
              <a:rPr lang="fr-FR" dirty="0"/>
              <a:t>La pacification du début des années 90</a:t>
            </a:r>
          </a:p>
        </p:txBody>
      </p:sp>
      <p:pic>
        <p:nvPicPr>
          <p:cNvPr id="4" name="Espace réservé du contenu 3">
            <a:extLst>
              <a:ext uri="{FF2B5EF4-FFF2-40B4-BE49-F238E27FC236}">
                <a16:creationId xmlns:a16="http://schemas.microsoft.com/office/drawing/2014/main" id="{0A8E00B9-B316-490E-AD8D-11906A864823}"/>
              </a:ext>
            </a:extLst>
          </p:cNvPr>
          <p:cNvPicPr>
            <a:picLocks noGrp="1" noChangeAspect="1"/>
          </p:cNvPicPr>
          <p:nvPr>
            <p:ph idx="1"/>
          </p:nvPr>
        </p:nvPicPr>
        <p:blipFill>
          <a:blip r:embed="rId2"/>
          <a:stretch>
            <a:fillRect/>
          </a:stretch>
        </p:blipFill>
        <p:spPr>
          <a:xfrm>
            <a:off x="0" y="689317"/>
            <a:ext cx="12192000" cy="6168683"/>
          </a:xfrm>
          <a:prstGeom prst="rect">
            <a:avLst/>
          </a:prstGeom>
        </p:spPr>
      </p:pic>
    </p:spTree>
    <p:extLst>
      <p:ext uri="{BB962C8B-B14F-4D97-AF65-F5344CB8AC3E}">
        <p14:creationId xmlns:p14="http://schemas.microsoft.com/office/powerpoint/2010/main" val="213692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B7A956-E7C3-4D33-8841-E44D70FE4BA6}"/>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2D9B9DA2-249B-454D-8D0B-2D0C4608704C}"/>
              </a:ext>
            </a:extLst>
          </p:cNvPr>
          <p:cNvPicPr>
            <a:picLocks noGrp="1" noChangeAspect="1"/>
          </p:cNvPicPr>
          <p:nvPr>
            <p:ph idx="1"/>
          </p:nvPr>
        </p:nvPicPr>
        <p:blipFill>
          <a:blip r:embed="rId2"/>
          <a:stretch>
            <a:fillRect/>
          </a:stretch>
        </p:blipFill>
        <p:spPr>
          <a:xfrm>
            <a:off x="1" y="0"/>
            <a:ext cx="12192000" cy="6972300"/>
          </a:xfrm>
          <a:prstGeom prst="rect">
            <a:avLst/>
          </a:prstGeom>
        </p:spPr>
      </p:pic>
    </p:spTree>
    <p:extLst>
      <p:ext uri="{BB962C8B-B14F-4D97-AF65-F5344CB8AC3E}">
        <p14:creationId xmlns:p14="http://schemas.microsoft.com/office/powerpoint/2010/main" val="2684495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399F4B-744B-4BDF-866C-A35B2224D49D}"/>
              </a:ext>
            </a:extLst>
          </p:cNvPr>
          <p:cNvSpPr>
            <a:spLocks noGrp="1"/>
          </p:cNvSpPr>
          <p:nvPr>
            <p:ph type="title"/>
          </p:nvPr>
        </p:nvSpPr>
        <p:spPr/>
        <p:txBody>
          <a:bodyPr/>
          <a:lstStyle/>
          <a:p>
            <a:r>
              <a:rPr lang="fr-FR" dirty="0"/>
              <a:t>Accords d’Oslo (93)</a:t>
            </a:r>
          </a:p>
        </p:txBody>
      </p:sp>
      <p:pic>
        <p:nvPicPr>
          <p:cNvPr id="4" name="Espace réservé du contenu 3">
            <a:extLst>
              <a:ext uri="{FF2B5EF4-FFF2-40B4-BE49-F238E27FC236}">
                <a16:creationId xmlns:a16="http://schemas.microsoft.com/office/drawing/2014/main" id="{787896EE-A3EB-4282-94AA-231858CBE6DB}"/>
              </a:ext>
            </a:extLst>
          </p:cNvPr>
          <p:cNvPicPr>
            <a:picLocks noGrp="1" noChangeAspect="1"/>
          </p:cNvPicPr>
          <p:nvPr>
            <p:ph idx="1"/>
          </p:nvPr>
        </p:nvPicPr>
        <p:blipFill>
          <a:blip r:embed="rId2"/>
          <a:stretch>
            <a:fillRect/>
          </a:stretch>
        </p:blipFill>
        <p:spPr>
          <a:xfrm>
            <a:off x="677333" y="1663700"/>
            <a:ext cx="5751602" cy="5192020"/>
          </a:xfrm>
          <a:prstGeom prst="rect">
            <a:avLst/>
          </a:prstGeom>
        </p:spPr>
      </p:pic>
      <p:pic>
        <p:nvPicPr>
          <p:cNvPr id="5" name="Image 4">
            <a:extLst>
              <a:ext uri="{FF2B5EF4-FFF2-40B4-BE49-F238E27FC236}">
                <a16:creationId xmlns:a16="http://schemas.microsoft.com/office/drawing/2014/main" id="{F95CEE06-B3CC-4345-91E6-44AFE011DE1A}"/>
              </a:ext>
            </a:extLst>
          </p:cNvPr>
          <p:cNvPicPr>
            <a:picLocks noChangeAspect="1"/>
          </p:cNvPicPr>
          <p:nvPr/>
        </p:nvPicPr>
        <p:blipFill>
          <a:blip r:embed="rId3"/>
          <a:stretch>
            <a:fillRect/>
          </a:stretch>
        </p:blipFill>
        <p:spPr>
          <a:xfrm>
            <a:off x="7032452" y="270668"/>
            <a:ext cx="4737100" cy="3319463"/>
          </a:xfrm>
          <a:prstGeom prst="rect">
            <a:avLst/>
          </a:prstGeom>
        </p:spPr>
      </p:pic>
    </p:spTree>
    <p:extLst>
      <p:ext uri="{BB962C8B-B14F-4D97-AF65-F5344CB8AC3E}">
        <p14:creationId xmlns:p14="http://schemas.microsoft.com/office/powerpoint/2010/main" val="3278568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B65550-7A6F-4387-B6D3-3EEF247546B1}"/>
              </a:ext>
            </a:extLst>
          </p:cNvPr>
          <p:cNvSpPr>
            <a:spLocks noGrp="1"/>
          </p:cNvSpPr>
          <p:nvPr>
            <p:ph type="title"/>
          </p:nvPr>
        </p:nvSpPr>
        <p:spPr>
          <a:xfrm>
            <a:off x="626534" y="177800"/>
            <a:ext cx="8596668" cy="1320800"/>
          </a:xfrm>
        </p:spPr>
        <p:txBody>
          <a:bodyPr/>
          <a:lstStyle/>
          <a:p>
            <a:r>
              <a:rPr lang="fr-FR" dirty="0"/>
              <a:t>Les attentats terroristes islamistes.</a:t>
            </a:r>
          </a:p>
        </p:txBody>
      </p:sp>
      <p:pic>
        <p:nvPicPr>
          <p:cNvPr id="4" name="Espace réservé du contenu 3">
            <a:extLst>
              <a:ext uri="{FF2B5EF4-FFF2-40B4-BE49-F238E27FC236}">
                <a16:creationId xmlns:a16="http://schemas.microsoft.com/office/drawing/2014/main" id="{9450FAE1-4C7F-4241-B17A-4FBE81E3A774}"/>
              </a:ext>
            </a:extLst>
          </p:cNvPr>
          <p:cNvPicPr>
            <a:picLocks noGrp="1" noChangeAspect="1"/>
          </p:cNvPicPr>
          <p:nvPr>
            <p:ph idx="1"/>
          </p:nvPr>
        </p:nvPicPr>
        <p:blipFill>
          <a:blip r:embed="rId2"/>
          <a:stretch>
            <a:fillRect/>
          </a:stretch>
        </p:blipFill>
        <p:spPr>
          <a:xfrm>
            <a:off x="0" y="927100"/>
            <a:ext cx="12192000" cy="5584825"/>
          </a:xfrm>
          <a:prstGeom prst="rect">
            <a:avLst/>
          </a:prstGeom>
        </p:spPr>
      </p:pic>
    </p:spTree>
    <p:extLst>
      <p:ext uri="{BB962C8B-B14F-4D97-AF65-F5344CB8AC3E}">
        <p14:creationId xmlns:p14="http://schemas.microsoft.com/office/powerpoint/2010/main" val="380243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70532-983D-D1C7-2D14-A3ED17E6D217}"/>
              </a:ext>
            </a:extLst>
          </p:cNvPr>
          <p:cNvSpPr>
            <a:spLocks noGrp="1"/>
          </p:cNvSpPr>
          <p:nvPr>
            <p:ph type="title"/>
          </p:nvPr>
        </p:nvSpPr>
        <p:spPr/>
        <p:txBody>
          <a:bodyPr/>
          <a:lstStyle/>
          <a:p>
            <a:r>
              <a:rPr lang="fr-FR" dirty="0"/>
              <a:t>Le retour du religieux dans le conflit israélo-palestinien</a:t>
            </a:r>
          </a:p>
        </p:txBody>
      </p:sp>
      <p:sp>
        <p:nvSpPr>
          <p:cNvPr id="3" name="Espace réservé du contenu 2">
            <a:extLst>
              <a:ext uri="{FF2B5EF4-FFF2-40B4-BE49-F238E27FC236}">
                <a16:creationId xmlns:a16="http://schemas.microsoft.com/office/drawing/2014/main" id="{861326C6-415E-90FF-8329-8600CFE18DD8}"/>
              </a:ext>
            </a:extLst>
          </p:cNvPr>
          <p:cNvSpPr>
            <a:spLocks noGrp="1"/>
          </p:cNvSpPr>
          <p:nvPr>
            <p:ph idx="1"/>
          </p:nvPr>
        </p:nvSpPr>
        <p:spPr>
          <a:xfrm>
            <a:off x="252663" y="2160589"/>
            <a:ext cx="11478126" cy="4264274"/>
          </a:xfrm>
        </p:spPr>
        <p:txBody>
          <a:bodyPr/>
          <a:lstStyle/>
          <a:p>
            <a:pPr marL="0" indent="0">
              <a:buNone/>
            </a:pPr>
            <a:r>
              <a:rPr lang="fr-FR" dirty="0"/>
              <a:t>Nouvelles organisations islamiques radicales: </a:t>
            </a:r>
          </a:p>
          <a:p>
            <a:pPr marL="0" indent="0">
              <a:buNone/>
            </a:pPr>
            <a:r>
              <a:rPr lang="fr-FR" dirty="0"/>
              <a:t>- Hamas</a:t>
            </a:r>
          </a:p>
          <a:p>
            <a:pPr marL="0" indent="0">
              <a:buNone/>
            </a:pPr>
            <a:r>
              <a:rPr lang="fr-FR" dirty="0"/>
              <a:t>- Jihad islamique.</a:t>
            </a:r>
          </a:p>
          <a:p>
            <a:pPr marL="0" indent="0">
              <a:buNone/>
            </a:pPr>
            <a:r>
              <a:rPr lang="fr-FR" dirty="0"/>
              <a:t>- Nombre d’attentats en Israël 2003-2006: 73.</a:t>
            </a:r>
          </a:p>
          <a:p>
            <a:pPr marL="0" indent="0">
              <a:buNone/>
            </a:pPr>
            <a:r>
              <a:rPr lang="fr-FR" dirty="0"/>
              <a:t>										</a:t>
            </a:r>
          </a:p>
        </p:txBody>
      </p:sp>
      <p:pic>
        <p:nvPicPr>
          <p:cNvPr id="4" name="Image 3">
            <a:extLst>
              <a:ext uri="{FF2B5EF4-FFF2-40B4-BE49-F238E27FC236}">
                <a16:creationId xmlns:a16="http://schemas.microsoft.com/office/drawing/2014/main" id="{99F967C8-9A82-2F28-69E6-6D80CCC8B282}"/>
              </a:ext>
            </a:extLst>
          </p:cNvPr>
          <p:cNvPicPr>
            <a:picLocks noChangeAspect="1"/>
          </p:cNvPicPr>
          <p:nvPr/>
        </p:nvPicPr>
        <p:blipFill>
          <a:blip r:embed="rId2"/>
          <a:stretch>
            <a:fillRect/>
          </a:stretch>
        </p:blipFill>
        <p:spPr>
          <a:xfrm>
            <a:off x="5430530" y="1612231"/>
            <a:ext cx="6084136" cy="4812632"/>
          </a:xfrm>
          <a:prstGeom prst="rect">
            <a:avLst/>
          </a:prstGeom>
        </p:spPr>
      </p:pic>
    </p:spTree>
    <p:extLst>
      <p:ext uri="{BB962C8B-B14F-4D97-AF65-F5344CB8AC3E}">
        <p14:creationId xmlns:p14="http://schemas.microsoft.com/office/powerpoint/2010/main" val="129481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8DE4B2-497F-00DC-FDFF-52E3E96EBA25}"/>
              </a:ext>
            </a:extLst>
          </p:cNvPr>
          <p:cNvSpPr>
            <a:spLocks noGrp="1"/>
          </p:cNvSpPr>
          <p:nvPr>
            <p:ph type="title"/>
          </p:nvPr>
        </p:nvSpPr>
        <p:spPr/>
        <p:txBody>
          <a:bodyPr/>
          <a:lstStyle/>
          <a:p>
            <a:r>
              <a:rPr lang="fr-FR" dirty="0"/>
              <a:t>Les Juifs orthodoxes: l’assassinat de Rabin.</a:t>
            </a:r>
          </a:p>
        </p:txBody>
      </p:sp>
      <p:pic>
        <p:nvPicPr>
          <p:cNvPr id="4" name="Espace réservé du contenu 3">
            <a:extLst>
              <a:ext uri="{FF2B5EF4-FFF2-40B4-BE49-F238E27FC236}">
                <a16:creationId xmlns:a16="http://schemas.microsoft.com/office/drawing/2014/main" id="{3E605293-7B81-2659-F28D-F2B84CE5A43C}"/>
              </a:ext>
            </a:extLst>
          </p:cNvPr>
          <p:cNvPicPr>
            <a:picLocks noGrp="1" noChangeAspect="1"/>
          </p:cNvPicPr>
          <p:nvPr>
            <p:ph idx="1"/>
          </p:nvPr>
        </p:nvPicPr>
        <p:blipFill>
          <a:blip r:embed="rId2"/>
          <a:stretch>
            <a:fillRect/>
          </a:stretch>
        </p:blipFill>
        <p:spPr>
          <a:xfrm>
            <a:off x="6096000" y="1488281"/>
            <a:ext cx="5825796" cy="3881437"/>
          </a:xfrm>
          <a:prstGeom prst="rect">
            <a:avLst/>
          </a:prstGeom>
        </p:spPr>
      </p:pic>
      <p:pic>
        <p:nvPicPr>
          <p:cNvPr id="5" name="Image 4">
            <a:extLst>
              <a:ext uri="{FF2B5EF4-FFF2-40B4-BE49-F238E27FC236}">
                <a16:creationId xmlns:a16="http://schemas.microsoft.com/office/drawing/2014/main" id="{65CD1AFE-AD0B-D650-5BD1-7008EFF1BF89}"/>
              </a:ext>
            </a:extLst>
          </p:cNvPr>
          <p:cNvPicPr>
            <a:picLocks noChangeAspect="1"/>
          </p:cNvPicPr>
          <p:nvPr/>
        </p:nvPicPr>
        <p:blipFill>
          <a:blip r:embed="rId3"/>
          <a:stretch>
            <a:fillRect/>
          </a:stretch>
        </p:blipFill>
        <p:spPr>
          <a:xfrm>
            <a:off x="529390" y="3429000"/>
            <a:ext cx="4692316" cy="3192505"/>
          </a:xfrm>
          <a:prstGeom prst="rect">
            <a:avLst/>
          </a:prstGeom>
        </p:spPr>
      </p:pic>
    </p:spTree>
    <p:extLst>
      <p:ext uri="{BB962C8B-B14F-4D97-AF65-F5344CB8AC3E}">
        <p14:creationId xmlns:p14="http://schemas.microsoft.com/office/powerpoint/2010/main" val="2546858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8909B-D9CC-784E-3A4C-F59200BD23B3}"/>
              </a:ext>
            </a:extLst>
          </p:cNvPr>
          <p:cNvSpPr>
            <a:spLocks noGrp="1"/>
          </p:cNvSpPr>
          <p:nvPr>
            <p:ph type="title"/>
          </p:nvPr>
        </p:nvSpPr>
        <p:spPr/>
        <p:txBody>
          <a:bodyPr/>
          <a:lstStyle/>
          <a:p>
            <a:r>
              <a:rPr lang="fr-FR" dirty="0"/>
              <a:t>Le Mur</a:t>
            </a:r>
          </a:p>
        </p:txBody>
      </p:sp>
      <p:pic>
        <p:nvPicPr>
          <p:cNvPr id="4" name="Espace réservé du contenu 3">
            <a:extLst>
              <a:ext uri="{FF2B5EF4-FFF2-40B4-BE49-F238E27FC236}">
                <a16:creationId xmlns:a16="http://schemas.microsoft.com/office/drawing/2014/main" id="{746F26A3-2155-73F0-8F6B-4AFABB658340}"/>
              </a:ext>
            </a:extLst>
          </p:cNvPr>
          <p:cNvPicPr>
            <a:picLocks noGrp="1" noChangeAspect="1"/>
          </p:cNvPicPr>
          <p:nvPr>
            <p:ph idx="1"/>
          </p:nvPr>
        </p:nvPicPr>
        <p:blipFill>
          <a:blip r:embed="rId2"/>
          <a:stretch>
            <a:fillRect/>
          </a:stretch>
        </p:blipFill>
        <p:spPr>
          <a:xfrm>
            <a:off x="183758" y="2545598"/>
            <a:ext cx="4908884" cy="4312402"/>
          </a:xfrm>
          <a:prstGeom prst="rect">
            <a:avLst/>
          </a:prstGeom>
        </p:spPr>
      </p:pic>
      <p:pic>
        <p:nvPicPr>
          <p:cNvPr id="5" name="Image 4">
            <a:extLst>
              <a:ext uri="{FF2B5EF4-FFF2-40B4-BE49-F238E27FC236}">
                <a16:creationId xmlns:a16="http://schemas.microsoft.com/office/drawing/2014/main" id="{2A5B6314-0BBC-44D2-DD8C-30B4B4407C6F}"/>
              </a:ext>
            </a:extLst>
          </p:cNvPr>
          <p:cNvPicPr>
            <a:picLocks noChangeAspect="1"/>
          </p:cNvPicPr>
          <p:nvPr/>
        </p:nvPicPr>
        <p:blipFill>
          <a:blip r:embed="rId3"/>
          <a:stretch>
            <a:fillRect/>
          </a:stretch>
        </p:blipFill>
        <p:spPr>
          <a:xfrm>
            <a:off x="5276401" y="1066162"/>
            <a:ext cx="3264568" cy="4495102"/>
          </a:xfrm>
          <a:prstGeom prst="rect">
            <a:avLst/>
          </a:prstGeom>
        </p:spPr>
      </p:pic>
      <p:pic>
        <p:nvPicPr>
          <p:cNvPr id="6" name="Image 5">
            <a:extLst>
              <a:ext uri="{FF2B5EF4-FFF2-40B4-BE49-F238E27FC236}">
                <a16:creationId xmlns:a16="http://schemas.microsoft.com/office/drawing/2014/main" id="{9C4A82C1-C366-85E7-D66C-7A0DE5EEBD39}"/>
              </a:ext>
            </a:extLst>
          </p:cNvPr>
          <p:cNvPicPr>
            <a:picLocks noChangeAspect="1"/>
          </p:cNvPicPr>
          <p:nvPr/>
        </p:nvPicPr>
        <p:blipFill>
          <a:blip r:embed="rId4"/>
          <a:stretch>
            <a:fillRect/>
          </a:stretch>
        </p:blipFill>
        <p:spPr>
          <a:xfrm>
            <a:off x="8908487" y="100962"/>
            <a:ext cx="3250254" cy="4596063"/>
          </a:xfrm>
          <a:prstGeom prst="rect">
            <a:avLst/>
          </a:prstGeom>
        </p:spPr>
      </p:pic>
    </p:spTree>
    <p:extLst>
      <p:ext uri="{BB962C8B-B14F-4D97-AF65-F5344CB8AC3E}">
        <p14:creationId xmlns:p14="http://schemas.microsoft.com/office/powerpoint/2010/main" val="362162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84CD4-AAE9-4A0A-99D6-4CF90E20C9C9}"/>
              </a:ext>
            </a:extLst>
          </p:cNvPr>
          <p:cNvSpPr>
            <a:spLocks noGrp="1"/>
          </p:cNvSpPr>
          <p:nvPr>
            <p:ph type="title"/>
          </p:nvPr>
        </p:nvSpPr>
        <p:spPr>
          <a:xfrm>
            <a:off x="677334" y="1256714"/>
            <a:ext cx="3233484" cy="1320800"/>
          </a:xfrm>
        </p:spPr>
        <p:txBody>
          <a:bodyPr>
            <a:normAutofit/>
          </a:bodyPr>
          <a:lstStyle/>
          <a:p>
            <a:r>
              <a:rPr lang="fr-FR" sz="1600" dirty="0"/>
              <a:t>Zone A: autorité palestinienne</a:t>
            </a:r>
            <a:br>
              <a:rPr lang="fr-FR" sz="1600" dirty="0"/>
            </a:br>
            <a:r>
              <a:rPr lang="fr-FR" sz="1600" dirty="0"/>
              <a:t>Zone B: mixte</a:t>
            </a:r>
            <a:br>
              <a:rPr lang="fr-FR" sz="1600" dirty="0"/>
            </a:br>
            <a:r>
              <a:rPr lang="fr-FR" sz="1600" dirty="0"/>
              <a:t>Zone C: autorité israélienne.</a:t>
            </a:r>
          </a:p>
        </p:txBody>
      </p:sp>
      <p:pic>
        <p:nvPicPr>
          <p:cNvPr id="1026" name="Picture 2" descr="Palestiniens">
            <a:extLst>
              <a:ext uri="{FF2B5EF4-FFF2-40B4-BE49-F238E27FC236}">
                <a16:creationId xmlns:a16="http://schemas.microsoft.com/office/drawing/2014/main" id="{8042428D-AEB7-4362-9FE6-5C03EAAB63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98" y="2155201"/>
            <a:ext cx="4054439" cy="455508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6EB804B2-84BD-45C5-AF4F-1A00283B30A5}"/>
              </a:ext>
            </a:extLst>
          </p:cNvPr>
          <p:cNvPicPr>
            <a:picLocks noChangeAspect="1"/>
          </p:cNvPicPr>
          <p:nvPr/>
        </p:nvPicPr>
        <p:blipFill>
          <a:blip r:embed="rId3"/>
          <a:stretch>
            <a:fillRect/>
          </a:stretch>
        </p:blipFill>
        <p:spPr>
          <a:xfrm>
            <a:off x="6400800" y="675250"/>
            <a:ext cx="4389120" cy="5881686"/>
          </a:xfrm>
          <a:prstGeom prst="rect">
            <a:avLst/>
          </a:prstGeom>
        </p:spPr>
      </p:pic>
      <p:sp>
        <p:nvSpPr>
          <p:cNvPr id="5" name="ZoneTexte 4">
            <a:extLst>
              <a:ext uri="{FF2B5EF4-FFF2-40B4-BE49-F238E27FC236}">
                <a16:creationId xmlns:a16="http://schemas.microsoft.com/office/drawing/2014/main" id="{043443FF-BA89-45D3-920E-DB2572BC3487}"/>
              </a:ext>
            </a:extLst>
          </p:cNvPr>
          <p:cNvSpPr txBox="1"/>
          <p:nvPr/>
        </p:nvSpPr>
        <p:spPr>
          <a:xfrm>
            <a:off x="0" y="147712"/>
            <a:ext cx="6192208" cy="369332"/>
          </a:xfrm>
          <a:prstGeom prst="rect">
            <a:avLst/>
          </a:prstGeom>
          <a:noFill/>
        </p:spPr>
        <p:txBody>
          <a:bodyPr wrap="none" rtlCol="0">
            <a:spAutoFit/>
          </a:bodyPr>
          <a:lstStyle/>
          <a:p>
            <a:r>
              <a:rPr lang="fr-FR" dirty="0"/>
              <a:t>L’échec des accords d’Oslo et l’occupation de la Palestine</a:t>
            </a:r>
          </a:p>
        </p:txBody>
      </p:sp>
    </p:spTree>
    <p:extLst>
      <p:ext uri="{BB962C8B-B14F-4D97-AF65-F5344CB8AC3E}">
        <p14:creationId xmlns:p14="http://schemas.microsoft.com/office/powerpoint/2010/main" val="1462465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AC9979-CDDC-4C5B-BF59-03BB5FD7B768}"/>
              </a:ext>
            </a:extLst>
          </p:cNvPr>
          <p:cNvSpPr>
            <a:spLocks noGrp="1"/>
          </p:cNvSpPr>
          <p:nvPr>
            <p:ph type="title"/>
          </p:nvPr>
        </p:nvSpPr>
        <p:spPr>
          <a:xfrm>
            <a:off x="803943" y="398584"/>
            <a:ext cx="8596668" cy="1320800"/>
          </a:xfrm>
        </p:spPr>
        <p:txBody>
          <a:bodyPr/>
          <a:lstStyle/>
          <a:p>
            <a:r>
              <a:rPr lang="fr-FR" dirty="0"/>
              <a:t>Francis Fukuyama: « La fin de l’histoire ?»</a:t>
            </a:r>
          </a:p>
        </p:txBody>
      </p:sp>
      <p:sp>
        <p:nvSpPr>
          <p:cNvPr id="3" name="Espace réservé du contenu 2">
            <a:extLst>
              <a:ext uri="{FF2B5EF4-FFF2-40B4-BE49-F238E27FC236}">
                <a16:creationId xmlns:a16="http://schemas.microsoft.com/office/drawing/2014/main" id="{0C0AD487-C735-40BD-ACE5-B351F43AD926}"/>
              </a:ext>
            </a:extLst>
          </p:cNvPr>
          <p:cNvSpPr>
            <a:spLocks noGrp="1"/>
          </p:cNvSpPr>
          <p:nvPr>
            <p:ph idx="1"/>
          </p:nvPr>
        </p:nvSpPr>
        <p:spPr>
          <a:xfrm>
            <a:off x="506437" y="2160588"/>
            <a:ext cx="8767565" cy="4697411"/>
          </a:xfrm>
        </p:spPr>
        <p:txBody>
          <a:bodyPr>
            <a:normAutofit fontScale="92500"/>
          </a:bodyPr>
          <a:lstStyle/>
          <a:p>
            <a:pPr marL="0" indent="0" algn="just">
              <a:buNone/>
            </a:pPr>
            <a:r>
              <a:rPr lang="fr-FR" sz="1700" b="0" i="0" dirty="0">
                <a:solidFill>
                  <a:schemeClr val="tx1"/>
                </a:solidFill>
                <a:effectLst/>
                <a:latin typeface="Times New Roman" panose="02020603050405020304" pitchFamily="18" charset="0"/>
                <a:cs typeface="Times New Roman" panose="02020603050405020304" pitchFamily="18" charset="0"/>
              </a:rPr>
              <a:t>Il est l’auteur de l’une des thèses les plus controversées de la fin du XXe siècle : celle de la «fin de l’histoire». Elle a donné son titre à son principal livre, </a:t>
            </a:r>
            <a:r>
              <a:rPr lang="fr-FR" sz="1700" b="0" i="1" dirty="0">
                <a:solidFill>
                  <a:schemeClr val="tx1"/>
                </a:solidFill>
                <a:effectLst/>
                <a:latin typeface="Times New Roman" panose="02020603050405020304" pitchFamily="18" charset="0"/>
                <a:cs typeface="Times New Roman" panose="02020603050405020304" pitchFamily="18" charset="0"/>
              </a:rPr>
              <a:t>la Fin de l’histoire et le dernier homme</a:t>
            </a:r>
            <a:r>
              <a:rPr lang="fr-FR" sz="1700" b="0" i="0" dirty="0">
                <a:solidFill>
                  <a:schemeClr val="tx1"/>
                </a:solidFill>
                <a:effectLst/>
                <a:latin typeface="Times New Roman" panose="02020603050405020304" pitchFamily="18" charset="0"/>
                <a:cs typeface="Times New Roman" panose="02020603050405020304" pitchFamily="18" charset="0"/>
              </a:rPr>
              <a:t> paru en 1992. Au lendemain de la guerre froide, Francis Fukuyama, professeur de sciences politiques, né en 1952 à Chicago, prend acte de l’effondrement du modèle communiste (qu’il est loin de porter dans son cœur) et de la victoire du modèle libéral défendu par les Etats-Unis, devenus la seule superpuissance à l’échelle du globe. L’intellectuel trouve dans cette situation la preuve d’un sens de l’histoire dont l’aboutissement (ce qu’il nomme «la fin») serait l’installation de la démocratie libérale. Dans la préface de son livre, il parle d’une </a:t>
            </a:r>
            <a:r>
              <a:rPr lang="fr-FR" sz="1700" b="0" i="1" dirty="0">
                <a:solidFill>
                  <a:schemeClr val="tx1"/>
                </a:solidFill>
                <a:effectLst/>
                <a:latin typeface="Times New Roman" panose="02020603050405020304" pitchFamily="18" charset="0"/>
                <a:cs typeface="Times New Roman" panose="02020603050405020304" pitchFamily="18" charset="0"/>
              </a:rPr>
              <a:t>«histoire de l’humanité cohérente et orientée, qui finira par conduire la plus grande partie de l’humanité vers la démocratie libérale».</a:t>
            </a:r>
          </a:p>
          <a:p>
            <a:pPr marL="0" indent="0" algn="just">
              <a:buNone/>
            </a:pPr>
            <a:r>
              <a:rPr lang="fr-FR" sz="1700" b="0" dirty="0">
                <a:effectLst/>
                <a:latin typeface="Times New Roman" panose="02020603050405020304" pitchFamily="18" charset="0"/>
                <a:cs typeface="Times New Roman" panose="02020603050405020304" pitchFamily="18" charset="0"/>
              </a:rPr>
              <a:t>Débattue dès sa publication, la thèse avait néanmoins pour elle une certaine cohérence avec la géopolitique des années 90. Mais le 11 Septembre et les interventions militaires qui ont suivi en Irak et en Afghanistan ont été vues comme un démenti factuel : l’irrésistible ascension de la démocratie libérale est-elle si nette lorsque l’interventionnisme et le </a:t>
            </a:r>
            <a:r>
              <a:rPr lang="fr-FR" sz="1700" b="0" i="1" dirty="0">
                <a:effectLst/>
                <a:latin typeface="Times New Roman" panose="02020603050405020304" pitchFamily="18" charset="0"/>
                <a:cs typeface="Times New Roman" panose="02020603050405020304" pitchFamily="18" charset="0"/>
              </a:rPr>
              <a:t>state-building</a:t>
            </a:r>
            <a:r>
              <a:rPr lang="fr-FR" sz="1700" b="0" dirty="0">
                <a:effectLst/>
                <a:latin typeface="Times New Roman" panose="02020603050405020304" pitchFamily="18" charset="0"/>
                <a:cs typeface="Times New Roman" panose="02020603050405020304" pitchFamily="18" charset="0"/>
              </a:rPr>
              <a:t> à l’américaine sont mis en échec au Moyen-Orient ? Question d’autant plus délicate que Fukuyama fut membre de l’administration Reagan dans les années 80, considéré comme une grande figure intellectuelle des </a:t>
            </a:r>
            <a:r>
              <a:rPr lang="fr-FR" b="0" dirty="0">
                <a:effectLst/>
              </a:rPr>
              <a:t>néoconservateurs.</a:t>
            </a:r>
          </a:p>
          <a:p>
            <a:pPr marL="0" indent="0">
              <a:buNone/>
            </a:pPr>
            <a:endParaRPr lang="fr-FR" b="0" i="1" dirty="0">
              <a:solidFill>
                <a:schemeClr val="tx1"/>
              </a:solidFill>
              <a:effectLst/>
              <a:latin typeface="TiemposText"/>
            </a:endParaRPr>
          </a:p>
          <a:p>
            <a:pPr marL="0" indent="0">
              <a:buNone/>
            </a:pPr>
            <a:r>
              <a:rPr lang="fr-FR" dirty="0">
                <a:solidFill>
                  <a:schemeClr val="tx1"/>
                </a:solidFill>
                <a:latin typeface="TiemposText"/>
              </a:rPr>
              <a:t>Article</a:t>
            </a:r>
            <a:r>
              <a:rPr lang="fr-FR" i="1" dirty="0">
                <a:solidFill>
                  <a:schemeClr val="tx1"/>
                </a:solidFill>
                <a:latin typeface="TiemposText"/>
              </a:rPr>
              <a:t> Libération.</a:t>
            </a:r>
            <a:endParaRPr lang="fr-FR" dirty="0">
              <a:solidFill>
                <a:schemeClr val="tx1"/>
              </a:solidFill>
            </a:endParaRPr>
          </a:p>
        </p:txBody>
      </p:sp>
      <p:pic>
        <p:nvPicPr>
          <p:cNvPr id="1026" name="Picture 2" descr="Francis Fukuyama : biographie, actualités et émissions France Culture">
            <a:extLst>
              <a:ext uri="{FF2B5EF4-FFF2-40B4-BE49-F238E27FC236}">
                <a16:creationId xmlns:a16="http://schemas.microsoft.com/office/drawing/2014/main" id="{6F273BC6-F727-4792-BED5-9E944D94D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5920" y="0"/>
            <a:ext cx="2926080"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131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38B319-0A8E-4B1E-B1BC-B95AFBA9AA08}"/>
              </a:ext>
            </a:extLst>
          </p:cNvPr>
          <p:cNvSpPr>
            <a:spLocks noGrp="1"/>
          </p:cNvSpPr>
          <p:nvPr>
            <p:ph type="title"/>
          </p:nvPr>
        </p:nvSpPr>
        <p:spPr>
          <a:xfrm>
            <a:off x="0" y="60960"/>
            <a:ext cx="4360985" cy="740898"/>
          </a:xfrm>
        </p:spPr>
        <p:txBody>
          <a:bodyPr/>
          <a:lstStyle/>
          <a:p>
            <a:r>
              <a:rPr lang="fr-FR" dirty="0"/>
              <a:t>Le conflit géorgien</a:t>
            </a:r>
          </a:p>
        </p:txBody>
      </p:sp>
      <p:sp>
        <p:nvSpPr>
          <p:cNvPr id="3" name="Espace réservé du contenu 2">
            <a:extLst>
              <a:ext uri="{FF2B5EF4-FFF2-40B4-BE49-F238E27FC236}">
                <a16:creationId xmlns:a16="http://schemas.microsoft.com/office/drawing/2014/main" id="{78145689-8AFB-431B-8893-6790A1047342}"/>
              </a:ext>
            </a:extLst>
          </p:cNvPr>
          <p:cNvSpPr>
            <a:spLocks noGrp="1"/>
          </p:cNvSpPr>
          <p:nvPr>
            <p:ph idx="1"/>
          </p:nvPr>
        </p:nvSpPr>
        <p:spPr>
          <a:xfrm>
            <a:off x="-35169" y="2658794"/>
            <a:ext cx="12142763" cy="6098346"/>
          </a:xfrm>
        </p:spPr>
        <p:txBody>
          <a:bodyPr>
            <a:normAutofit/>
          </a:bodyPr>
          <a:lstStyle/>
          <a:p>
            <a:pPr marL="0" indent="0" algn="just">
              <a:buNone/>
            </a:pPr>
            <a:endParaRPr lang="fr-FR" b="0" i="0" dirty="0">
              <a:solidFill>
                <a:schemeClr val="tx1"/>
              </a:solidFill>
              <a:effectLst/>
              <a:latin typeface="Roboto" panose="02000000000000000000" pitchFamily="2" charset="0"/>
            </a:endParaRPr>
          </a:p>
          <a:p>
            <a:pPr marL="0" indent="0" algn="just">
              <a:buNone/>
            </a:pPr>
            <a:r>
              <a:rPr lang="fr-FR" b="0" i="0" dirty="0">
                <a:solidFill>
                  <a:schemeClr val="tx1"/>
                </a:solidFill>
                <a:effectLst/>
                <a:latin typeface="Roboto" panose="02000000000000000000" pitchFamily="2" charset="0"/>
              </a:rPr>
              <a:t>Alors que l’URSS se désagrège, l’Ossétie du Sud, se proclame « République soviétique » en 1991. Elle revendique son autonomie par rapport à Tbilissi et son rattachement à la Russie. Elle dispose d’importantes ressources naturelles (dont du pétrole), est économiquement tournée vers Moscou qui fournit à ses citoyens des passeports russes. Une série de conflits s’engage jusqu’en 1992 avec la Géorgie ; conflits dont les Ossètes du Sud, soutenus par Moscou, sortent victorieux. Une force d’interposition tripartite (Ossètes, Géorgiens, Russes) est déployée le long de la frontière entre la Géorgie et l’Ossétie du Sud en juin 1992 mais les tensions se poursuivent.</a:t>
            </a:r>
          </a:p>
          <a:p>
            <a:pPr marL="0" indent="0" algn="just">
              <a:buNone/>
            </a:pPr>
            <a:endParaRPr lang="fr-FR" b="0" i="0" dirty="0">
              <a:solidFill>
                <a:schemeClr val="tx1"/>
              </a:solidFill>
              <a:effectLst/>
              <a:latin typeface="Roboto" panose="02000000000000000000" pitchFamily="2" charset="0"/>
            </a:endParaRPr>
          </a:p>
          <a:p>
            <a:pPr marL="0" indent="0" algn="just">
              <a:buNone/>
            </a:pPr>
            <a:r>
              <a:rPr lang="fr-FR" b="0" i="0" dirty="0">
                <a:solidFill>
                  <a:schemeClr val="tx1"/>
                </a:solidFill>
                <a:effectLst/>
                <a:latin typeface="Roboto" panose="02000000000000000000" pitchFamily="2" charset="0"/>
              </a:rPr>
              <a:t>Arrivé au pouvoir en 2004, Mikhaïl </a:t>
            </a:r>
            <a:r>
              <a:rPr lang="fr-FR" b="0" i="0" dirty="0" err="1">
                <a:solidFill>
                  <a:schemeClr val="tx1"/>
                </a:solidFill>
                <a:effectLst/>
                <a:latin typeface="Roboto" panose="02000000000000000000" pitchFamily="2" charset="0"/>
              </a:rPr>
              <a:t>Saakachvili</a:t>
            </a:r>
            <a:r>
              <a:rPr lang="fr-FR" b="0" i="0" dirty="0">
                <a:solidFill>
                  <a:schemeClr val="tx1"/>
                </a:solidFill>
                <a:effectLst/>
                <a:latin typeface="Roboto" panose="02000000000000000000" pitchFamily="2" charset="0"/>
              </a:rPr>
              <a:t> a fait du retour de l’Ossétie du Sud et de l’Abkhazie dans le giron national une priorité. Le président est encouragé dans cette voie car il a déjà réussi à reprendre la main sur une autre République sécessionniste, l’Adjarie, en 2004. Pro-occidental, le président géorgien a l’ambition d’assurer son intégrité territoriale avant une éventuelle entrée dans l’Otan. De son côté, Moscou a du mal à supporter qu’un pays ayant fait jadis partie de son empire – la Géorgie – puisse décider par lui-même de ses alliances et de sa politique.</a:t>
            </a:r>
          </a:p>
          <a:p>
            <a:pPr marL="0" indent="0">
              <a:buNone/>
            </a:pPr>
            <a:endParaRPr lang="fr-FR" dirty="0"/>
          </a:p>
        </p:txBody>
      </p:sp>
      <p:pic>
        <p:nvPicPr>
          <p:cNvPr id="4" name="Image 3">
            <a:extLst>
              <a:ext uri="{FF2B5EF4-FFF2-40B4-BE49-F238E27FC236}">
                <a16:creationId xmlns:a16="http://schemas.microsoft.com/office/drawing/2014/main" id="{742390CD-94E3-4106-A450-D660D9C3AC43}"/>
              </a:ext>
            </a:extLst>
          </p:cNvPr>
          <p:cNvPicPr>
            <a:picLocks noChangeAspect="1"/>
          </p:cNvPicPr>
          <p:nvPr/>
        </p:nvPicPr>
        <p:blipFill>
          <a:blip r:embed="rId2"/>
          <a:stretch>
            <a:fillRect/>
          </a:stretch>
        </p:blipFill>
        <p:spPr>
          <a:xfrm>
            <a:off x="7962314" y="60960"/>
            <a:ext cx="4159348" cy="2342403"/>
          </a:xfrm>
          <a:prstGeom prst="rect">
            <a:avLst/>
          </a:prstGeom>
        </p:spPr>
      </p:pic>
      <p:sp>
        <p:nvSpPr>
          <p:cNvPr id="6" name="ZoneTexte 5">
            <a:extLst>
              <a:ext uri="{FF2B5EF4-FFF2-40B4-BE49-F238E27FC236}">
                <a16:creationId xmlns:a16="http://schemas.microsoft.com/office/drawing/2014/main" id="{B4585424-B4F0-4E4E-A038-B944C9A4A186}"/>
              </a:ext>
            </a:extLst>
          </p:cNvPr>
          <p:cNvSpPr txBox="1"/>
          <p:nvPr/>
        </p:nvSpPr>
        <p:spPr>
          <a:xfrm>
            <a:off x="-35169" y="678992"/>
            <a:ext cx="7997483" cy="2308324"/>
          </a:xfrm>
          <a:prstGeom prst="rect">
            <a:avLst/>
          </a:prstGeom>
          <a:noFill/>
        </p:spPr>
        <p:txBody>
          <a:bodyPr wrap="square">
            <a:spAutoFit/>
          </a:bodyPr>
          <a:lstStyle/>
          <a:p>
            <a:pPr algn="just"/>
            <a:r>
              <a:rPr lang="fr-FR" b="1" dirty="0"/>
              <a:t>L’Ossétie : un peuple, deux territoires</a:t>
            </a:r>
          </a:p>
          <a:p>
            <a:pPr algn="just"/>
            <a:r>
              <a:rPr lang="fr-FR" dirty="0"/>
              <a:t>La région de l’Ossétie se compose de deux ensembles de part et d’autre de la chaîne montagneuse du Caucase. L’Ossétie du Nord : territoire de 8 000 km² peuplé par 680 000 habitants, région de Russie, et l’Ossétie du Sud dont la superficie est estimée à 3 900 km² et le nombre d’habitants à 70 000, région de Géorgie. Au-delà de la barrière géographique que constitue le Caucase, les Ossètes constituent un même peuple, originaire d’Asie centrale et dont la langue est proche du farsi (persan).</a:t>
            </a:r>
          </a:p>
        </p:txBody>
      </p:sp>
    </p:spTree>
    <p:extLst>
      <p:ext uri="{BB962C8B-B14F-4D97-AF65-F5344CB8AC3E}">
        <p14:creationId xmlns:p14="http://schemas.microsoft.com/office/powerpoint/2010/main" val="3768654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C2161-C93D-BCE8-B98E-DF0FCBB16688}"/>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E553DFD4-D31E-309D-1300-CF5FBAF136BA}"/>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577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CAF345-0041-4478-849F-4D2E02291127}"/>
              </a:ext>
            </a:extLst>
          </p:cNvPr>
          <p:cNvSpPr>
            <a:spLocks noGrp="1"/>
          </p:cNvSpPr>
          <p:nvPr>
            <p:ph type="title"/>
          </p:nvPr>
        </p:nvSpPr>
        <p:spPr>
          <a:xfrm>
            <a:off x="0" y="0"/>
            <a:ext cx="8596668" cy="1320800"/>
          </a:xfrm>
        </p:spPr>
        <p:txBody>
          <a:bodyPr/>
          <a:lstStyle/>
          <a:p>
            <a:r>
              <a:rPr lang="fr-FR" dirty="0"/>
              <a:t>La guerre de Yougoslavie</a:t>
            </a:r>
          </a:p>
        </p:txBody>
      </p:sp>
      <p:pic>
        <p:nvPicPr>
          <p:cNvPr id="4" name="Espace réservé du contenu 3">
            <a:extLst>
              <a:ext uri="{FF2B5EF4-FFF2-40B4-BE49-F238E27FC236}">
                <a16:creationId xmlns:a16="http://schemas.microsoft.com/office/drawing/2014/main" id="{D9A54115-5D4B-452B-9583-E847C41654BA}"/>
              </a:ext>
            </a:extLst>
          </p:cNvPr>
          <p:cNvPicPr>
            <a:picLocks noGrp="1" noChangeAspect="1"/>
          </p:cNvPicPr>
          <p:nvPr>
            <p:ph idx="1"/>
          </p:nvPr>
        </p:nvPicPr>
        <p:blipFill>
          <a:blip r:embed="rId2"/>
          <a:stretch>
            <a:fillRect/>
          </a:stretch>
        </p:blipFill>
        <p:spPr>
          <a:xfrm>
            <a:off x="1" y="773723"/>
            <a:ext cx="12192000" cy="6084277"/>
          </a:xfrm>
          <a:prstGeom prst="rect">
            <a:avLst/>
          </a:prstGeom>
        </p:spPr>
      </p:pic>
    </p:spTree>
    <p:extLst>
      <p:ext uri="{BB962C8B-B14F-4D97-AF65-F5344CB8AC3E}">
        <p14:creationId xmlns:p14="http://schemas.microsoft.com/office/powerpoint/2010/main" val="3190205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154B7B-B510-426A-96A6-DD7DBF4FBBCB}"/>
              </a:ext>
            </a:extLst>
          </p:cNvPr>
          <p:cNvSpPr>
            <a:spLocks noGrp="1"/>
          </p:cNvSpPr>
          <p:nvPr>
            <p:ph type="title"/>
          </p:nvPr>
        </p:nvSpPr>
        <p:spPr>
          <a:xfrm>
            <a:off x="0" y="18757"/>
            <a:ext cx="4797083" cy="909711"/>
          </a:xfrm>
        </p:spPr>
        <p:txBody>
          <a:bodyPr/>
          <a:lstStyle/>
          <a:p>
            <a:r>
              <a:rPr lang="fr-FR" dirty="0"/>
              <a:t>Le génocide rwandais</a:t>
            </a:r>
          </a:p>
        </p:txBody>
      </p:sp>
      <p:sp>
        <p:nvSpPr>
          <p:cNvPr id="3" name="Espace réservé du contenu 2">
            <a:extLst>
              <a:ext uri="{FF2B5EF4-FFF2-40B4-BE49-F238E27FC236}">
                <a16:creationId xmlns:a16="http://schemas.microsoft.com/office/drawing/2014/main" id="{B3971B01-DA2E-491D-B5EA-80A570BEA842}"/>
              </a:ext>
            </a:extLst>
          </p:cNvPr>
          <p:cNvSpPr>
            <a:spLocks noGrp="1"/>
          </p:cNvSpPr>
          <p:nvPr>
            <p:ph idx="1"/>
          </p:nvPr>
        </p:nvSpPr>
        <p:spPr>
          <a:xfrm>
            <a:off x="0" y="3204970"/>
            <a:ext cx="12192000" cy="6154615"/>
          </a:xfrm>
        </p:spPr>
        <p:txBody>
          <a:bodyPr>
            <a:normAutofit/>
          </a:bodyPr>
          <a:lstStyle/>
          <a:p>
            <a:pPr marL="0" indent="0">
              <a:buNone/>
            </a:pPr>
            <a:r>
              <a:rPr lang="fr-FR" sz="1400" dirty="0"/>
              <a:t>Dès 1959, des conflits apparaissent entre Hutus et Tutsis. En 1962, le Rwanda proclame son indépendance. Les Hutus, ethnie majoritaire, prennent alors le pouvoir, et la situation s'inverse. Les Tutsis, qui jusque-là constituaient l'élite, n'ont plus accès à rien. Les tensions ne font que s'amplifier au fil des ans. Des milliers de Tutsis sont régulièrement massacrés, et nombreux sont ceux à fuir le pays.</a:t>
            </a:r>
          </a:p>
          <a:p>
            <a:pPr marL="0" indent="0">
              <a:buNone/>
            </a:pPr>
            <a:r>
              <a:rPr lang="fr-FR" sz="1400" dirty="0"/>
              <a:t>Une guerre civile débute en 1990. Mais le tournant intervient le 6 avril 1994 lorsqu'un avion fourni par la France est visé par un attentat. Les passagers, le président rwandais, Juvénal Habyarimana et son homologue burundais, Cyprien </a:t>
            </a:r>
            <a:r>
              <a:rPr lang="fr-FR" sz="1400" dirty="0" err="1"/>
              <a:t>Ntaryamira</a:t>
            </a:r>
            <a:r>
              <a:rPr lang="fr-FR" sz="1400" dirty="0"/>
              <a:t>, sont tués dans l'attaque. Quelques heures après, les milices Hutu se mettent à abattre tout individu identifié comme Tutsi.</a:t>
            </a:r>
          </a:p>
          <a:p>
            <a:pPr marL="0" indent="0">
              <a:buNone/>
            </a:pPr>
            <a:endParaRPr lang="fr-FR" sz="1400" dirty="0"/>
          </a:p>
          <a:p>
            <a:pPr marL="0" indent="0">
              <a:buNone/>
            </a:pPr>
            <a:r>
              <a:rPr lang="fr-FR" sz="1400" dirty="0"/>
              <a:t>En mars dernier, une commission d'historiens livrait un rapport accablant sur les "responsabilités accablantes" de la France, qui est restée "aveugle face à la préparation" du génocide. On lui reproche son "aveuglement" face à la dérive génocidaire du régime "raciste, corrompu et violent" du président hutu Juvénal Habyarimana. Et ce, "en dépit des alertes lancées depuis Kigali, Kampala ou </a:t>
            </a:r>
            <a:r>
              <a:rPr lang="fr-FR" sz="1400" dirty="0" err="1"/>
              <a:t>Paris".Le</a:t>
            </a:r>
            <a:r>
              <a:rPr lang="fr-FR" sz="1400" dirty="0"/>
              <a:t> rapport souligne que le président français, François Mitterrand entretenait "une relation forte, personnelle et directe" avec son homologue rwandais. Toutefois, les historiens affirment que "rien ne vient démontrer" que Paris s’est rendu "complice" du génocide. En mai dernier, le président français Emmanuel Macron avait "reconnu" les responsabilités de la France dans le </a:t>
            </a:r>
            <a:r>
              <a:rPr lang="fr-FR" sz="1400" dirty="0" err="1"/>
              <a:t>génocide.du</a:t>
            </a:r>
            <a:r>
              <a:rPr lang="fr-FR" sz="1400" dirty="0"/>
              <a:t> identifié comme Tutsi, ainsi que les Hutus soutenant les Tutsis.</a:t>
            </a:r>
          </a:p>
        </p:txBody>
      </p:sp>
      <p:pic>
        <p:nvPicPr>
          <p:cNvPr id="6" name="Image 5">
            <a:extLst>
              <a:ext uri="{FF2B5EF4-FFF2-40B4-BE49-F238E27FC236}">
                <a16:creationId xmlns:a16="http://schemas.microsoft.com/office/drawing/2014/main" id="{198A8D35-5F62-474F-99C1-E8020570C02B}"/>
              </a:ext>
            </a:extLst>
          </p:cNvPr>
          <p:cNvPicPr>
            <a:picLocks noChangeAspect="1"/>
          </p:cNvPicPr>
          <p:nvPr/>
        </p:nvPicPr>
        <p:blipFill>
          <a:blip r:embed="rId2"/>
          <a:stretch>
            <a:fillRect/>
          </a:stretch>
        </p:blipFill>
        <p:spPr>
          <a:xfrm>
            <a:off x="9073662" y="18757"/>
            <a:ext cx="3118337" cy="2095500"/>
          </a:xfrm>
          <a:prstGeom prst="rect">
            <a:avLst/>
          </a:prstGeom>
        </p:spPr>
      </p:pic>
      <p:sp>
        <p:nvSpPr>
          <p:cNvPr id="8" name="ZoneTexte 7">
            <a:extLst>
              <a:ext uri="{FF2B5EF4-FFF2-40B4-BE49-F238E27FC236}">
                <a16:creationId xmlns:a16="http://schemas.microsoft.com/office/drawing/2014/main" id="{A8230275-203A-4E62-805D-FD13A6F808F8}"/>
              </a:ext>
            </a:extLst>
          </p:cNvPr>
          <p:cNvSpPr txBox="1"/>
          <p:nvPr/>
        </p:nvSpPr>
        <p:spPr>
          <a:xfrm>
            <a:off x="114888" y="887739"/>
            <a:ext cx="8958774" cy="2031325"/>
          </a:xfrm>
          <a:prstGeom prst="rect">
            <a:avLst/>
          </a:prstGeom>
          <a:noFill/>
        </p:spPr>
        <p:txBody>
          <a:bodyPr wrap="square">
            <a:spAutoFit/>
          </a:bodyPr>
          <a:lstStyle/>
          <a:p>
            <a:r>
              <a:rPr lang="fr-FR" sz="1400" dirty="0"/>
              <a:t>Le génocide rwandais s'est déroulé du 6 avril au 4 juillet 1994. En seulement 100 jours, environ 800 000 personnes, principalement de la tribu Tutsi, ont été massacrées. Mais si les faits ont eu lieu à la fin du XXe siècle, les causes sont bien plus anciennes.</a:t>
            </a:r>
          </a:p>
          <a:p>
            <a:r>
              <a:rPr lang="fr-FR" sz="1400" dirty="0"/>
              <a:t>Il faut remonter à la colonisation du pays, d'abord par l'Allemagne, puis par la Belgique, dès le début du XXe siècle. Les colons décident de hiérarchiser les différentes ethnies du Rwanda. Les Tutsis, ethnie minoritaire, sont jugés supérieurs aux deux autres, les Hutus et les </a:t>
            </a:r>
            <a:r>
              <a:rPr lang="fr-FR" sz="1400" dirty="0" err="1"/>
              <a:t>Twas</a:t>
            </a:r>
            <a:r>
              <a:rPr lang="fr-FR" sz="1400" dirty="0"/>
              <a:t>. Les Tutsis ont accès à l'éducation et aux postes à responsabilité. En 1931, la Belgique décide d'intensifier la discrimination raciale, décidant que l'ethnie devrait figurer sur les papiers d'identité. Toutes les décisions d'exclusion liées à la race font grandir le sentiment de haine entre ethnies.</a:t>
            </a:r>
          </a:p>
        </p:txBody>
      </p:sp>
    </p:spTree>
    <p:extLst>
      <p:ext uri="{BB962C8B-B14F-4D97-AF65-F5344CB8AC3E}">
        <p14:creationId xmlns:p14="http://schemas.microsoft.com/office/powerpoint/2010/main" val="1525855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1E6A0E-7368-4CBA-8F8D-C716ED1762CB}"/>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7435D0A1-18A9-4A36-AE3B-FAB8704D64B0}"/>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2261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81370-87B8-4F7D-815A-1A69F404A0E2}"/>
              </a:ext>
            </a:extLst>
          </p:cNvPr>
          <p:cNvSpPr>
            <a:spLocks noGrp="1"/>
          </p:cNvSpPr>
          <p:nvPr>
            <p:ph type="title"/>
          </p:nvPr>
        </p:nvSpPr>
        <p:spPr/>
        <p:txBody>
          <a:bodyPr/>
          <a:lstStyle/>
          <a:p>
            <a:r>
              <a:rPr lang="fr-FR" dirty="0" err="1"/>
              <a:t>Ecole</a:t>
            </a:r>
            <a:r>
              <a:rPr lang="fr-FR" dirty="0"/>
              <a:t> réaliste: Hubert Védrine</a:t>
            </a:r>
          </a:p>
        </p:txBody>
      </p:sp>
      <p:sp>
        <p:nvSpPr>
          <p:cNvPr id="3" name="Espace réservé du contenu 2">
            <a:extLst>
              <a:ext uri="{FF2B5EF4-FFF2-40B4-BE49-F238E27FC236}">
                <a16:creationId xmlns:a16="http://schemas.microsoft.com/office/drawing/2014/main" id="{1BF6F4D6-A92D-46A6-AE22-1D918BD5CBF1}"/>
              </a:ext>
            </a:extLst>
          </p:cNvPr>
          <p:cNvSpPr>
            <a:spLocks noGrp="1"/>
          </p:cNvSpPr>
          <p:nvPr>
            <p:ph idx="1"/>
          </p:nvPr>
        </p:nvSpPr>
        <p:spPr>
          <a:xfrm>
            <a:off x="677334" y="2349305"/>
            <a:ext cx="8596668" cy="4254765"/>
          </a:xfrm>
        </p:spPr>
        <p:txBody>
          <a:bodyPr>
            <a:normAutofit/>
          </a:bodyPr>
          <a:lstStyle/>
          <a:p>
            <a:pPr marL="0" indent="0" algn="just">
              <a:buNone/>
            </a:pPr>
            <a:r>
              <a:rPr lang="fr-FR" sz="2000" b="0" i="0" dirty="0">
                <a:solidFill>
                  <a:schemeClr val="tx1"/>
                </a:solidFill>
                <a:effectLst/>
                <a:latin typeface="Times New Roman" panose="02020603050405020304" pitchFamily="18" charset="0"/>
                <a:cs typeface="Times New Roman" panose="02020603050405020304" pitchFamily="18" charset="0"/>
              </a:rPr>
              <a:t>Hubert Védrine se réclame de l'école réaliste, celle d'Henry Kissinger, qui fonde son analyse des relations internationales sur les rapports de force, sur la définition de l'intérêt national, français et européen, voire cynique, diront les « humanitaires » (qu'il n'aime guère).</a:t>
            </a:r>
          </a:p>
          <a:p>
            <a:pPr marL="0" indent="0" algn="just">
              <a:buNone/>
            </a:pPr>
            <a:r>
              <a:rPr lang="fr-FR" sz="2000" b="0" i="0" dirty="0">
                <a:solidFill>
                  <a:schemeClr val="tx1"/>
                </a:solidFill>
                <a:effectLst/>
                <a:latin typeface="Times New Roman" panose="02020603050405020304" pitchFamily="18" charset="0"/>
                <a:cs typeface="Times New Roman" panose="02020603050405020304" pitchFamily="18" charset="0"/>
              </a:rPr>
              <a:t>Hubert Védrine a passé dix-neuf ans au cœur du pouvoir. D’abord à l’</a:t>
            </a:r>
            <a:r>
              <a:rPr lang="fr-FR" sz="2000" b="0" i="0" dirty="0" err="1">
                <a:solidFill>
                  <a:schemeClr val="tx1"/>
                </a:solidFill>
                <a:effectLst/>
                <a:latin typeface="Times New Roman" panose="02020603050405020304" pitchFamily="18" charset="0"/>
                <a:cs typeface="Times New Roman" panose="02020603050405020304" pitchFamily="18" charset="0"/>
              </a:rPr>
              <a:t>Elysée</a:t>
            </a:r>
            <a:r>
              <a:rPr lang="fr-FR" sz="2000" b="0" i="0" dirty="0">
                <a:solidFill>
                  <a:schemeClr val="tx1"/>
                </a:solidFill>
                <a:effectLst/>
                <a:latin typeface="Times New Roman" panose="02020603050405020304" pitchFamily="18" charset="0"/>
                <a:cs typeface="Times New Roman" panose="02020603050405020304" pitchFamily="18" charset="0"/>
              </a:rPr>
              <a:t>, aux côtés de son mentor François Mitterrand, où il fût conseiller diplomatique, porte-parole puis Secrétaire général. Puis au Quai d’Orsay en tant que ministre des Affaires </a:t>
            </a:r>
            <a:r>
              <a:rPr lang="fr-FR" sz="2000" b="0" i="0" dirty="0" err="1">
                <a:solidFill>
                  <a:schemeClr val="tx1"/>
                </a:solidFill>
                <a:effectLst/>
                <a:latin typeface="Times New Roman" panose="02020603050405020304" pitchFamily="18" charset="0"/>
                <a:cs typeface="Times New Roman" panose="02020603050405020304" pitchFamily="18" charset="0"/>
              </a:rPr>
              <a:t>Etrangères</a:t>
            </a:r>
            <a:r>
              <a:rPr lang="fr-FR" sz="2000" b="0" i="0" dirty="0">
                <a:solidFill>
                  <a:schemeClr val="tx1"/>
                </a:solidFill>
                <a:effectLst/>
                <a:latin typeface="Times New Roman" panose="02020603050405020304" pitchFamily="18" charset="0"/>
                <a:cs typeface="Times New Roman" panose="02020603050405020304" pitchFamily="18" charset="0"/>
              </a:rPr>
              <a:t> de la cohabitation Chirac-Jospin. Aujourd’hui à la tête d’un cabinet spécialisé en géopolitique, il conserve une influence sur la politique étrangère de la France, ainsi que l’oreille des Présidents.</a:t>
            </a:r>
            <a:endParaRPr lang="fr-FR" sz="2000" dirty="0">
              <a:solidFill>
                <a:schemeClr val="tx1"/>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F50C09AE-B108-4F9C-8861-C75D4C6DA597}"/>
              </a:ext>
            </a:extLst>
          </p:cNvPr>
          <p:cNvPicPr>
            <a:picLocks noChangeAspect="1"/>
          </p:cNvPicPr>
          <p:nvPr/>
        </p:nvPicPr>
        <p:blipFill>
          <a:blip r:embed="rId2"/>
          <a:stretch>
            <a:fillRect/>
          </a:stretch>
        </p:blipFill>
        <p:spPr>
          <a:xfrm>
            <a:off x="7807569" y="0"/>
            <a:ext cx="4384431" cy="2349305"/>
          </a:xfrm>
          <a:prstGeom prst="rect">
            <a:avLst/>
          </a:prstGeom>
        </p:spPr>
      </p:pic>
    </p:spTree>
    <p:extLst>
      <p:ext uri="{BB962C8B-B14F-4D97-AF65-F5344CB8AC3E}">
        <p14:creationId xmlns:p14="http://schemas.microsoft.com/office/powerpoint/2010/main" val="106597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14AAF-1A8E-45C5-8F9E-D425F6E33015}"/>
              </a:ext>
            </a:extLst>
          </p:cNvPr>
          <p:cNvSpPr>
            <a:spLocks noGrp="1"/>
          </p:cNvSpPr>
          <p:nvPr>
            <p:ph type="title"/>
          </p:nvPr>
        </p:nvSpPr>
        <p:spPr>
          <a:xfrm>
            <a:off x="142762" y="251979"/>
            <a:ext cx="4823133" cy="1320800"/>
          </a:xfrm>
        </p:spPr>
        <p:txBody>
          <a:bodyPr/>
          <a:lstStyle/>
          <a:p>
            <a:r>
              <a:rPr lang="fr-FR" dirty="0"/>
              <a:t>Bertrand Badie </a:t>
            </a:r>
            <a:br>
              <a:rPr lang="fr-FR" dirty="0"/>
            </a:br>
            <a:r>
              <a:rPr lang="fr-FR" dirty="0"/>
              <a:t>(</a:t>
            </a:r>
            <a:r>
              <a:rPr lang="fr-FR" sz="1800" dirty="0"/>
              <a:t>chercheur à Science Po</a:t>
            </a:r>
            <a:r>
              <a:rPr lang="fr-FR" dirty="0"/>
              <a:t>)</a:t>
            </a:r>
          </a:p>
        </p:txBody>
      </p:sp>
      <p:pic>
        <p:nvPicPr>
          <p:cNvPr id="4" name="Image 3">
            <a:extLst>
              <a:ext uri="{FF2B5EF4-FFF2-40B4-BE49-F238E27FC236}">
                <a16:creationId xmlns:a16="http://schemas.microsoft.com/office/drawing/2014/main" id="{5455B522-9072-4AD7-B4E8-47097AC61402}"/>
              </a:ext>
            </a:extLst>
          </p:cNvPr>
          <p:cNvPicPr>
            <a:picLocks noChangeAspect="1"/>
          </p:cNvPicPr>
          <p:nvPr/>
        </p:nvPicPr>
        <p:blipFill>
          <a:blip r:embed="rId2"/>
          <a:stretch>
            <a:fillRect/>
          </a:stretch>
        </p:blipFill>
        <p:spPr>
          <a:xfrm>
            <a:off x="8243668" y="0"/>
            <a:ext cx="3948332" cy="2220937"/>
          </a:xfrm>
          <a:prstGeom prst="rect">
            <a:avLst/>
          </a:prstGeom>
        </p:spPr>
      </p:pic>
      <p:sp>
        <p:nvSpPr>
          <p:cNvPr id="12" name="ZoneTexte 11">
            <a:extLst>
              <a:ext uri="{FF2B5EF4-FFF2-40B4-BE49-F238E27FC236}">
                <a16:creationId xmlns:a16="http://schemas.microsoft.com/office/drawing/2014/main" id="{41AE9A40-99A7-4ED5-9514-4982B45D6532}"/>
              </a:ext>
            </a:extLst>
          </p:cNvPr>
          <p:cNvSpPr txBox="1"/>
          <p:nvPr/>
        </p:nvSpPr>
        <p:spPr>
          <a:xfrm>
            <a:off x="142762" y="2241352"/>
            <a:ext cx="11661329" cy="5170646"/>
          </a:xfrm>
          <a:prstGeom prst="rect">
            <a:avLst/>
          </a:prstGeom>
          <a:noFill/>
        </p:spPr>
        <p:txBody>
          <a:bodyPr wrap="square">
            <a:spAutoFit/>
          </a:bodyPr>
          <a:lstStyle/>
          <a:p>
            <a:pPr algn="just"/>
            <a:endParaRPr lang="fr-FR" sz="1600" dirty="0"/>
          </a:p>
          <a:p>
            <a:pPr algn="just"/>
            <a:endParaRPr lang="fr-FR" sz="1600" dirty="0"/>
          </a:p>
          <a:p>
            <a:pPr algn="just"/>
            <a:r>
              <a:rPr lang="fr-FR" sz="1600" dirty="0"/>
              <a:t>C’est l’idée même d’alliance qui est remise en cause dans la nouvelle réalité du monde, en tout cas dans sa facture classique, celle d’une coalition durable et structurée telle qu’issue du temps bipolaire. A cette époque, deux blocs se faisaient face, sans lien d’interdépendance et dans un affrontement qui était d’abord et avant tout potentiellement militaire. Chacun avait avantage à concéder à ces liens incontournables bien des efforts et des sacrifices.</a:t>
            </a:r>
          </a:p>
          <a:p>
            <a:pPr algn="just"/>
            <a:endParaRPr lang="fr-FR" sz="1600" dirty="0"/>
          </a:p>
          <a:p>
            <a:pPr algn="just"/>
            <a:r>
              <a:rPr lang="fr-FR" sz="1600" dirty="0"/>
              <a:t>Le paysage aujourd’hui est tout autre : la mondialisation crée des interdépendances, des enjeux globaux, place les relations économiques à un haut niveau de complexité. Inversement, elle rallume les nationalismes chez ceux qui craignent de ne plus contrôler ce nouveau paysage global. Elle conduit donc à des jeux diplomatiques plus opportunistes, libérés des contraintes d’une alliance lourde. Elle incite à des pratiques plus fluides, à flatter les opinions nationales, plus qu’à obéir à un ordre géopolitique préconstruit qui est partout mis en échec.</a:t>
            </a:r>
          </a:p>
          <a:p>
            <a:pPr algn="just"/>
            <a:endParaRPr lang="fr-FR" sz="1600" dirty="0"/>
          </a:p>
          <a:p>
            <a:pPr algn="just"/>
            <a:r>
              <a:rPr lang="fr-FR" sz="1600" dirty="0"/>
              <a:t>Ces changements sont amplement confirmés par l’affaire des sous-marins, même si d’aucuns ont peur de le voir : nous vivons l’affaiblissement du « campisme », c’est-à-dire de cette option stratégique qui amène un </a:t>
            </a:r>
            <a:r>
              <a:rPr lang="fr-FR" sz="1600" dirty="0" err="1"/>
              <a:t>Etat</a:t>
            </a:r>
            <a:r>
              <a:rPr lang="fr-FR" sz="1600" dirty="0"/>
              <a:t> à se penser prioritairement comme un élément, voire le conducteur, d’un camp organisé en alliances </a:t>
            </a:r>
            <a:r>
              <a:rPr lang="fr-FR" dirty="0"/>
              <a:t>stables.</a:t>
            </a:r>
          </a:p>
          <a:p>
            <a:pPr algn="just"/>
            <a:endParaRPr lang="fr-FR" dirty="0"/>
          </a:p>
          <a:p>
            <a:pPr algn="just"/>
            <a:r>
              <a:rPr lang="fr-FR" dirty="0"/>
              <a:t>Article du </a:t>
            </a:r>
            <a:r>
              <a:rPr lang="fr-FR" i="1" dirty="0"/>
              <a:t>Monde, </a:t>
            </a:r>
            <a:r>
              <a:rPr lang="fr-FR" dirty="0"/>
              <a:t>2021</a:t>
            </a:r>
            <a:r>
              <a:rPr lang="fr-FR" i="1" dirty="0"/>
              <a:t>.</a:t>
            </a:r>
          </a:p>
          <a:p>
            <a:endParaRPr lang="fr-FR" dirty="0"/>
          </a:p>
          <a:p>
            <a:endParaRPr lang="fr-FR" dirty="0"/>
          </a:p>
        </p:txBody>
      </p:sp>
      <p:sp>
        <p:nvSpPr>
          <p:cNvPr id="14" name="ZoneTexte 13">
            <a:extLst>
              <a:ext uri="{FF2B5EF4-FFF2-40B4-BE49-F238E27FC236}">
                <a16:creationId xmlns:a16="http://schemas.microsoft.com/office/drawing/2014/main" id="{B02225A1-2236-4B29-9317-8704F8AA614D}"/>
              </a:ext>
            </a:extLst>
          </p:cNvPr>
          <p:cNvSpPr txBox="1"/>
          <p:nvPr/>
        </p:nvSpPr>
        <p:spPr>
          <a:xfrm>
            <a:off x="142762" y="1593194"/>
            <a:ext cx="6126480" cy="923330"/>
          </a:xfrm>
          <a:prstGeom prst="rect">
            <a:avLst/>
          </a:prstGeom>
          <a:noFill/>
        </p:spPr>
        <p:txBody>
          <a:bodyPr wrap="square">
            <a:spAutoFit/>
          </a:bodyPr>
          <a:lstStyle/>
          <a:p>
            <a:pPr algn="just"/>
            <a:r>
              <a:rPr lang="fr-FR" sz="1800" dirty="0"/>
              <a:t>Un système d’alliance et de sécurité collective comme l’OTAN est-il encore viable avec une Amérique toujours plus centrée sur ses seuls intérêts ?</a:t>
            </a:r>
          </a:p>
        </p:txBody>
      </p:sp>
    </p:spTree>
    <p:extLst>
      <p:ext uri="{BB962C8B-B14F-4D97-AF65-F5344CB8AC3E}">
        <p14:creationId xmlns:p14="http://schemas.microsoft.com/office/powerpoint/2010/main" val="85846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A9CE1F6-F9E9-4AFD-8FDC-ACD1788251E0}"/>
              </a:ext>
            </a:extLst>
          </p:cNvPr>
          <p:cNvPicPr>
            <a:picLocks noChangeAspect="1"/>
          </p:cNvPicPr>
          <p:nvPr/>
        </p:nvPicPr>
        <p:blipFill>
          <a:blip r:embed="rId2"/>
          <a:stretch>
            <a:fillRect/>
          </a:stretch>
        </p:blipFill>
        <p:spPr>
          <a:xfrm>
            <a:off x="1" y="1"/>
            <a:ext cx="12192000" cy="6858000"/>
          </a:xfrm>
          <a:prstGeom prst="rect">
            <a:avLst/>
          </a:prstGeom>
        </p:spPr>
      </p:pic>
      <p:sp>
        <p:nvSpPr>
          <p:cNvPr id="2" name="Titre 1">
            <a:extLst>
              <a:ext uri="{FF2B5EF4-FFF2-40B4-BE49-F238E27FC236}">
                <a16:creationId xmlns:a16="http://schemas.microsoft.com/office/drawing/2014/main" id="{FDC8AD37-56B2-42A1-B63B-68A3F96BCC67}"/>
              </a:ext>
            </a:extLst>
          </p:cNvPr>
          <p:cNvSpPr>
            <a:spLocks noGrp="1"/>
          </p:cNvSpPr>
          <p:nvPr>
            <p:ph type="title"/>
          </p:nvPr>
        </p:nvSpPr>
        <p:spPr/>
        <p:txBody>
          <a:bodyPr/>
          <a:lstStyle/>
          <a:p>
            <a:endParaRPr lang="fr-FR" dirty="0"/>
          </a:p>
        </p:txBody>
      </p:sp>
      <p:sp>
        <p:nvSpPr>
          <p:cNvPr id="6" name="Espace réservé du contenu 5">
            <a:extLst>
              <a:ext uri="{FF2B5EF4-FFF2-40B4-BE49-F238E27FC236}">
                <a16:creationId xmlns:a16="http://schemas.microsoft.com/office/drawing/2014/main" id="{5092F4AE-364C-415C-BA02-E6DCFD103A7D}"/>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2295531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D869E-E086-4B4C-B83E-8D11C3704DF8}"/>
              </a:ext>
            </a:extLst>
          </p:cNvPr>
          <p:cNvSpPr>
            <a:spLocks noGrp="1"/>
          </p:cNvSpPr>
          <p:nvPr>
            <p:ph type="title"/>
          </p:nvPr>
        </p:nvSpPr>
        <p:spPr>
          <a:xfrm>
            <a:off x="114627" y="156238"/>
            <a:ext cx="10548684" cy="1320800"/>
          </a:xfrm>
        </p:spPr>
        <p:txBody>
          <a:bodyPr/>
          <a:lstStyle/>
          <a:p>
            <a:r>
              <a:rPr lang="fr-FR" dirty="0"/>
              <a:t>Le « nouvel ordre mondial » selon Georges Bush</a:t>
            </a:r>
          </a:p>
        </p:txBody>
      </p:sp>
      <p:sp>
        <p:nvSpPr>
          <p:cNvPr id="3" name="Espace réservé du contenu 2">
            <a:extLst>
              <a:ext uri="{FF2B5EF4-FFF2-40B4-BE49-F238E27FC236}">
                <a16:creationId xmlns:a16="http://schemas.microsoft.com/office/drawing/2014/main" id="{9C8F5ADD-3C70-4983-B03E-95FD2134B431}"/>
              </a:ext>
            </a:extLst>
          </p:cNvPr>
          <p:cNvSpPr>
            <a:spLocks noGrp="1"/>
          </p:cNvSpPr>
          <p:nvPr>
            <p:ph idx="1"/>
          </p:nvPr>
        </p:nvSpPr>
        <p:spPr>
          <a:xfrm>
            <a:off x="0" y="998806"/>
            <a:ext cx="12192000" cy="5183233"/>
          </a:xfrm>
        </p:spPr>
        <p:txBody>
          <a:bodyPr>
            <a:normAutofit fontScale="92500" lnSpcReduction="10000"/>
          </a:bodyPr>
          <a:lstStyle/>
          <a:p>
            <a:pPr marL="0" indent="0">
              <a:buNone/>
            </a:pPr>
            <a:r>
              <a:rPr lang="fr-FR" b="0" i="1" dirty="0">
                <a:solidFill>
                  <a:schemeClr val="tx1"/>
                </a:solidFill>
                <a:effectLst/>
                <a:latin typeface="Arial" panose="020B0604020202020204" pitchFamily="34" charset="0"/>
              </a:rPr>
              <a:t>En 1990 Georges Bush fait un discours devant le congrès à propos de l’invasion du </a:t>
            </a:r>
            <a:r>
              <a:rPr lang="fr-FR" b="0" i="1" dirty="0" err="1">
                <a:solidFill>
                  <a:schemeClr val="tx1"/>
                </a:solidFill>
                <a:effectLst/>
                <a:latin typeface="Arial" panose="020B0604020202020204" pitchFamily="34" charset="0"/>
              </a:rPr>
              <a:t>Koweit</a:t>
            </a:r>
            <a:r>
              <a:rPr lang="fr-FR" b="0" i="1" dirty="0">
                <a:solidFill>
                  <a:schemeClr val="tx1"/>
                </a:solidFill>
                <a:effectLst/>
                <a:latin typeface="Arial" panose="020B0604020202020204" pitchFamily="34" charset="0"/>
              </a:rPr>
              <a:t> par Saddam Hussein, et l’envoi de troupes américaines et internationales pour stopper le dirigeant irakien. Dans ce </a:t>
            </a:r>
            <a:r>
              <a:rPr lang="fr-FR" b="0" i="1" dirty="0" err="1">
                <a:solidFill>
                  <a:schemeClr val="tx1"/>
                </a:solidFill>
                <a:effectLst/>
                <a:latin typeface="Arial" panose="020B0604020202020204" pitchFamily="34" charset="0"/>
              </a:rPr>
              <a:t>disours</a:t>
            </a:r>
            <a:r>
              <a:rPr lang="fr-FR" b="0" i="1" dirty="0">
                <a:solidFill>
                  <a:schemeClr val="tx1"/>
                </a:solidFill>
                <a:effectLst/>
                <a:latin typeface="Arial" panose="020B0604020202020204" pitchFamily="34" charset="0"/>
              </a:rPr>
              <a:t>, il parle de « nouvel ordre mondial ».</a:t>
            </a:r>
          </a:p>
          <a:p>
            <a:pPr marL="0" indent="0">
              <a:buNone/>
            </a:pPr>
            <a:endParaRPr lang="fr-FR" dirty="0">
              <a:solidFill>
                <a:schemeClr val="tx1"/>
              </a:solidFill>
              <a:latin typeface="Arial" panose="020B0604020202020204" pitchFamily="34" charset="0"/>
            </a:endParaRPr>
          </a:p>
          <a:p>
            <a:pPr marL="0" indent="0">
              <a:buNone/>
            </a:pPr>
            <a:r>
              <a:rPr lang="fr-FR" b="0" i="0" dirty="0">
                <a:solidFill>
                  <a:schemeClr val="tx1"/>
                </a:solidFill>
                <a:effectLst/>
                <a:latin typeface="Arial" panose="020B0604020202020204" pitchFamily="34" charset="0"/>
              </a:rPr>
              <a:t>Nous nous trouvons aujourd'hui à un moment exceptionnel et extraordinaire. La crise dans le golfe Persique, malgré sa gravité, offre une occasion rare pour s'orienter vers une période historique de coopération. De cette période difficile, notre cinquième objectif, un nouvel ordre mondial, peut voir le jour : une nouvelle ère, moins menacée par la terreur, plus forte dans la recherche de la justice et plus sûre dans la quête de la paix. Une ère où tous les pays du monde, qu'ils soient à l'Est ou à l'Ouest, au Nord ou au Sud, peuvent prospérer et vivre en harmonie. Une centaine de générations ont cherché cette voie insaisissable qui mène à la paix, tandis qu'un millier de guerres ont fait rage à travers l'histoire de l'homme. Aujourd'hui, ce nouveau monde cherche à naître. Un monde tout à fait différent de celui que nous avons connu. Un monde où la primauté du droit remplace la loi de la jungle. Un monde où les états reconnaissent la responsabilité commune de garantir la liberté et la justice. Un monde où les forts respectent les droits des plus faibles. </a:t>
            </a:r>
            <a:r>
              <a:rPr lang="fr-FR" sz="1600" b="0" i="0" dirty="0">
                <a:solidFill>
                  <a:schemeClr val="tx1"/>
                </a:solidFill>
                <a:effectLst/>
                <a:latin typeface="Arial" panose="020B0604020202020204" pitchFamily="34" charset="0"/>
              </a:rPr>
              <a:t>[…</a:t>
            </a:r>
            <a:r>
              <a:rPr lang="fr-FR" sz="1400" b="0" i="0" dirty="0">
                <a:solidFill>
                  <a:schemeClr val="tx1"/>
                </a:solidFill>
                <a:effectLst/>
                <a:latin typeface="Arial" panose="020B0604020202020204" pitchFamily="34" charset="0"/>
              </a:rPr>
              <a:t>]</a:t>
            </a:r>
            <a:endParaRPr lang="fr-FR" b="0" i="0" dirty="0">
              <a:solidFill>
                <a:schemeClr val="tx1"/>
              </a:solidFill>
              <a:effectLst/>
              <a:latin typeface="Arial" panose="020B0604020202020204" pitchFamily="34" charset="0"/>
            </a:endParaRPr>
          </a:p>
          <a:p>
            <a:pPr marL="0" indent="0">
              <a:buNone/>
            </a:pPr>
            <a:endParaRPr lang="fr-FR" b="0" i="0" dirty="0">
              <a:solidFill>
                <a:schemeClr val="tx1"/>
              </a:solidFill>
              <a:effectLst/>
              <a:latin typeface="Arial" panose="020B0604020202020204" pitchFamily="34" charset="0"/>
            </a:endParaRPr>
          </a:p>
          <a:p>
            <a:pPr marL="0" indent="0">
              <a:buNone/>
            </a:pPr>
            <a:r>
              <a:rPr lang="fr-FR" b="0" i="0" dirty="0">
                <a:solidFill>
                  <a:schemeClr val="tx1"/>
                </a:solidFill>
                <a:effectLst/>
                <a:latin typeface="Arial" panose="020B0604020202020204" pitchFamily="34" charset="0"/>
              </a:rPr>
              <a:t>Les Etats-Unis et le monde doivent défendre leurs intérêts communs vitaux. Et ils le feront.</a:t>
            </a:r>
            <a:br>
              <a:rPr lang="fr-FR" dirty="0">
                <a:solidFill>
                  <a:schemeClr val="tx1"/>
                </a:solidFill>
              </a:rPr>
            </a:br>
            <a:br>
              <a:rPr lang="fr-FR" dirty="0">
                <a:solidFill>
                  <a:schemeClr val="tx1"/>
                </a:solidFill>
              </a:rPr>
            </a:br>
            <a:r>
              <a:rPr lang="fr-FR" b="0" i="0" dirty="0">
                <a:solidFill>
                  <a:schemeClr val="tx1"/>
                </a:solidFill>
                <a:effectLst/>
                <a:latin typeface="Arial" panose="020B0604020202020204" pitchFamily="34" charset="0"/>
              </a:rPr>
              <a:t>Les Etats-Unis et le monde doivent soutenir la primauté du droit. Et ils le feront.</a:t>
            </a:r>
            <a:br>
              <a:rPr lang="fr-FR" dirty="0">
                <a:solidFill>
                  <a:schemeClr val="tx1"/>
                </a:solidFill>
              </a:rPr>
            </a:br>
            <a:br>
              <a:rPr lang="fr-FR" dirty="0">
                <a:solidFill>
                  <a:schemeClr val="tx1"/>
                </a:solidFill>
              </a:rPr>
            </a:br>
            <a:r>
              <a:rPr lang="fr-FR" b="0" i="0" dirty="0">
                <a:solidFill>
                  <a:schemeClr val="tx1"/>
                </a:solidFill>
                <a:effectLst/>
                <a:latin typeface="Arial" panose="020B0604020202020204" pitchFamily="34" charset="0"/>
              </a:rPr>
              <a:t>Les Etats-Unis et le monde doivent se dresser contre l'agression. Et ils le feront.</a:t>
            </a:r>
            <a:endParaRPr lang="fr-FR" dirty="0">
              <a:solidFill>
                <a:schemeClr val="tx1"/>
              </a:solidFill>
            </a:endParaRPr>
          </a:p>
        </p:txBody>
      </p:sp>
      <p:pic>
        <p:nvPicPr>
          <p:cNvPr id="3074" name="Picture 2" descr="George Bush sr.">
            <a:extLst>
              <a:ext uri="{FF2B5EF4-FFF2-40B4-BE49-F238E27FC236}">
                <a16:creationId xmlns:a16="http://schemas.microsoft.com/office/drawing/2014/main" id="{06DFF2B3-D8FA-4663-B1C9-C883B28F8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75" y="4133850"/>
            <a:ext cx="2143125"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30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84FF8A-0C08-4079-AD7B-CF6D61FB19CF}"/>
              </a:ext>
            </a:extLst>
          </p:cNvPr>
          <p:cNvSpPr>
            <a:spLocks noGrp="1"/>
          </p:cNvSpPr>
          <p:nvPr>
            <p:ph type="title"/>
          </p:nvPr>
        </p:nvSpPr>
        <p:spPr/>
        <p:txBody>
          <a:bodyPr/>
          <a:lstStyle/>
          <a:p>
            <a:r>
              <a:rPr lang="fr-FR" dirty="0"/>
              <a:t>La première guerre du golfe, 90-91</a:t>
            </a:r>
          </a:p>
        </p:txBody>
      </p:sp>
      <p:sp>
        <p:nvSpPr>
          <p:cNvPr id="3" name="Espace réservé du contenu 2">
            <a:extLst>
              <a:ext uri="{FF2B5EF4-FFF2-40B4-BE49-F238E27FC236}">
                <a16:creationId xmlns:a16="http://schemas.microsoft.com/office/drawing/2014/main" id="{55F6F457-D739-47DE-B888-4B7412B1BA6C}"/>
              </a:ext>
            </a:extLst>
          </p:cNvPr>
          <p:cNvSpPr>
            <a:spLocks noGrp="1"/>
          </p:cNvSpPr>
          <p:nvPr>
            <p:ph idx="1"/>
          </p:nvPr>
        </p:nvSpPr>
        <p:spPr>
          <a:xfrm>
            <a:off x="196949" y="1491175"/>
            <a:ext cx="10536700" cy="5233182"/>
          </a:xfrm>
        </p:spPr>
        <p:txBody>
          <a:bodyPr>
            <a:normAutofit lnSpcReduction="10000"/>
          </a:bodyPr>
          <a:lstStyle/>
          <a:p>
            <a:pPr algn="just">
              <a:lnSpc>
                <a:spcPct val="80000"/>
              </a:lnSpc>
              <a:buFontTx/>
              <a:buNone/>
            </a:pPr>
            <a:r>
              <a:rPr lang="fr-FR" altLang="fr-FR" sz="1800" dirty="0"/>
              <a:t>Le 29 novembre 1990, l'ONU vote une résolution historique. </a:t>
            </a:r>
          </a:p>
          <a:p>
            <a:pPr algn="just">
              <a:lnSpc>
                <a:spcPct val="80000"/>
              </a:lnSpc>
              <a:buFontTx/>
              <a:buNone/>
            </a:pPr>
            <a:endParaRPr lang="fr-FR" altLang="fr-FR" sz="1800" dirty="0"/>
          </a:p>
          <a:p>
            <a:pPr algn="just">
              <a:lnSpc>
                <a:spcPct val="80000"/>
              </a:lnSpc>
              <a:buFontTx/>
              <a:buNone/>
            </a:pPr>
            <a:r>
              <a:rPr lang="fr-FR" altLang="fr-FR" sz="1800" dirty="0"/>
              <a:t>Le Conseil de sécurité, rappelant et réaffirmant ses résolutions notant qu'en dépit de tous les efforts déployés par les Nations Unies, l'Irak refuse de s'acquitter de son obligation d'appliquer la résolution 660 (1990) [</a:t>
            </a:r>
            <a:r>
              <a:rPr lang="fr-FR" altLang="fr-FR" sz="1800" i="1" dirty="0"/>
              <a:t> NDLR : votée le 2 août 1990, demandant à l'armée irakienne d'évacuer le Koweït </a:t>
            </a:r>
            <a:r>
              <a:rPr lang="fr-FR" altLang="fr-FR" sz="1800" dirty="0"/>
              <a:t>], défiant ouvertement le Conseil. Et ayant d’autre part à l'esprit les devoirs et les responsabilités que la Charte des Nations Unies lui assigne pour ce qui est de veiller au maintien et à la préservation de la paix et de la sécurité internationales, résolu à faire pleinement respecter ses décisions. </a:t>
            </a:r>
          </a:p>
          <a:p>
            <a:pPr algn="just">
              <a:lnSpc>
                <a:spcPct val="80000"/>
              </a:lnSpc>
              <a:buFontTx/>
              <a:buNone/>
            </a:pPr>
            <a:endParaRPr lang="fr-FR" altLang="fr-FR" sz="1800" dirty="0"/>
          </a:p>
          <a:p>
            <a:pPr algn="just">
              <a:lnSpc>
                <a:spcPct val="80000"/>
              </a:lnSpc>
              <a:buFontTx/>
              <a:buNone/>
            </a:pPr>
            <a:r>
              <a:rPr lang="fr-FR" altLang="fr-FR" sz="1800" dirty="0"/>
              <a:t>1 - exige que l'Irak se conforme pleinement à la résolution 660 (1990) et à toutes les résolutions pertinentes ultérieures et, sans revenir sur aucune de ses décisions.</a:t>
            </a:r>
          </a:p>
          <a:p>
            <a:pPr algn="just">
              <a:lnSpc>
                <a:spcPct val="80000"/>
              </a:lnSpc>
              <a:buFontTx/>
              <a:buNone/>
            </a:pPr>
            <a:endParaRPr lang="fr-FR" altLang="fr-FR" sz="1800" dirty="0"/>
          </a:p>
          <a:p>
            <a:pPr algn="just">
              <a:lnSpc>
                <a:spcPct val="80000"/>
              </a:lnSpc>
              <a:buFontTx/>
              <a:buNone/>
            </a:pPr>
            <a:r>
              <a:rPr lang="fr-FR" altLang="fr-FR" sz="1800" dirty="0"/>
              <a:t>2 - autorise les </a:t>
            </a:r>
            <a:r>
              <a:rPr lang="fr-FR" altLang="fr-FR" sz="1800" dirty="0" err="1"/>
              <a:t>Etats</a:t>
            </a:r>
            <a:r>
              <a:rPr lang="fr-FR" altLang="fr-FR" sz="1800" dirty="0"/>
              <a:t> membres qui coopèrent avec le gouvernement koweïtien, si au 15 janvier 1991 l'Irak n'a pas pleinement appliqué les résolutions, à user de tous les moyens nécessaires pour faire respecter et appliquer la résolution 660 (1990) du Conseil de sécurité et toutes les résolutions pertinentes ultérieures, ainsi que pour rétablir la paix et la sécurité internationales dans la région.</a:t>
            </a:r>
          </a:p>
          <a:p>
            <a:pPr algn="just">
              <a:lnSpc>
                <a:spcPct val="80000"/>
              </a:lnSpc>
              <a:buFontTx/>
              <a:buNone/>
            </a:pPr>
            <a:endParaRPr lang="fr-FR" altLang="fr-FR" sz="1800" dirty="0"/>
          </a:p>
          <a:p>
            <a:pPr algn="just">
              <a:lnSpc>
                <a:spcPct val="80000"/>
              </a:lnSpc>
              <a:buFontTx/>
              <a:buNone/>
            </a:pPr>
            <a:r>
              <a:rPr lang="fr-FR" altLang="fr-FR" sz="1800" dirty="0"/>
              <a:t>3 - demande à tous les </a:t>
            </a:r>
            <a:r>
              <a:rPr lang="fr-FR" altLang="fr-FR" sz="1800" dirty="0" err="1"/>
              <a:t>Etats</a:t>
            </a:r>
            <a:r>
              <a:rPr lang="fr-FR" altLang="fr-FR" sz="1800" dirty="0"/>
              <a:t> d'apporter l'appui voulu aux mesures envisagées au paragraphe 2 de la présente résolution.</a:t>
            </a:r>
          </a:p>
          <a:p>
            <a:pPr marL="0" indent="0">
              <a:buNone/>
            </a:pPr>
            <a:endParaRPr lang="fr-FR" dirty="0"/>
          </a:p>
        </p:txBody>
      </p:sp>
    </p:spTree>
    <p:extLst>
      <p:ext uri="{BB962C8B-B14F-4D97-AF65-F5344CB8AC3E}">
        <p14:creationId xmlns:p14="http://schemas.microsoft.com/office/powerpoint/2010/main" val="3852122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E042CD-AF5B-4ADD-8890-D22529D2896B}"/>
              </a:ext>
            </a:extLst>
          </p:cNvPr>
          <p:cNvSpPr>
            <a:spLocks noGrp="1"/>
          </p:cNvSpPr>
          <p:nvPr>
            <p:ph type="title"/>
          </p:nvPr>
        </p:nvSpPr>
        <p:spPr/>
        <p:txBody>
          <a:bodyPr/>
          <a:lstStyle/>
          <a:p>
            <a:r>
              <a:rPr lang="fr-FR" dirty="0"/>
              <a:t>La puissance économique des Etats-Unis</a:t>
            </a:r>
          </a:p>
        </p:txBody>
      </p:sp>
      <p:graphicFrame>
        <p:nvGraphicFramePr>
          <p:cNvPr id="4" name="Tableau 4">
            <a:extLst>
              <a:ext uri="{FF2B5EF4-FFF2-40B4-BE49-F238E27FC236}">
                <a16:creationId xmlns:a16="http://schemas.microsoft.com/office/drawing/2014/main" id="{9FE04451-8749-4AE3-B1AA-43F25C08A5E4}"/>
              </a:ext>
            </a:extLst>
          </p:cNvPr>
          <p:cNvGraphicFramePr>
            <a:graphicFrameLocks noGrp="1"/>
          </p:cNvGraphicFramePr>
          <p:nvPr>
            <p:ph idx="1"/>
            <p:extLst>
              <p:ext uri="{D42A27DB-BD31-4B8C-83A1-F6EECF244321}">
                <p14:modId xmlns:p14="http://schemas.microsoft.com/office/powerpoint/2010/main" val="3617833164"/>
              </p:ext>
            </p:extLst>
          </p:nvPr>
        </p:nvGraphicFramePr>
        <p:xfrm>
          <a:off x="874810" y="2058988"/>
          <a:ext cx="9225793" cy="3722833"/>
        </p:xfrm>
        <a:graphic>
          <a:graphicData uri="http://schemas.openxmlformats.org/drawingml/2006/table">
            <a:tbl>
              <a:tblPr firstRow="1" bandRow="1">
                <a:tableStyleId>{5C22544A-7EE6-4342-B048-85BDC9FD1C3A}</a:tableStyleId>
              </a:tblPr>
              <a:tblGrid>
                <a:gridCol w="1740092">
                  <a:extLst>
                    <a:ext uri="{9D8B030D-6E8A-4147-A177-3AD203B41FA5}">
                      <a16:colId xmlns:a16="http://schemas.microsoft.com/office/drawing/2014/main" val="338508828"/>
                    </a:ext>
                  </a:extLst>
                </a:gridCol>
                <a:gridCol w="1740092">
                  <a:extLst>
                    <a:ext uri="{9D8B030D-6E8A-4147-A177-3AD203B41FA5}">
                      <a16:colId xmlns:a16="http://schemas.microsoft.com/office/drawing/2014/main" val="2380018971"/>
                    </a:ext>
                  </a:extLst>
                </a:gridCol>
                <a:gridCol w="1740092">
                  <a:extLst>
                    <a:ext uri="{9D8B030D-6E8A-4147-A177-3AD203B41FA5}">
                      <a16:colId xmlns:a16="http://schemas.microsoft.com/office/drawing/2014/main" val="2951783090"/>
                    </a:ext>
                  </a:extLst>
                </a:gridCol>
                <a:gridCol w="1740092">
                  <a:extLst>
                    <a:ext uri="{9D8B030D-6E8A-4147-A177-3AD203B41FA5}">
                      <a16:colId xmlns:a16="http://schemas.microsoft.com/office/drawing/2014/main" val="583203252"/>
                    </a:ext>
                  </a:extLst>
                </a:gridCol>
                <a:gridCol w="2265425">
                  <a:extLst>
                    <a:ext uri="{9D8B030D-6E8A-4147-A177-3AD203B41FA5}">
                      <a16:colId xmlns:a16="http://schemas.microsoft.com/office/drawing/2014/main" val="511088862"/>
                    </a:ext>
                  </a:extLst>
                </a:gridCol>
              </a:tblGrid>
              <a:tr h="1705824">
                <a:tc>
                  <a:txBody>
                    <a:bodyPr/>
                    <a:lstStyle/>
                    <a:p>
                      <a:pPr algn="ctr"/>
                      <a:r>
                        <a:rPr lang="fr-FR" dirty="0"/>
                        <a:t>PIB</a:t>
                      </a:r>
                    </a:p>
                  </a:txBody>
                  <a:tcPr/>
                </a:tc>
                <a:tc>
                  <a:txBody>
                    <a:bodyPr/>
                    <a:lstStyle/>
                    <a:p>
                      <a:pPr algn="ctr"/>
                      <a:r>
                        <a:rPr lang="fr-FR" dirty="0"/>
                        <a:t>Chômage en 2000</a:t>
                      </a:r>
                    </a:p>
                  </a:txBody>
                  <a:tcPr/>
                </a:tc>
                <a:tc>
                  <a:txBody>
                    <a:bodyPr/>
                    <a:lstStyle/>
                    <a:p>
                      <a:pPr algn="ctr"/>
                      <a:r>
                        <a:rPr lang="fr-FR" dirty="0"/>
                        <a:t>Part de la création de la richesse mondiale</a:t>
                      </a:r>
                    </a:p>
                  </a:txBody>
                  <a:tcPr/>
                </a:tc>
                <a:tc>
                  <a:txBody>
                    <a:bodyPr/>
                    <a:lstStyle/>
                    <a:p>
                      <a:r>
                        <a:rPr lang="fr-FR" dirty="0"/>
                        <a:t>Investissement des entreprises</a:t>
                      </a:r>
                    </a:p>
                  </a:txBody>
                  <a:tcPr/>
                </a:tc>
                <a:tc>
                  <a:txBody>
                    <a:bodyPr/>
                    <a:lstStyle/>
                    <a:p>
                      <a:r>
                        <a:rPr lang="fr-FR" dirty="0"/>
                        <a:t>Grandes entreprises de la révolution numérique</a:t>
                      </a:r>
                    </a:p>
                  </a:txBody>
                  <a:tcPr/>
                </a:tc>
                <a:extLst>
                  <a:ext uri="{0D108BD9-81ED-4DB2-BD59-A6C34878D82A}">
                    <a16:rowId xmlns:a16="http://schemas.microsoft.com/office/drawing/2014/main" val="1114222068"/>
                  </a:ext>
                </a:extLst>
              </a:tr>
              <a:tr h="2017009">
                <a:tc>
                  <a:txBody>
                    <a:bodyPr/>
                    <a:lstStyle/>
                    <a:p>
                      <a:pPr algn="ctr"/>
                      <a:r>
                        <a:rPr lang="fr-FR" dirty="0"/>
                        <a:t>1</a:t>
                      </a:r>
                      <a:r>
                        <a:rPr lang="fr-FR" baseline="30000" dirty="0"/>
                        <a:t>er</a:t>
                      </a:r>
                      <a:r>
                        <a:rPr lang="fr-FR" dirty="0"/>
                        <a:t> mondial</a:t>
                      </a:r>
                    </a:p>
                  </a:txBody>
                  <a:tcPr/>
                </a:tc>
                <a:tc>
                  <a:txBody>
                    <a:bodyPr/>
                    <a:lstStyle/>
                    <a:p>
                      <a:pPr algn="ctr"/>
                      <a:r>
                        <a:rPr lang="fr-FR" dirty="0"/>
                        <a:t>3,8%</a:t>
                      </a:r>
                    </a:p>
                  </a:txBody>
                  <a:tcPr/>
                </a:tc>
                <a:tc>
                  <a:txBody>
                    <a:bodyPr/>
                    <a:lstStyle/>
                    <a:p>
                      <a:pPr algn="ctr"/>
                      <a:r>
                        <a:rPr lang="fr-FR" dirty="0"/>
                        <a:t>25%</a:t>
                      </a:r>
                    </a:p>
                  </a:txBody>
                  <a:tcPr/>
                </a:tc>
                <a:tc>
                  <a:txBody>
                    <a:bodyPr/>
                    <a:lstStyle/>
                    <a:p>
                      <a:r>
                        <a:rPr lang="fr-FR" dirty="0"/>
                        <a:t>15% du RNB</a:t>
                      </a:r>
                    </a:p>
                  </a:txBody>
                  <a:tcPr/>
                </a:tc>
                <a:tc>
                  <a:txBody>
                    <a:bodyPr/>
                    <a:lstStyle/>
                    <a:p>
                      <a:r>
                        <a:rPr lang="fr-FR" dirty="0"/>
                        <a:t>IBM (1911)</a:t>
                      </a:r>
                    </a:p>
                    <a:p>
                      <a:r>
                        <a:rPr lang="fr-FR" dirty="0"/>
                        <a:t>Microsoft (1975)</a:t>
                      </a:r>
                    </a:p>
                    <a:p>
                      <a:r>
                        <a:rPr lang="fr-FR" dirty="0"/>
                        <a:t>Amazone (1994)</a:t>
                      </a:r>
                    </a:p>
                    <a:p>
                      <a:r>
                        <a:rPr lang="fr-FR" dirty="0"/>
                        <a:t>Google (1998)</a:t>
                      </a:r>
                    </a:p>
                  </a:txBody>
                  <a:tcPr/>
                </a:tc>
                <a:extLst>
                  <a:ext uri="{0D108BD9-81ED-4DB2-BD59-A6C34878D82A}">
                    <a16:rowId xmlns:a16="http://schemas.microsoft.com/office/drawing/2014/main" val="1973613883"/>
                  </a:ext>
                </a:extLst>
              </a:tr>
            </a:tbl>
          </a:graphicData>
        </a:graphic>
      </p:graphicFrame>
    </p:spTree>
    <p:extLst>
      <p:ext uri="{BB962C8B-B14F-4D97-AF65-F5344CB8AC3E}">
        <p14:creationId xmlns:p14="http://schemas.microsoft.com/office/powerpoint/2010/main" val="70048804"/>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639</TotalTime>
  <Words>2987</Words>
  <Application>Microsoft Office PowerPoint</Application>
  <PresentationFormat>Grand écran</PresentationFormat>
  <Paragraphs>154</Paragraphs>
  <Slides>34</Slides>
  <Notes>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34</vt:i4>
      </vt:variant>
    </vt:vector>
  </HeadingPairs>
  <TitlesOfParts>
    <vt:vector size="43" baseType="lpstr">
      <vt:lpstr>Algerian</vt:lpstr>
      <vt:lpstr>Arial</vt:lpstr>
      <vt:lpstr>Calibri</vt:lpstr>
      <vt:lpstr>Roboto</vt:lpstr>
      <vt:lpstr>TiemposText</vt:lpstr>
      <vt:lpstr>Times New Roman</vt:lpstr>
      <vt:lpstr>Trebuchet MS</vt:lpstr>
      <vt:lpstr>Wingdings 3</vt:lpstr>
      <vt:lpstr>Facette</vt:lpstr>
      <vt:lpstr>Tableau : 1990</vt:lpstr>
      <vt:lpstr>Les accords d’Oslo</vt:lpstr>
      <vt:lpstr>Francis Fukuyama: « La fin de l’histoire ?»</vt:lpstr>
      <vt:lpstr>Ecole réaliste: Hubert Védrine</vt:lpstr>
      <vt:lpstr>Bertrand Badie  (chercheur à Science Po)</vt:lpstr>
      <vt:lpstr>Présentation PowerPoint</vt:lpstr>
      <vt:lpstr>Le « nouvel ordre mondial » selon Georges Bush</vt:lpstr>
      <vt:lpstr>La première guerre du golfe, 90-91</vt:lpstr>
      <vt:lpstr>La puissance économique des Etats-Unis</vt:lpstr>
      <vt:lpstr>La révolution numérique</vt:lpstr>
      <vt:lpstr>Présentation PowerPoint</vt:lpstr>
      <vt:lpstr>Présentation PowerPoint</vt:lpstr>
      <vt:lpstr>Présentation PowerPoint</vt:lpstr>
      <vt:lpstr>Présentation PowerPoint</vt:lpstr>
      <vt:lpstr>Le soft power (Joseph Nye, Bound to lead, 1990)</vt:lpstr>
      <vt:lpstr>Le soft power (Joseph Nye, Bound to lead, 1990)</vt:lpstr>
      <vt:lpstr>Intégration des rivaux dans l’ ordre libéral.</vt:lpstr>
      <vt:lpstr>Vers l’unilatéralisme: la self-satisfaction. </vt:lpstr>
      <vt:lpstr>Les Rogue state (94): discours de G. Bush junior.</vt:lpstr>
      <vt:lpstr>Présentation PowerPoint</vt:lpstr>
      <vt:lpstr>Le désarmement</vt:lpstr>
      <vt:lpstr>La pacification du début des années 90</vt:lpstr>
      <vt:lpstr>Présentation PowerPoint</vt:lpstr>
      <vt:lpstr>Accords d’Oslo (93)</vt:lpstr>
      <vt:lpstr>Les attentats terroristes islamistes.</vt:lpstr>
      <vt:lpstr>Le retour du religieux dans le conflit israélo-palestinien</vt:lpstr>
      <vt:lpstr>Les Juifs orthodoxes: l’assassinat de Rabin.</vt:lpstr>
      <vt:lpstr>Le Mur</vt:lpstr>
      <vt:lpstr>Zone A: autorité palestinienne Zone B: mixte Zone C: autorité israélienne.</vt:lpstr>
      <vt:lpstr>Le conflit géorgien</vt:lpstr>
      <vt:lpstr>Présentation PowerPoint</vt:lpstr>
      <vt:lpstr>La guerre de Yougoslavie</vt:lpstr>
      <vt:lpstr>Le génocide rwandais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Tableau : 1990</dc:title>
  <dc:creator>FABIEN LEVY</dc:creator>
  <cp:lastModifiedBy>FABIEN LEVY</cp:lastModifiedBy>
  <cp:revision>46</cp:revision>
  <dcterms:created xsi:type="dcterms:W3CDTF">2021-12-31T07:03:40Z</dcterms:created>
  <dcterms:modified xsi:type="dcterms:W3CDTF">2025-01-28T07:27:32Z</dcterms:modified>
</cp:coreProperties>
</file>