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13" r:id="rId3"/>
  </p:sldMasterIdLst>
  <p:notesMasterIdLst>
    <p:notesMasterId r:id="rId49"/>
  </p:notesMasterIdLst>
  <p:sldIdLst>
    <p:sldId id="256" r:id="rId4"/>
    <p:sldId id="352" r:id="rId5"/>
    <p:sldId id="353" r:id="rId6"/>
    <p:sldId id="354" r:id="rId7"/>
    <p:sldId id="355" r:id="rId8"/>
    <p:sldId id="356" r:id="rId9"/>
    <p:sldId id="257" r:id="rId10"/>
    <p:sldId id="357" r:id="rId11"/>
    <p:sldId id="358" r:id="rId12"/>
    <p:sldId id="347" r:id="rId13"/>
    <p:sldId id="359" r:id="rId14"/>
    <p:sldId id="360" r:id="rId15"/>
    <p:sldId id="258" r:id="rId16"/>
    <p:sldId id="341" r:id="rId17"/>
    <p:sldId id="339" r:id="rId18"/>
    <p:sldId id="343" r:id="rId19"/>
    <p:sldId id="328" r:id="rId20"/>
    <p:sldId id="327" r:id="rId21"/>
    <p:sldId id="329" r:id="rId22"/>
    <p:sldId id="269" r:id="rId23"/>
    <p:sldId id="270" r:id="rId24"/>
    <p:sldId id="283" r:id="rId25"/>
    <p:sldId id="284" r:id="rId26"/>
    <p:sldId id="285" r:id="rId27"/>
    <p:sldId id="286" r:id="rId28"/>
    <p:sldId id="287" r:id="rId29"/>
    <p:sldId id="288" r:id="rId30"/>
    <p:sldId id="274" r:id="rId31"/>
    <p:sldId id="340" r:id="rId32"/>
    <p:sldId id="348" r:id="rId33"/>
    <p:sldId id="349" r:id="rId34"/>
    <p:sldId id="293" r:id="rId35"/>
    <p:sldId id="290" r:id="rId36"/>
    <p:sldId id="303" r:id="rId37"/>
    <p:sldId id="292" r:id="rId38"/>
    <p:sldId id="296" r:id="rId39"/>
    <p:sldId id="295" r:id="rId40"/>
    <p:sldId id="298" r:id="rId41"/>
    <p:sldId id="297" r:id="rId42"/>
    <p:sldId id="291" r:id="rId43"/>
    <p:sldId id="344" r:id="rId44"/>
    <p:sldId id="345" r:id="rId45"/>
    <p:sldId id="346" r:id="rId46"/>
    <p:sldId id="350" r:id="rId47"/>
    <p:sldId id="35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Taux de croissance</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Feuil1!$A$2:$A$5</c:f>
              <c:numCache>
                <c:formatCode>General</c:formatCode>
                <c:ptCount val="4"/>
                <c:pt idx="0">
                  <c:v>2001</c:v>
                </c:pt>
                <c:pt idx="1">
                  <c:v>2004</c:v>
                </c:pt>
                <c:pt idx="2">
                  <c:v>2007</c:v>
                </c:pt>
                <c:pt idx="3">
                  <c:v>2008</c:v>
                </c:pt>
              </c:numCache>
            </c:numRef>
          </c:cat>
          <c:val>
            <c:numRef>
              <c:f>Feuil1!$B$2:$B$5</c:f>
              <c:numCache>
                <c:formatCode>General</c:formatCode>
                <c:ptCount val="4"/>
                <c:pt idx="0">
                  <c:v>1</c:v>
                </c:pt>
                <c:pt idx="1">
                  <c:v>2.5</c:v>
                </c:pt>
                <c:pt idx="2">
                  <c:v>3.5</c:v>
                </c:pt>
                <c:pt idx="3">
                  <c:v>-2</c:v>
                </c:pt>
              </c:numCache>
            </c:numRef>
          </c:val>
          <c:smooth val="0"/>
          <c:extLst>
            <c:ext xmlns:c16="http://schemas.microsoft.com/office/drawing/2014/chart" uri="{C3380CC4-5D6E-409C-BE32-E72D297353CC}">
              <c16:uniqueId val="{00000000-421E-41B9-8C65-D50D73FE1DB9}"/>
            </c:ext>
          </c:extLst>
        </c:ser>
        <c:dLbls>
          <c:dLblPos val="ctr"/>
          <c:showLegendKey val="0"/>
          <c:showVal val="1"/>
          <c:showCatName val="0"/>
          <c:showSerName val="0"/>
          <c:showPercent val="0"/>
          <c:showBubbleSize val="0"/>
        </c:dLbls>
        <c:smooth val="0"/>
        <c:axId val="550900616"/>
        <c:axId val="550895696"/>
      </c:lineChart>
      <c:catAx>
        <c:axId val="55090061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fr-FR"/>
          </a:p>
        </c:txPr>
        <c:crossAx val="550895696"/>
        <c:crosses val="autoZero"/>
        <c:auto val="1"/>
        <c:lblAlgn val="ctr"/>
        <c:lblOffset val="100"/>
        <c:noMultiLvlLbl val="0"/>
      </c:catAx>
      <c:valAx>
        <c:axId val="55089569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fr-FR"/>
                  <a:t>En %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fr-FR"/>
          </a:p>
        </c:txPr>
        <c:crossAx val="550900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Cotation</a:t>
            </a:r>
            <a:r>
              <a:rPr lang="en-US" dirty="0"/>
              <a:t> des </a:t>
            </a:r>
            <a:r>
              <a:rPr lang="en-US" dirty="0" err="1"/>
              <a:t>actifs</a:t>
            </a:r>
            <a:r>
              <a:rPr lang="en-US" dirty="0"/>
              <a:t> financiers base 100 aux </a:t>
            </a:r>
            <a:r>
              <a:rPr lang="en-US" dirty="0" err="1"/>
              <a:t>Etats-Unis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Feuil1!$B$1</c:f>
              <c:strCache>
                <c:ptCount val="1"/>
                <c:pt idx="0">
                  <c:v>Cotation des actifs  financiers</c:v>
                </c:pt>
              </c:strCache>
            </c:strRef>
          </c:tx>
          <c:spPr>
            <a:ln w="28575" cap="rnd">
              <a:solidFill>
                <a:schemeClr val="accent1"/>
              </a:solidFill>
              <a:round/>
            </a:ln>
            <a:effectLst/>
          </c:spPr>
          <c:marker>
            <c:symbol val="none"/>
          </c:marker>
          <c:cat>
            <c:numRef>
              <c:f>Feuil1!$A$2:$A$15</c:f>
              <c:numCache>
                <c:formatCode>General</c:formatCode>
                <c:ptCount val="14"/>
                <c:pt idx="0">
                  <c:v>2001</c:v>
                </c:pt>
                <c:pt idx="9">
                  <c:v>2008</c:v>
                </c:pt>
                <c:pt idx="10">
                  <c:v>2009</c:v>
                </c:pt>
                <c:pt idx="13">
                  <c:v>2010</c:v>
                </c:pt>
              </c:numCache>
            </c:numRef>
          </c:cat>
          <c:val>
            <c:numRef>
              <c:f>Feuil1!$B$2:$B$15</c:f>
              <c:numCache>
                <c:formatCode>General</c:formatCode>
                <c:ptCount val="14"/>
                <c:pt idx="0">
                  <c:v>100</c:v>
                </c:pt>
                <c:pt idx="1">
                  <c:v>110</c:v>
                </c:pt>
                <c:pt idx="2">
                  <c:v>120</c:v>
                </c:pt>
                <c:pt idx="3">
                  <c:v>135</c:v>
                </c:pt>
                <c:pt idx="4">
                  <c:v>150</c:v>
                </c:pt>
                <c:pt idx="5">
                  <c:v>170</c:v>
                </c:pt>
                <c:pt idx="6">
                  <c:v>190</c:v>
                </c:pt>
                <c:pt idx="7">
                  <c:v>220</c:v>
                </c:pt>
                <c:pt idx="8">
                  <c:v>240</c:v>
                </c:pt>
                <c:pt idx="9">
                  <c:v>250</c:v>
                </c:pt>
                <c:pt idx="10">
                  <c:v>125</c:v>
                </c:pt>
                <c:pt idx="11">
                  <c:v>70</c:v>
                </c:pt>
                <c:pt idx="12">
                  <c:v>50</c:v>
                </c:pt>
                <c:pt idx="13">
                  <c:v>33</c:v>
                </c:pt>
              </c:numCache>
            </c:numRef>
          </c:val>
          <c:smooth val="0"/>
          <c:extLst>
            <c:ext xmlns:c16="http://schemas.microsoft.com/office/drawing/2014/chart" uri="{C3380CC4-5D6E-409C-BE32-E72D297353CC}">
              <c16:uniqueId val="{00000000-5A9B-409E-9594-84176A77D404}"/>
            </c:ext>
          </c:extLst>
        </c:ser>
        <c:dLbls>
          <c:showLegendKey val="0"/>
          <c:showVal val="0"/>
          <c:showCatName val="0"/>
          <c:showSerName val="0"/>
          <c:showPercent val="0"/>
          <c:showBubbleSize val="0"/>
        </c:dLbls>
        <c:smooth val="0"/>
        <c:axId val="321154912"/>
        <c:axId val="321155568"/>
      </c:lineChart>
      <c:catAx>
        <c:axId val="32115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21155568"/>
        <c:crosses val="autoZero"/>
        <c:auto val="1"/>
        <c:lblAlgn val="ctr"/>
        <c:lblOffset val="100"/>
        <c:tickMarkSkip val="5"/>
        <c:noMultiLvlLbl val="0"/>
      </c:catAx>
      <c:valAx>
        <c:axId val="32115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2115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7AE5B-01A2-4A44-84D8-29B9F9B35B99}"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fr-FR"/>
        </a:p>
      </dgm:t>
    </dgm:pt>
    <dgm:pt modelId="{311AB5DE-A4DD-45AC-9652-A9BDE3D94456}">
      <dgm:prSet phldrT="[Texte]"/>
      <dgm:spPr/>
      <dgm:t>
        <a:bodyPr/>
        <a:lstStyle/>
        <a:p>
          <a:r>
            <a:rPr lang="fr-FR" dirty="0"/>
            <a:t>1980: le PC d’IBM</a:t>
          </a:r>
        </a:p>
      </dgm:t>
    </dgm:pt>
    <dgm:pt modelId="{375A62A4-463F-4B31-BE01-B006C72C9178}" type="parTrans" cxnId="{0D02EB19-8D99-45EF-9620-4E9738D7088E}">
      <dgm:prSet/>
      <dgm:spPr/>
      <dgm:t>
        <a:bodyPr/>
        <a:lstStyle/>
        <a:p>
          <a:endParaRPr lang="fr-FR"/>
        </a:p>
      </dgm:t>
    </dgm:pt>
    <dgm:pt modelId="{F6ADE58D-976D-4D7F-BB89-353755146E9E}" type="sibTrans" cxnId="{0D02EB19-8D99-45EF-9620-4E9738D7088E}">
      <dgm:prSet/>
      <dgm:spPr/>
      <dgm:t>
        <a:bodyPr/>
        <a:lstStyle/>
        <a:p>
          <a:endParaRPr lang="fr-FR"/>
        </a:p>
      </dgm:t>
    </dgm:pt>
    <dgm:pt modelId="{A4B2287F-AE36-4A04-BF71-FFC2C92D0B0B}">
      <dgm:prSet phldrT="[Texte]"/>
      <dgm:spPr/>
      <dgm:t>
        <a:bodyPr/>
        <a:lstStyle/>
        <a:p>
          <a:endParaRPr lang="fr-FR" dirty="0"/>
        </a:p>
      </dgm:t>
    </dgm:pt>
    <dgm:pt modelId="{47F3187F-83C1-4A0E-9891-E0C498030ADB}" type="parTrans" cxnId="{E13695C8-D184-407D-8EA8-40A15436140F}">
      <dgm:prSet/>
      <dgm:spPr/>
      <dgm:t>
        <a:bodyPr/>
        <a:lstStyle/>
        <a:p>
          <a:endParaRPr lang="fr-FR"/>
        </a:p>
      </dgm:t>
    </dgm:pt>
    <dgm:pt modelId="{34D4E365-86A9-46D1-A375-5917735DF5BC}" type="sibTrans" cxnId="{E13695C8-D184-407D-8EA8-40A15436140F}">
      <dgm:prSet/>
      <dgm:spPr/>
      <dgm:t>
        <a:bodyPr/>
        <a:lstStyle/>
        <a:p>
          <a:endParaRPr lang="fr-FR"/>
        </a:p>
      </dgm:t>
    </dgm:pt>
    <dgm:pt modelId="{3035D400-460D-4445-8886-F8AB4A822E84}">
      <dgm:prSet phldrT="[Texte]"/>
      <dgm:spPr/>
      <dgm:t>
        <a:bodyPr/>
        <a:lstStyle/>
        <a:p>
          <a:r>
            <a:rPr lang="fr-FR" dirty="0"/>
            <a:t>1990: Windows et Microsoft.</a:t>
          </a:r>
        </a:p>
      </dgm:t>
    </dgm:pt>
    <dgm:pt modelId="{4A0891A5-8D9A-4A9D-BEEA-29E5BB1323CD}" type="parTrans" cxnId="{B6B4F0AE-CAF0-4F3D-A59F-EE2310684D2A}">
      <dgm:prSet/>
      <dgm:spPr/>
      <dgm:t>
        <a:bodyPr/>
        <a:lstStyle/>
        <a:p>
          <a:endParaRPr lang="fr-FR"/>
        </a:p>
      </dgm:t>
    </dgm:pt>
    <dgm:pt modelId="{46E809CA-871B-48B7-BEF3-2766F813162B}" type="sibTrans" cxnId="{B6B4F0AE-CAF0-4F3D-A59F-EE2310684D2A}">
      <dgm:prSet/>
      <dgm:spPr/>
      <dgm:t>
        <a:bodyPr/>
        <a:lstStyle/>
        <a:p>
          <a:endParaRPr lang="fr-FR"/>
        </a:p>
      </dgm:t>
    </dgm:pt>
    <dgm:pt modelId="{64CB2A41-DA64-4F54-B74D-9DD18C74F010}">
      <dgm:prSet phldrT="[Texte]" phldr="1"/>
      <dgm:spPr/>
      <dgm:t>
        <a:bodyPr/>
        <a:lstStyle/>
        <a:p>
          <a:endParaRPr lang="fr-FR"/>
        </a:p>
      </dgm:t>
    </dgm:pt>
    <dgm:pt modelId="{67585CE8-3635-4199-BA37-5198AB196342}" type="parTrans" cxnId="{698F7564-7143-4AD7-B313-30A87814E281}">
      <dgm:prSet/>
      <dgm:spPr/>
      <dgm:t>
        <a:bodyPr/>
        <a:lstStyle/>
        <a:p>
          <a:endParaRPr lang="fr-FR"/>
        </a:p>
      </dgm:t>
    </dgm:pt>
    <dgm:pt modelId="{B610711F-280B-47D4-9A08-A12F4319C90F}" type="sibTrans" cxnId="{698F7564-7143-4AD7-B313-30A87814E281}">
      <dgm:prSet/>
      <dgm:spPr/>
      <dgm:t>
        <a:bodyPr/>
        <a:lstStyle/>
        <a:p>
          <a:endParaRPr lang="fr-FR"/>
        </a:p>
      </dgm:t>
    </dgm:pt>
    <dgm:pt modelId="{8CD1E8E1-FC8B-45FF-AB25-00B0D3227167}">
      <dgm:prSet phldrT="[Texte]"/>
      <dgm:spPr/>
      <dgm:t>
        <a:bodyPr/>
        <a:lstStyle/>
        <a:p>
          <a:r>
            <a:rPr lang="fr-FR" dirty="0"/>
            <a:t>2000:</a:t>
          </a:r>
        </a:p>
        <a:p>
          <a:r>
            <a:rPr lang="fr-FR" dirty="0"/>
            <a:t> Google et le moteur de recherche.</a:t>
          </a:r>
        </a:p>
      </dgm:t>
    </dgm:pt>
    <dgm:pt modelId="{9AA42964-5404-4787-BF84-B6AC08E5FF9E}" type="parTrans" cxnId="{ACB6AD3E-B093-4668-9E16-001AFD0179F5}">
      <dgm:prSet/>
      <dgm:spPr/>
      <dgm:t>
        <a:bodyPr/>
        <a:lstStyle/>
        <a:p>
          <a:endParaRPr lang="fr-FR"/>
        </a:p>
      </dgm:t>
    </dgm:pt>
    <dgm:pt modelId="{ECD4F5D6-31A2-4AF3-844B-1AF72A9D03CC}" type="sibTrans" cxnId="{ACB6AD3E-B093-4668-9E16-001AFD0179F5}">
      <dgm:prSet/>
      <dgm:spPr/>
      <dgm:t>
        <a:bodyPr/>
        <a:lstStyle/>
        <a:p>
          <a:endParaRPr lang="fr-FR"/>
        </a:p>
      </dgm:t>
    </dgm:pt>
    <dgm:pt modelId="{0ADCB7E2-75EA-4F93-B715-1AE6C9FFAFF1}">
      <dgm:prSet phldrT="[Texte]" phldr="1"/>
      <dgm:spPr/>
      <dgm:t>
        <a:bodyPr/>
        <a:lstStyle/>
        <a:p>
          <a:endParaRPr lang="fr-FR"/>
        </a:p>
      </dgm:t>
    </dgm:pt>
    <dgm:pt modelId="{950F4B45-BE97-4FB2-8342-9B04FABDB608}" type="parTrans" cxnId="{1E401B0E-DE8D-4399-B2DB-0301E98C3305}">
      <dgm:prSet/>
      <dgm:spPr/>
      <dgm:t>
        <a:bodyPr/>
        <a:lstStyle/>
        <a:p>
          <a:endParaRPr lang="fr-FR"/>
        </a:p>
      </dgm:t>
    </dgm:pt>
    <dgm:pt modelId="{F16DE316-A62B-447B-B5F9-39C8E8ABAE3C}" type="sibTrans" cxnId="{1E401B0E-DE8D-4399-B2DB-0301E98C3305}">
      <dgm:prSet/>
      <dgm:spPr/>
      <dgm:t>
        <a:bodyPr/>
        <a:lstStyle/>
        <a:p>
          <a:endParaRPr lang="fr-FR"/>
        </a:p>
      </dgm:t>
    </dgm:pt>
    <dgm:pt modelId="{A37DFEBA-CC94-4B7D-9556-66E0C40C4524}">
      <dgm:prSet/>
      <dgm:spPr/>
      <dgm:t>
        <a:bodyPr/>
        <a:lstStyle/>
        <a:p>
          <a:r>
            <a:rPr lang="fr-FR" dirty="0"/>
            <a:t>2010: Facebook, Twitter et les réseaux sociaux.</a:t>
          </a:r>
        </a:p>
      </dgm:t>
    </dgm:pt>
    <dgm:pt modelId="{D2675C61-5889-4D5D-B66D-B32F3A9D0BE9}" type="parTrans" cxnId="{C9857C4C-9649-490E-854E-56F99B1C7D2A}">
      <dgm:prSet/>
      <dgm:spPr/>
      <dgm:t>
        <a:bodyPr/>
        <a:lstStyle/>
        <a:p>
          <a:endParaRPr lang="fr-FR"/>
        </a:p>
      </dgm:t>
    </dgm:pt>
    <dgm:pt modelId="{357AFA80-61F7-4018-9CDB-A38689D59394}" type="sibTrans" cxnId="{C9857C4C-9649-490E-854E-56F99B1C7D2A}">
      <dgm:prSet/>
      <dgm:spPr/>
      <dgm:t>
        <a:bodyPr/>
        <a:lstStyle/>
        <a:p>
          <a:endParaRPr lang="fr-FR"/>
        </a:p>
      </dgm:t>
    </dgm:pt>
    <dgm:pt modelId="{5E43B1E5-5490-4DD8-B99D-C17B3DD69547}">
      <dgm:prSet/>
      <dgm:spPr/>
      <dgm:t>
        <a:bodyPr/>
        <a:lstStyle/>
        <a:p>
          <a:r>
            <a:rPr lang="fr-FR" dirty="0"/>
            <a:t>2020: Open AI et l’IA.</a:t>
          </a:r>
        </a:p>
      </dgm:t>
    </dgm:pt>
    <dgm:pt modelId="{5EFCB4A4-5268-4D17-97C1-DB72B671C197}" type="parTrans" cxnId="{4DE76CC3-D519-4865-AFB4-9EE344B902C7}">
      <dgm:prSet/>
      <dgm:spPr/>
      <dgm:t>
        <a:bodyPr/>
        <a:lstStyle/>
        <a:p>
          <a:endParaRPr lang="fr-FR"/>
        </a:p>
      </dgm:t>
    </dgm:pt>
    <dgm:pt modelId="{338932CE-5230-44CF-BA10-85889E9FAFF3}" type="sibTrans" cxnId="{4DE76CC3-D519-4865-AFB4-9EE344B902C7}">
      <dgm:prSet/>
      <dgm:spPr/>
      <dgm:t>
        <a:bodyPr/>
        <a:lstStyle/>
        <a:p>
          <a:endParaRPr lang="fr-FR"/>
        </a:p>
      </dgm:t>
    </dgm:pt>
    <dgm:pt modelId="{694E7B2D-837E-4700-BE93-F7845F25D5C7}" type="pres">
      <dgm:prSet presAssocID="{0C07AE5B-01A2-4A44-84D8-29B9F9B35B99}" presName="rootnode" presStyleCnt="0">
        <dgm:presLayoutVars>
          <dgm:chMax/>
          <dgm:chPref/>
          <dgm:dir/>
          <dgm:animLvl val="lvl"/>
        </dgm:presLayoutVars>
      </dgm:prSet>
      <dgm:spPr/>
    </dgm:pt>
    <dgm:pt modelId="{15E4FABE-A6B3-43B6-BBD3-575664BF7870}" type="pres">
      <dgm:prSet presAssocID="{311AB5DE-A4DD-45AC-9652-A9BDE3D94456}" presName="composite" presStyleCnt="0"/>
      <dgm:spPr/>
    </dgm:pt>
    <dgm:pt modelId="{D2BB9886-0880-45BD-B47C-6A9FB8679AA5}" type="pres">
      <dgm:prSet presAssocID="{311AB5DE-A4DD-45AC-9652-A9BDE3D94456}" presName="bentUpArrow1" presStyleLbl="alignImgPlace1" presStyleIdx="0" presStyleCnt="4"/>
      <dgm:spPr/>
    </dgm:pt>
    <dgm:pt modelId="{0C8DFE72-F97C-4D0D-998F-40924285E9E2}" type="pres">
      <dgm:prSet presAssocID="{311AB5DE-A4DD-45AC-9652-A9BDE3D94456}" presName="ParentText" presStyleLbl="node1" presStyleIdx="0" presStyleCnt="5">
        <dgm:presLayoutVars>
          <dgm:chMax val="1"/>
          <dgm:chPref val="1"/>
          <dgm:bulletEnabled val="1"/>
        </dgm:presLayoutVars>
      </dgm:prSet>
      <dgm:spPr/>
    </dgm:pt>
    <dgm:pt modelId="{7F162CA5-E99B-4DE9-87EB-356937B7F75B}" type="pres">
      <dgm:prSet presAssocID="{311AB5DE-A4DD-45AC-9652-A9BDE3D94456}" presName="ChildText" presStyleLbl="revTx" presStyleIdx="0" presStyleCnt="4" custScaleX="98805">
        <dgm:presLayoutVars>
          <dgm:chMax val="0"/>
          <dgm:chPref val="0"/>
          <dgm:bulletEnabled val="1"/>
        </dgm:presLayoutVars>
      </dgm:prSet>
      <dgm:spPr/>
    </dgm:pt>
    <dgm:pt modelId="{EDFC5444-31CA-467D-BB86-2E5B2B572BEF}" type="pres">
      <dgm:prSet presAssocID="{F6ADE58D-976D-4D7F-BB89-353755146E9E}" presName="sibTrans" presStyleCnt="0"/>
      <dgm:spPr/>
    </dgm:pt>
    <dgm:pt modelId="{F20F804B-6FA4-4561-89B3-27357E7390BE}" type="pres">
      <dgm:prSet presAssocID="{3035D400-460D-4445-8886-F8AB4A822E84}" presName="composite" presStyleCnt="0"/>
      <dgm:spPr/>
    </dgm:pt>
    <dgm:pt modelId="{B2874E55-A770-4200-82D2-8DBD5982D07D}" type="pres">
      <dgm:prSet presAssocID="{3035D400-460D-4445-8886-F8AB4A822E84}" presName="bentUpArrow1" presStyleLbl="alignImgPlace1" presStyleIdx="1" presStyleCnt="4"/>
      <dgm:spPr/>
    </dgm:pt>
    <dgm:pt modelId="{13E27C65-BDB5-40A3-AEC7-73B284264502}" type="pres">
      <dgm:prSet presAssocID="{3035D400-460D-4445-8886-F8AB4A822E84}" presName="ParentText" presStyleLbl="node1" presStyleIdx="1" presStyleCnt="5">
        <dgm:presLayoutVars>
          <dgm:chMax val="1"/>
          <dgm:chPref val="1"/>
          <dgm:bulletEnabled val="1"/>
        </dgm:presLayoutVars>
      </dgm:prSet>
      <dgm:spPr/>
    </dgm:pt>
    <dgm:pt modelId="{9E8A1489-E252-4E46-A47B-27A692E25D16}" type="pres">
      <dgm:prSet presAssocID="{3035D400-460D-4445-8886-F8AB4A822E84}" presName="ChildText" presStyleLbl="revTx" presStyleIdx="1" presStyleCnt="4">
        <dgm:presLayoutVars>
          <dgm:chMax val="0"/>
          <dgm:chPref val="0"/>
          <dgm:bulletEnabled val="1"/>
        </dgm:presLayoutVars>
      </dgm:prSet>
      <dgm:spPr/>
    </dgm:pt>
    <dgm:pt modelId="{1638C598-1108-415C-B8E5-099F24E6BB86}" type="pres">
      <dgm:prSet presAssocID="{46E809CA-871B-48B7-BEF3-2766F813162B}" presName="sibTrans" presStyleCnt="0"/>
      <dgm:spPr/>
    </dgm:pt>
    <dgm:pt modelId="{2C287455-A470-4E78-A9BA-0DC8CC3FFCB9}" type="pres">
      <dgm:prSet presAssocID="{8CD1E8E1-FC8B-45FF-AB25-00B0D3227167}" presName="composite" presStyleCnt="0"/>
      <dgm:spPr/>
    </dgm:pt>
    <dgm:pt modelId="{9A84F660-D36B-469C-8689-1C8B0C13709B}" type="pres">
      <dgm:prSet presAssocID="{8CD1E8E1-FC8B-45FF-AB25-00B0D3227167}" presName="bentUpArrow1" presStyleLbl="alignImgPlace1" presStyleIdx="2" presStyleCnt="4"/>
      <dgm:spPr/>
    </dgm:pt>
    <dgm:pt modelId="{20E96691-1FED-42AE-9B8E-135731BCBC7C}" type="pres">
      <dgm:prSet presAssocID="{8CD1E8E1-FC8B-45FF-AB25-00B0D3227167}" presName="ParentText" presStyleLbl="node1" presStyleIdx="2" presStyleCnt="5">
        <dgm:presLayoutVars>
          <dgm:chMax val="1"/>
          <dgm:chPref val="1"/>
          <dgm:bulletEnabled val="1"/>
        </dgm:presLayoutVars>
      </dgm:prSet>
      <dgm:spPr/>
    </dgm:pt>
    <dgm:pt modelId="{F063AADF-E904-4B4D-A5E4-F32E02100E9A}" type="pres">
      <dgm:prSet presAssocID="{8CD1E8E1-FC8B-45FF-AB25-00B0D3227167}" presName="ChildText" presStyleLbl="revTx" presStyleIdx="2" presStyleCnt="4">
        <dgm:presLayoutVars>
          <dgm:chMax val="0"/>
          <dgm:chPref val="0"/>
          <dgm:bulletEnabled val="1"/>
        </dgm:presLayoutVars>
      </dgm:prSet>
      <dgm:spPr/>
    </dgm:pt>
    <dgm:pt modelId="{53E7C79B-5A78-4E10-B0DB-ED91D365C1F0}" type="pres">
      <dgm:prSet presAssocID="{ECD4F5D6-31A2-4AF3-844B-1AF72A9D03CC}" presName="sibTrans" presStyleCnt="0"/>
      <dgm:spPr/>
    </dgm:pt>
    <dgm:pt modelId="{8333D6F0-6C30-499D-B6E8-8E89515D4981}" type="pres">
      <dgm:prSet presAssocID="{A37DFEBA-CC94-4B7D-9556-66E0C40C4524}" presName="composite" presStyleCnt="0"/>
      <dgm:spPr/>
    </dgm:pt>
    <dgm:pt modelId="{8DD22E1A-4C6E-4DD1-A332-19CA078083DD}" type="pres">
      <dgm:prSet presAssocID="{A37DFEBA-CC94-4B7D-9556-66E0C40C4524}" presName="bentUpArrow1" presStyleLbl="alignImgPlace1" presStyleIdx="3" presStyleCnt="4"/>
      <dgm:spPr/>
    </dgm:pt>
    <dgm:pt modelId="{703C2396-5100-414F-B1A8-9FC7A3F67EB0}" type="pres">
      <dgm:prSet presAssocID="{A37DFEBA-CC94-4B7D-9556-66E0C40C4524}" presName="ParentText" presStyleLbl="node1" presStyleIdx="3" presStyleCnt="5">
        <dgm:presLayoutVars>
          <dgm:chMax val="1"/>
          <dgm:chPref val="1"/>
          <dgm:bulletEnabled val="1"/>
        </dgm:presLayoutVars>
      </dgm:prSet>
      <dgm:spPr/>
    </dgm:pt>
    <dgm:pt modelId="{36F4D9B8-0DF6-4FFF-B530-A5C3BECACF09}" type="pres">
      <dgm:prSet presAssocID="{A37DFEBA-CC94-4B7D-9556-66E0C40C4524}" presName="ChildText" presStyleLbl="revTx" presStyleIdx="3" presStyleCnt="4">
        <dgm:presLayoutVars>
          <dgm:chMax val="0"/>
          <dgm:chPref val="0"/>
          <dgm:bulletEnabled val="1"/>
        </dgm:presLayoutVars>
      </dgm:prSet>
      <dgm:spPr/>
    </dgm:pt>
    <dgm:pt modelId="{E8C8A8DD-CE8B-4D1D-81AE-A6476DDA93AB}" type="pres">
      <dgm:prSet presAssocID="{357AFA80-61F7-4018-9CDB-A38689D59394}" presName="sibTrans" presStyleCnt="0"/>
      <dgm:spPr/>
    </dgm:pt>
    <dgm:pt modelId="{1165791F-B967-4FE2-A95E-55CC40540CB3}" type="pres">
      <dgm:prSet presAssocID="{5E43B1E5-5490-4DD8-B99D-C17B3DD69547}" presName="composite" presStyleCnt="0"/>
      <dgm:spPr/>
    </dgm:pt>
    <dgm:pt modelId="{E15FAA1A-54DA-4674-AA1B-331C36F0056B}" type="pres">
      <dgm:prSet presAssocID="{5E43B1E5-5490-4DD8-B99D-C17B3DD69547}" presName="ParentText" presStyleLbl="node1" presStyleIdx="4" presStyleCnt="5">
        <dgm:presLayoutVars>
          <dgm:chMax val="1"/>
          <dgm:chPref val="1"/>
          <dgm:bulletEnabled val="1"/>
        </dgm:presLayoutVars>
      </dgm:prSet>
      <dgm:spPr/>
    </dgm:pt>
  </dgm:ptLst>
  <dgm:cxnLst>
    <dgm:cxn modelId="{1E401B0E-DE8D-4399-B2DB-0301E98C3305}" srcId="{8CD1E8E1-FC8B-45FF-AB25-00B0D3227167}" destId="{0ADCB7E2-75EA-4F93-B715-1AE6C9FFAFF1}" srcOrd="0" destOrd="0" parTransId="{950F4B45-BE97-4FB2-8342-9B04FABDB608}" sibTransId="{F16DE316-A62B-447B-B5F9-39C8E8ABAE3C}"/>
    <dgm:cxn modelId="{0D02EB19-8D99-45EF-9620-4E9738D7088E}" srcId="{0C07AE5B-01A2-4A44-84D8-29B9F9B35B99}" destId="{311AB5DE-A4DD-45AC-9652-A9BDE3D94456}" srcOrd="0" destOrd="0" parTransId="{375A62A4-463F-4B31-BE01-B006C72C9178}" sibTransId="{F6ADE58D-976D-4D7F-BB89-353755146E9E}"/>
    <dgm:cxn modelId="{6B215D1B-4B83-46D8-BE36-3F78475F2C6B}" type="presOf" srcId="{A4B2287F-AE36-4A04-BF71-FFC2C92D0B0B}" destId="{7F162CA5-E99B-4DE9-87EB-356937B7F75B}" srcOrd="0" destOrd="0" presId="urn:microsoft.com/office/officeart/2005/8/layout/StepDownProcess"/>
    <dgm:cxn modelId="{749F8D27-6FDA-408D-B81E-8709B3443369}" type="presOf" srcId="{311AB5DE-A4DD-45AC-9652-A9BDE3D94456}" destId="{0C8DFE72-F97C-4D0D-998F-40924285E9E2}" srcOrd="0" destOrd="0" presId="urn:microsoft.com/office/officeart/2005/8/layout/StepDownProcess"/>
    <dgm:cxn modelId="{0086F63C-A34C-4701-B2BA-C59B59F63716}" type="presOf" srcId="{0ADCB7E2-75EA-4F93-B715-1AE6C9FFAFF1}" destId="{F063AADF-E904-4B4D-A5E4-F32E02100E9A}" srcOrd="0" destOrd="0" presId="urn:microsoft.com/office/officeart/2005/8/layout/StepDownProcess"/>
    <dgm:cxn modelId="{ACB6AD3E-B093-4668-9E16-001AFD0179F5}" srcId="{0C07AE5B-01A2-4A44-84D8-29B9F9B35B99}" destId="{8CD1E8E1-FC8B-45FF-AB25-00B0D3227167}" srcOrd="2" destOrd="0" parTransId="{9AA42964-5404-4787-BF84-B6AC08E5FF9E}" sibTransId="{ECD4F5D6-31A2-4AF3-844B-1AF72A9D03CC}"/>
    <dgm:cxn modelId="{698F7564-7143-4AD7-B313-30A87814E281}" srcId="{3035D400-460D-4445-8886-F8AB4A822E84}" destId="{64CB2A41-DA64-4F54-B74D-9DD18C74F010}" srcOrd="0" destOrd="0" parTransId="{67585CE8-3635-4199-BA37-5198AB196342}" sibTransId="{B610711F-280B-47D4-9A08-A12F4319C90F}"/>
    <dgm:cxn modelId="{25DDBF67-1350-4134-A7EE-D0DAE7A3DD3C}" type="presOf" srcId="{64CB2A41-DA64-4F54-B74D-9DD18C74F010}" destId="{9E8A1489-E252-4E46-A47B-27A692E25D16}" srcOrd="0" destOrd="0" presId="urn:microsoft.com/office/officeart/2005/8/layout/StepDownProcess"/>
    <dgm:cxn modelId="{C9857C4C-9649-490E-854E-56F99B1C7D2A}" srcId="{0C07AE5B-01A2-4A44-84D8-29B9F9B35B99}" destId="{A37DFEBA-CC94-4B7D-9556-66E0C40C4524}" srcOrd="3" destOrd="0" parTransId="{D2675C61-5889-4D5D-B66D-B32F3A9D0BE9}" sibTransId="{357AFA80-61F7-4018-9CDB-A38689D59394}"/>
    <dgm:cxn modelId="{8ED7E170-6286-4DFA-9B97-072253D8565F}" type="presOf" srcId="{0C07AE5B-01A2-4A44-84D8-29B9F9B35B99}" destId="{694E7B2D-837E-4700-BE93-F7845F25D5C7}" srcOrd="0" destOrd="0" presId="urn:microsoft.com/office/officeart/2005/8/layout/StepDownProcess"/>
    <dgm:cxn modelId="{D898A795-DB76-4CED-A6D8-523B3427052A}" type="presOf" srcId="{8CD1E8E1-FC8B-45FF-AB25-00B0D3227167}" destId="{20E96691-1FED-42AE-9B8E-135731BCBC7C}" srcOrd="0" destOrd="0" presId="urn:microsoft.com/office/officeart/2005/8/layout/StepDownProcess"/>
    <dgm:cxn modelId="{B6B4F0AE-CAF0-4F3D-A59F-EE2310684D2A}" srcId="{0C07AE5B-01A2-4A44-84D8-29B9F9B35B99}" destId="{3035D400-460D-4445-8886-F8AB4A822E84}" srcOrd="1" destOrd="0" parTransId="{4A0891A5-8D9A-4A9D-BEEA-29E5BB1323CD}" sibTransId="{46E809CA-871B-48B7-BEF3-2766F813162B}"/>
    <dgm:cxn modelId="{5EB38FBE-3D2D-4B06-ABD4-B26D260FBCBE}" type="presOf" srcId="{5E43B1E5-5490-4DD8-B99D-C17B3DD69547}" destId="{E15FAA1A-54DA-4674-AA1B-331C36F0056B}" srcOrd="0" destOrd="0" presId="urn:microsoft.com/office/officeart/2005/8/layout/StepDownProcess"/>
    <dgm:cxn modelId="{4DE76CC3-D519-4865-AFB4-9EE344B902C7}" srcId="{0C07AE5B-01A2-4A44-84D8-29B9F9B35B99}" destId="{5E43B1E5-5490-4DD8-B99D-C17B3DD69547}" srcOrd="4" destOrd="0" parTransId="{5EFCB4A4-5268-4D17-97C1-DB72B671C197}" sibTransId="{338932CE-5230-44CF-BA10-85889E9FAFF3}"/>
    <dgm:cxn modelId="{E13695C8-D184-407D-8EA8-40A15436140F}" srcId="{311AB5DE-A4DD-45AC-9652-A9BDE3D94456}" destId="{A4B2287F-AE36-4A04-BF71-FFC2C92D0B0B}" srcOrd="0" destOrd="0" parTransId="{47F3187F-83C1-4A0E-9891-E0C498030ADB}" sibTransId="{34D4E365-86A9-46D1-A375-5917735DF5BC}"/>
    <dgm:cxn modelId="{27EAD4E9-5554-4340-9350-196892F799CB}" type="presOf" srcId="{3035D400-460D-4445-8886-F8AB4A822E84}" destId="{13E27C65-BDB5-40A3-AEC7-73B284264502}" srcOrd="0" destOrd="0" presId="urn:microsoft.com/office/officeart/2005/8/layout/StepDownProcess"/>
    <dgm:cxn modelId="{F87840FB-AD55-4B71-A038-446A30E5A9E2}" type="presOf" srcId="{A37DFEBA-CC94-4B7D-9556-66E0C40C4524}" destId="{703C2396-5100-414F-B1A8-9FC7A3F67EB0}" srcOrd="0" destOrd="0" presId="urn:microsoft.com/office/officeart/2005/8/layout/StepDownProcess"/>
    <dgm:cxn modelId="{DDD5EE0A-B32E-4CF7-9E92-9A734F3D6C1E}" type="presParOf" srcId="{694E7B2D-837E-4700-BE93-F7845F25D5C7}" destId="{15E4FABE-A6B3-43B6-BBD3-575664BF7870}" srcOrd="0" destOrd="0" presId="urn:microsoft.com/office/officeart/2005/8/layout/StepDownProcess"/>
    <dgm:cxn modelId="{312AD71E-8ACB-4244-964C-5F2A94FBF660}" type="presParOf" srcId="{15E4FABE-A6B3-43B6-BBD3-575664BF7870}" destId="{D2BB9886-0880-45BD-B47C-6A9FB8679AA5}" srcOrd="0" destOrd="0" presId="urn:microsoft.com/office/officeart/2005/8/layout/StepDownProcess"/>
    <dgm:cxn modelId="{5FF098F5-5ECF-499B-BDE7-7008E97B4181}" type="presParOf" srcId="{15E4FABE-A6B3-43B6-BBD3-575664BF7870}" destId="{0C8DFE72-F97C-4D0D-998F-40924285E9E2}" srcOrd="1" destOrd="0" presId="urn:microsoft.com/office/officeart/2005/8/layout/StepDownProcess"/>
    <dgm:cxn modelId="{24559730-64DF-41BE-99AB-A9D4325FDBC6}" type="presParOf" srcId="{15E4FABE-A6B3-43B6-BBD3-575664BF7870}" destId="{7F162CA5-E99B-4DE9-87EB-356937B7F75B}" srcOrd="2" destOrd="0" presId="urn:microsoft.com/office/officeart/2005/8/layout/StepDownProcess"/>
    <dgm:cxn modelId="{7D474B1C-821D-4E8B-949E-72D479BEB783}" type="presParOf" srcId="{694E7B2D-837E-4700-BE93-F7845F25D5C7}" destId="{EDFC5444-31CA-467D-BB86-2E5B2B572BEF}" srcOrd="1" destOrd="0" presId="urn:microsoft.com/office/officeart/2005/8/layout/StepDownProcess"/>
    <dgm:cxn modelId="{291BD517-B002-49F4-AB71-A0ACC99833C4}" type="presParOf" srcId="{694E7B2D-837E-4700-BE93-F7845F25D5C7}" destId="{F20F804B-6FA4-4561-89B3-27357E7390BE}" srcOrd="2" destOrd="0" presId="urn:microsoft.com/office/officeart/2005/8/layout/StepDownProcess"/>
    <dgm:cxn modelId="{C18614FE-2097-4BF5-B32A-A1D45F207B67}" type="presParOf" srcId="{F20F804B-6FA4-4561-89B3-27357E7390BE}" destId="{B2874E55-A770-4200-82D2-8DBD5982D07D}" srcOrd="0" destOrd="0" presId="urn:microsoft.com/office/officeart/2005/8/layout/StepDownProcess"/>
    <dgm:cxn modelId="{A56EB69A-3BE4-4DFB-89FA-09AABD00E2B7}" type="presParOf" srcId="{F20F804B-6FA4-4561-89B3-27357E7390BE}" destId="{13E27C65-BDB5-40A3-AEC7-73B284264502}" srcOrd="1" destOrd="0" presId="urn:microsoft.com/office/officeart/2005/8/layout/StepDownProcess"/>
    <dgm:cxn modelId="{7F33A5A2-A946-4871-B221-BC3645574E61}" type="presParOf" srcId="{F20F804B-6FA4-4561-89B3-27357E7390BE}" destId="{9E8A1489-E252-4E46-A47B-27A692E25D16}" srcOrd="2" destOrd="0" presId="urn:microsoft.com/office/officeart/2005/8/layout/StepDownProcess"/>
    <dgm:cxn modelId="{A8805AB8-90CF-4707-A885-94BC1BDCF54F}" type="presParOf" srcId="{694E7B2D-837E-4700-BE93-F7845F25D5C7}" destId="{1638C598-1108-415C-B8E5-099F24E6BB86}" srcOrd="3" destOrd="0" presId="urn:microsoft.com/office/officeart/2005/8/layout/StepDownProcess"/>
    <dgm:cxn modelId="{BE4595B6-2228-4250-9396-495B6802FE80}" type="presParOf" srcId="{694E7B2D-837E-4700-BE93-F7845F25D5C7}" destId="{2C287455-A470-4E78-A9BA-0DC8CC3FFCB9}" srcOrd="4" destOrd="0" presId="urn:microsoft.com/office/officeart/2005/8/layout/StepDownProcess"/>
    <dgm:cxn modelId="{AE3D1406-87E7-46CB-8A36-89A222C3C40F}" type="presParOf" srcId="{2C287455-A470-4E78-A9BA-0DC8CC3FFCB9}" destId="{9A84F660-D36B-469C-8689-1C8B0C13709B}" srcOrd="0" destOrd="0" presId="urn:microsoft.com/office/officeart/2005/8/layout/StepDownProcess"/>
    <dgm:cxn modelId="{B348CFE3-E589-481A-845C-DBFB15F100F8}" type="presParOf" srcId="{2C287455-A470-4E78-A9BA-0DC8CC3FFCB9}" destId="{20E96691-1FED-42AE-9B8E-135731BCBC7C}" srcOrd="1" destOrd="0" presId="urn:microsoft.com/office/officeart/2005/8/layout/StepDownProcess"/>
    <dgm:cxn modelId="{9BE2C002-AA5A-43FD-8C26-1C715635DD1C}" type="presParOf" srcId="{2C287455-A470-4E78-A9BA-0DC8CC3FFCB9}" destId="{F063AADF-E904-4B4D-A5E4-F32E02100E9A}" srcOrd="2" destOrd="0" presId="urn:microsoft.com/office/officeart/2005/8/layout/StepDownProcess"/>
    <dgm:cxn modelId="{C2092E30-DC84-4EEF-AFC6-F3A6E85DDC72}" type="presParOf" srcId="{694E7B2D-837E-4700-BE93-F7845F25D5C7}" destId="{53E7C79B-5A78-4E10-B0DB-ED91D365C1F0}" srcOrd="5" destOrd="0" presId="urn:microsoft.com/office/officeart/2005/8/layout/StepDownProcess"/>
    <dgm:cxn modelId="{C7689DC9-1846-4C7B-BCFB-B20DE52C97ED}" type="presParOf" srcId="{694E7B2D-837E-4700-BE93-F7845F25D5C7}" destId="{8333D6F0-6C30-499D-B6E8-8E89515D4981}" srcOrd="6" destOrd="0" presId="urn:microsoft.com/office/officeart/2005/8/layout/StepDownProcess"/>
    <dgm:cxn modelId="{36077DB1-12F6-43EB-9F51-B4EAB7C1C8A0}" type="presParOf" srcId="{8333D6F0-6C30-499D-B6E8-8E89515D4981}" destId="{8DD22E1A-4C6E-4DD1-A332-19CA078083DD}" srcOrd="0" destOrd="0" presId="urn:microsoft.com/office/officeart/2005/8/layout/StepDownProcess"/>
    <dgm:cxn modelId="{D9BC50A7-F8E6-4FD3-A11B-BA68118C4BFD}" type="presParOf" srcId="{8333D6F0-6C30-499D-B6E8-8E89515D4981}" destId="{703C2396-5100-414F-B1A8-9FC7A3F67EB0}" srcOrd="1" destOrd="0" presId="urn:microsoft.com/office/officeart/2005/8/layout/StepDownProcess"/>
    <dgm:cxn modelId="{3C555282-953D-476A-A890-355BC71FABD9}" type="presParOf" srcId="{8333D6F0-6C30-499D-B6E8-8E89515D4981}" destId="{36F4D9B8-0DF6-4FFF-B530-A5C3BECACF09}" srcOrd="2" destOrd="0" presId="urn:microsoft.com/office/officeart/2005/8/layout/StepDownProcess"/>
    <dgm:cxn modelId="{E60E2F2D-38D5-4D00-863F-8C75A236E680}" type="presParOf" srcId="{694E7B2D-837E-4700-BE93-F7845F25D5C7}" destId="{E8C8A8DD-CE8B-4D1D-81AE-A6476DDA93AB}" srcOrd="7" destOrd="0" presId="urn:microsoft.com/office/officeart/2005/8/layout/StepDownProcess"/>
    <dgm:cxn modelId="{4D4D3439-8F71-486E-8B8A-434966CC2674}" type="presParOf" srcId="{694E7B2D-837E-4700-BE93-F7845F25D5C7}" destId="{1165791F-B967-4FE2-A95E-55CC40540CB3}" srcOrd="8" destOrd="0" presId="urn:microsoft.com/office/officeart/2005/8/layout/StepDownProcess"/>
    <dgm:cxn modelId="{4475AAFC-CCE9-4FAB-B48F-8DA0DFE0EB77}" type="presParOf" srcId="{1165791F-B967-4FE2-A95E-55CC40540CB3}" destId="{E15FAA1A-54DA-4674-AA1B-331C36F0056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BBDF0-AB40-4B97-AC6C-9484B4BD6A03}" type="doc">
      <dgm:prSet loTypeId="urn:microsoft.com/office/officeart/2005/8/layout/StepDownProcess" loCatId="process" qsTypeId="urn:microsoft.com/office/officeart/2009/2/quickstyle/3d8" qsCatId="3D" csTypeId="urn:microsoft.com/office/officeart/2005/8/colors/colorful2" csCatId="colorful" phldr="1"/>
      <dgm:spPr/>
      <dgm:t>
        <a:bodyPr/>
        <a:lstStyle/>
        <a:p>
          <a:endParaRPr lang="fr-FR"/>
        </a:p>
      </dgm:t>
    </dgm:pt>
    <dgm:pt modelId="{633D2422-CA2F-4B69-A51B-64D9765B8D81}">
      <dgm:prSet phldrT="[Texte]"/>
      <dgm:spPr/>
      <dgm:t>
        <a:bodyPr/>
        <a:lstStyle/>
        <a:p>
          <a:r>
            <a:rPr lang="fr-FR"/>
            <a:t>1973-1980</a:t>
          </a:r>
        </a:p>
        <a:p>
          <a:r>
            <a:rPr lang="fr-FR"/>
            <a:t>Start up</a:t>
          </a:r>
        </a:p>
      </dgm:t>
    </dgm:pt>
    <dgm:pt modelId="{B9BE65FA-F0CB-4E86-9F95-49B7C92BEE43}" type="parTrans" cxnId="{46FF820F-345D-4B96-858C-C5F6F5D10C5B}">
      <dgm:prSet/>
      <dgm:spPr/>
      <dgm:t>
        <a:bodyPr/>
        <a:lstStyle/>
        <a:p>
          <a:endParaRPr lang="fr-FR"/>
        </a:p>
      </dgm:t>
    </dgm:pt>
    <dgm:pt modelId="{544C0495-F7A5-4B54-A9EA-8C83658F2D4A}" type="sibTrans" cxnId="{46FF820F-345D-4B96-858C-C5F6F5D10C5B}">
      <dgm:prSet/>
      <dgm:spPr/>
      <dgm:t>
        <a:bodyPr/>
        <a:lstStyle/>
        <a:p>
          <a:endParaRPr lang="fr-FR"/>
        </a:p>
      </dgm:t>
    </dgm:pt>
    <dgm:pt modelId="{27D01A26-C729-4578-9136-F55B5CA31F60}">
      <dgm:prSet phldrT="[Texte]"/>
      <dgm:spPr/>
      <dgm:t>
        <a:bodyPr/>
        <a:lstStyle/>
        <a:p>
          <a:r>
            <a:rPr lang="fr-FR"/>
            <a:t>Acquisition de laboratoires français grâce au support d'Elf</a:t>
          </a:r>
        </a:p>
      </dgm:t>
    </dgm:pt>
    <dgm:pt modelId="{F18A8D1D-8AA8-482D-AE48-AAF7AE7B8D43}" type="parTrans" cxnId="{DFDC9867-C53C-440C-8719-FD145FBEA249}">
      <dgm:prSet/>
      <dgm:spPr/>
      <dgm:t>
        <a:bodyPr/>
        <a:lstStyle/>
        <a:p>
          <a:endParaRPr lang="fr-FR"/>
        </a:p>
      </dgm:t>
    </dgm:pt>
    <dgm:pt modelId="{32AC67FF-73C1-41E3-A236-E65D62B6765F}" type="sibTrans" cxnId="{DFDC9867-C53C-440C-8719-FD145FBEA249}">
      <dgm:prSet/>
      <dgm:spPr/>
      <dgm:t>
        <a:bodyPr/>
        <a:lstStyle/>
        <a:p>
          <a:endParaRPr lang="fr-FR"/>
        </a:p>
      </dgm:t>
    </dgm:pt>
    <dgm:pt modelId="{F4DD6DEB-458E-4619-BFD9-03FA233B12DB}">
      <dgm:prSet phldrT="[Texte]"/>
      <dgm:spPr/>
      <dgm:t>
        <a:bodyPr/>
        <a:lstStyle/>
        <a:p>
          <a:r>
            <a:rPr lang="fr-FR"/>
            <a:t>1980's</a:t>
          </a:r>
        </a:p>
        <a:p>
          <a:r>
            <a:rPr lang="fr-FR"/>
            <a:t>Diversification</a:t>
          </a:r>
        </a:p>
      </dgm:t>
    </dgm:pt>
    <dgm:pt modelId="{A5758361-45F1-472A-8852-676C11DF56A9}" type="parTrans" cxnId="{6E95EDFC-2258-43EF-8D8F-9C5AFBEEF675}">
      <dgm:prSet/>
      <dgm:spPr/>
      <dgm:t>
        <a:bodyPr/>
        <a:lstStyle/>
        <a:p>
          <a:endParaRPr lang="fr-FR"/>
        </a:p>
      </dgm:t>
    </dgm:pt>
    <dgm:pt modelId="{9CF6E0A3-EE47-4C79-BDF5-91DC0B250E88}" type="sibTrans" cxnId="{6E95EDFC-2258-43EF-8D8F-9C5AFBEEF675}">
      <dgm:prSet/>
      <dgm:spPr/>
      <dgm:t>
        <a:bodyPr/>
        <a:lstStyle/>
        <a:p>
          <a:endParaRPr lang="fr-FR"/>
        </a:p>
      </dgm:t>
    </dgm:pt>
    <dgm:pt modelId="{AA58C59C-0326-43DA-A1D4-CECEC4B616DE}">
      <dgm:prSet phldrT="[Texte]"/>
      <dgm:spPr/>
      <dgm:t>
        <a:bodyPr/>
        <a:lstStyle/>
        <a:p>
          <a:r>
            <a:rPr lang="fr-FR"/>
            <a:t>Acquisition de petits laboratoires français du secteur beauté.</a:t>
          </a:r>
        </a:p>
      </dgm:t>
    </dgm:pt>
    <dgm:pt modelId="{91FA39DD-621D-4DF0-BC05-293EE366C946}" type="parTrans" cxnId="{CF757F78-B3D9-44BD-97C7-85E33F886E17}">
      <dgm:prSet/>
      <dgm:spPr/>
      <dgm:t>
        <a:bodyPr/>
        <a:lstStyle/>
        <a:p>
          <a:endParaRPr lang="fr-FR"/>
        </a:p>
      </dgm:t>
    </dgm:pt>
    <dgm:pt modelId="{D0672A75-E58B-4117-8CCF-C2B24CB1AAF4}" type="sibTrans" cxnId="{CF757F78-B3D9-44BD-97C7-85E33F886E17}">
      <dgm:prSet/>
      <dgm:spPr/>
      <dgm:t>
        <a:bodyPr/>
        <a:lstStyle/>
        <a:p>
          <a:endParaRPr lang="fr-FR"/>
        </a:p>
      </dgm:t>
    </dgm:pt>
    <dgm:pt modelId="{C1BFE9D8-5811-4919-8134-31981A424753}">
      <dgm:prSet phldrT="[Texte]"/>
      <dgm:spPr/>
      <dgm:t>
        <a:bodyPr/>
        <a:lstStyle/>
        <a:p>
          <a:r>
            <a:rPr lang="fr-FR" dirty="0"/>
            <a:t>1980-1999</a:t>
          </a:r>
        </a:p>
        <a:p>
          <a:r>
            <a:rPr lang="fr-FR" dirty="0"/>
            <a:t>Entreprise internationale</a:t>
          </a:r>
        </a:p>
      </dgm:t>
    </dgm:pt>
    <dgm:pt modelId="{32654B5F-E274-4B44-9922-F2EF39297039}" type="parTrans" cxnId="{660664BB-87C8-4A27-B520-5530E1D739AD}">
      <dgm:prSet/>
      <dgm:spPr/>
      <dgm:t>
        <a:bodyPr/>
        <a:lstStyle/>
        <a:p>
          <a:endParaRPr lang="fr-FR"/>
        </a:p>
      </dgm:t>
    </dgm:pt>
    <dgm:pt modelId="{CD321A26-71A7-49B4-B89B-2C2B6ADD3C3A}" type="sibTrans" cxnId="{660664BB-87C8-4A27-B520-5530E1D739AD}">
      <dgm:prSet/>
      <dgm:spPr/>
      <dgm:t>
        <a:bodyPr/>
        <a:lstStyle/>
        <a:p>
          <a:endParaRPr lang="fr-FR"/>
        </a:p>
      </dgm:t>
    </dgm:pt>
    <dgm:pt modelId="{EF0EABC2-9673-4B5E-9530-239EF3C815A2}">
      <dgm:prSet phldrT="[Texte]"/>
      <dgm:spPr/>
      <dgm:t>
        <a:bodyPr/>
        <a:lstStyle/>
        <a:p>
          <a:r>
            <a:rPr lang="fr-FR"/>
            <a:t>Acquisition de laboratoires français et étrangers de taille réduite.</a:t>
          </a:r>
        </a:p>
      </dgm:t>
    </dgm:pt>
    <dgm:pt modelId="{62EB116C-BA4B-4368-BDA5-443F8FBEEDCB}" type="parTrans" cxnId="{57EC5A27-389D-4572-BDA1-651A244E3B35}">
      <dgm:prSet/>
      <dgm:spPr/>
      <dgm:t>
        <a:bodyPr/>
        <a:lstStyle/>
        <a:p>
          <a:endParaRPr lang="fr-FR"/>
        </a:p>
      </dgm:t>
    </dgm:pt>
    <dgm:pt modelId="{639D6A7C-5C05-49A3-9C2C-DDDDDB035E51}" type="sibTrans" cxnId="{57EC5A27-389D-4572-BDA1-651A244E3B35}">
      <dgm:prSet/>
      <dgm:spPr/>
      <dgm:t>
        <a:bodyPr/>
        <a:lstStyle/>
        <a:p>
          <a:endParaRPr lang="fr-FR"/>
        </a:p>
      </dgm:t>
    </dgm:pt>
    <dgm:pt modelId="{FF379B2D-5D89-472A-8719-89E4C5E96EE1}">
      <dgm:prSet/>
      <dgm:spPr/>
      <dgm:t>
        <a:bodyPr/>
        <a:lstStyle/>
        <a:p>
          <a:r>
            <a:rPr lang="fr-FR"/>
            <a:t>1999-2005</a:t>
          </a:r>
        </a:p>
        <a:p>
          <a:r>
            <a:rPr lang="fr-FR"/>
            <a:t>FTN</a:t>
          </a:r>
        </a:p>
      </dgm:t>
    </dgm:pt>
    <dgm:pt modelId="{A53613C3-E291-4AAE-91B2-5A7B49207D7A}" type="parTrans" cxnId="{44D7D88A-35C2-4718-B651-5B4A4ECB4DD7}">
      <dgm:prSet/>
      <dgm:spPr/>
      <dgm:t>
        <a:bodyPr/>
        <a:lstStyle/>
        <a:p>
          <a:endParaRPr lang="fr-FR"/>
        </a:p>
      </dgm:t>
    </dgm:pt>
    <dgm:pt modelId="{3069E220-8FE6-46CA-A690-6850A122440A}" type="sibTrans" cxnId="{44D7D88A-35C2-4718-B651-5B4A4ECB4DD7}">
      <dgm:prSet/>
      <dgm:spPr/>
      <dgm:t>
        <a:bodyPr/>
        <a:lstStyle/>
        <a:p>
          <a:endParaRPr lang="fr-FR"/>
        </a:p>
      </dgm:t>
    </dgm:pt>
    <dgm:pt modelId="{FC718AFA-3834-4F9C-83EE-08C6EC37F0F1}">
      <dgm:prSet/>
      <dgm:spPr/>
      <dgm:t>
        <a:bodyPr/>
        <a:lstStyle/>
        <a:p>
          <a:r>
            <a:rPr lang="fr-FR"/>
            <a:t>Acquistion de Synthélabo et Aventis permet d'atteindre la taille critique</a:t>
          </a:r>
        </a:p>
      </dgm:t>
    </dgm:pt>
    <dgm:pt modelId="{83F93BAC-DA73-4958-976C-906711FD2CEC}" type="parTrans" cxnId="{FC9AE028-55C0-45BB-BC4A-18B3281F09DC}">
      <dgm:prSet/>
      <dgm:spPr/>
      <dgm:t>
        <a:bodyPr/>
        <a:lstStyle/>
        <a:p>
          <a:endParaRPr lang="fr-FR"/>
        </a:p>
      </dgm:t>
    </dgm:pt>
    <dgm:pt modelId="{ECD0D94D-1A04-4885-9434-EF1E45620144}" type="sibTrans" cxnId="{FC9AE028-55C0-45BB-BC4A-18B3281F09DC}">
      <dgm:prSet/>
      <dgm:spPr/>
      <dgm:t>
        <a:bodyPr/>
        <a:lstStyle/>
        <a:p>
          <a:endParaRPr lang="fr-FR"/>
        </a:p>
      </dgm:t>
    </dgm:pt>
    <dgm:pt modelId="{0663281C-0F3F-4FF6-B762-2D3E5C1C5E63}">
      <dgm:prSet/>
      <dgm:spPr/>
      <dgm:t>
        <a:bodyPr/>
        <a:lstStyle/>
        <a:p>
          <a:r>
            <a:rPr lang="fr-FR"/>
            <a:t>1999</a:t>
          </a:r>
        </a:p>
        <a:p>
          <a:r>
            <a:rPr lang="fr-FR"/>
            <a:t>Recentrage</a:t>
          </a:r>
        </a:p>
      </dgm:t>
    </dgm:pt>
    <dgm:pt modelId="{71CFDFFC-317B-49F4-8473-F11080B92855}" type="parTrans" cxnId="{17AC5C5C-FA13-4B82-A4A1-748123BE2B47}">
      <dgm:prSet/>
      <dgm:spPr/>
      <dgm:t>
        <a:bodyPr/>
        <a:lstStyle/>
        <a:p>
          <a:endParaRPr lang="fr-FR"/>
        </a:p>
      </dgm:t>
    </dgm:pt>
    <dgm:pt modelId="{87C043EB-0AC6-43DF-899D-DA257FE1EA07}" type="sibTrans" cxnId="{17AC5C5C-FA13-4B82-A4A1-748123BE2B47}">
      <dgm:prSet/>
      <dgm:spPr/>
      <dgm:t>
        <a:bodyPr/>
        <a:lstStyle/>
        <a:p>
          <a:endParaRPr lang="fr-FR"/>
        </a:p>
      </dgm:t>
    </dgm:pt>
    <dgm:pt modelId="{6B2DC220-BD61-4145-B2A4-3A28C3AF8162}">
      <dgm:prSet/>
      <dgm:spPr/>
      <dgm:t>
        <a:bodyPr/>
        <a:lstStyle/>
        <a:p>
          <a:r>
            <a:rPr lang="fr-FR"/>
            <a:t>Vente de la branche beauté à LVMH</a:t>
          </a:r>
        </a:p>
      </dgm:t>
    </dgm:pt>
    <dgm:pt modelId="{25649E4C-95E8-4D39-B560-3814FDD09D3F}" type="parTrans" cxnId="{19C730F0-CD79-4EA0-84DF-766AB94B8D76}">
      <dgm:prSet/>
      <dgm:spPr/>
      <dgm:t>
        <a:bodyPr/>
        <a:lstStyle/>
        <a:p>
          <a:endParaRPr lang="fr-FR"/>
        </a:p>
      </dgm:t>
    </dgm:pt>
    <dgm:pt modelId="{29665787-A706-4172-AACF-B978608972B9}" type="sibTrans" cxnId="{19C730F0-CD79-4EA0-84DF-766AB94B8D76}">
      <dgm:prSet/>
      <dgm:spPr/>
      <dgm:t>
        <a:bodyPr/>
        <a:lstStyle/>
        <a:p>
          <a:endParaRPr lang="fr-FR"/>
        </a:p>
      </dgm:t>
    </dgm:pt>
    <dgm:pt modelId="{5A24DB39-D237-412F-B437-868F0B5E9F33}">
      <dgm:prSet/>
      <dgm:spPr/>
      <dgm:t>
        <a:bodyPr/>
        <a:lstStyle/>
        <a:p>
          <a:r>
            <a:rPr lang="fr-FR"/>
            <a:t>2005-2019</a:t>
          </a:r>
          <a:endParaRPr lang="fr-FR" dirty="0"/>
        </a:p>
        <a:p>
          <a:r>
            <a:rPr lang="fr-FR" dirty="0"/>
            <a:t>Grand groupe mondial</a:t>
          </a:r>
        </a:p>
      </dgm:t>
    </dgm:pt>
    <dgm:pt modelId="{473AE9E2-B5BF-4EC9-9635-4C0E6176E9A9}" type="parTrans" cxnId="{A14EC4E4-989F-4511-90FA-8738D385F80B}">
      <dgm:prSet/>
      <dgm:spPr/>
      <dgm:t>
        <a:bodyPr/>
        <a:lstStyle/>
        <a:p>
          <a:endParaRPr lang="fr-FR"/>
        </a:p>
      </dgm:t>
    </dgm:pt>
    <dgm:pt modelId="{0A4B85AC-B0F5-4C00-9BC1-22B329555415}" type="sibTrans" cxnId="{A14EC4E4-989F-4511-90FA-8738D385F80B}">
      <dgm:prSet/>
      <dgm:spPr/>
      <dgm:t>
        <a:bodyPr/>
        <a:lstStyle/>
        <a:p>
          <a:endParaRPr lang="fr-FR"/>
        </a:p>
      </dgm:t>
    </dgm:pt>
    <dgm:pt modelId="{2CD17F29-E74A-414E-87B3-5C510BEE020A}">
      <dgm:prSet/>
      <dgm:spPr/>
      <dgm:t>
        <a:bodyPr/>
        <a:lstStyle/>
        <a:p>
          <a:endParaRPr lang="fr-FR"/>
        </a:p>
      </dgm:t>
    </dgm:pt>
    <dgm:pt modelId="{2ACC2272-8600-4D77-8152-0054F8A3F20B}" type="parTrans" cxnId="{2687AFBB-70BF-4D16-ACEC-8B66262AB9ED}">
      <dgm:prSet/>
      <dgm:spPr/>
      <dgm:t>
        <a:bodyPr/>
        <a:lstStyle/>
        <a:p>
          <a:endParaRPr lang="fr-FR"/>
        </a:p>
      </dgm:t>
    </dgm:pt>
    <dgm:pt modelId="{3F0A7D43-3493-4ECB-A660-6F42A93F3CE4}" type="sibTrans" cxnId="{2687AFBB-70BF-4D16-ACEC-8B66262AB9ED}">
      <dgm:prSet/>
      <dgm:spPr/>
      <dgm:t>
        <a:bodyPr/>
        <a:lstStyle/>
        <a:p>
          <a:endParaRPr lang="fr-FR"/>
        </a:p>
      </dgm:t>
    </dgm:pt>
    <dgm:pt modelId="{E9FCBCE7-B45C-4422-B2F4-A528C1B3C78D}">
      <dgm:prSet/>
      <dgm:spPr/>
      <dgm:t>
        <a:bodyPr/>
        <a:lstStyle/>
        <a:p>
          <a:r>
            <a:rPr lang="fr-FR"/>
            <a:t>Acqusitions de filiales étrangères.</a:t>
          </a:r>
        </a:p>
      </dgm:t>
    </dgm:pt>
    <dgm:pt modelId="{4D5D8768-A4E7-41C9-9420-FB14CF299B9D}" type="parTrans" cxnId="{8E1B2A00-1CAF-4275-BCC1-35EA561C3F96}">
      <dgm:prSet/>
      <dgm:spPr/>
      <dgm:t>
        <a:bodyPr/>
        <a:lstStyle/>
        <a:p>
          <a:endParaRPr lang="fr-FR"/>
        </a:p>
      </dgm:t>
    </dgm:pt>
    <dgm:pt modelId="{3E200991-B816-48E1-BD66-BB27EAF903C9}" type="sibTrans" cxnId="{8E1B2A00-1CAF-4275-BCC1-35EA561C3F96}">
      <dgm:prSet/>
      <dgm:spPr/>
      <dgm:t>
        <a:bodyPr/>
        <a:lstStyle/>
        <a:p>
          <a:endParaRPr lang="fr-FR"/>
        </a:p>
      </dgm:t>
    </dgm:pt>
    <dgm:pt modelId="{32CE3EDB-810E-40B3-A3A7-648CDF1C7501}">
      <dgm:prSet/>
      <dgm:spPr/>
      <dgm:t>
        <a:bodyPr/>
        <a:lstStyle/>
        <a:p>
          <a:r>
            <a:rPr lang="fr-FR"/>
            <a:t>Financement internationale</a:t>
          </a:r>
        </a:p>
      </dgm:t>
    </dgm:pt>
    <dgm:pt modelId="{6881C951-1D27-46BF-B39F-E178518C0152}" type="parTrans" cxnId="{0B256964-AEEC-4FA7-8EB2-D34905B59995}">
      <dgm:prSet/>
      <dgm:spPr/>
      <dgm:t>
        <a:bodyPr/>
        <a:lstStyle/>
        <a:p>
          <a:endParaRPr lang="fr-FR"/>
        </a:p>
      </dgm:t>
    </dgm:pt>
    <dgm:pt modelId="{D2240B6A-C06E-4642-A409-CC0808C3A373}" type="sibTrans" cxnId="{0B256964-AEEC-4FA7-8EB2-D34905B59995}">
      <dgm:prSet/>
      <dgm:spPr/>
      <dgm:t>
        <a:bodyPr/>
        <a:lstStyle/>
        <a:p>
          <a:endParaRPr lang="fr-FR"/>
        </a:p>
      </dgm:t>
    </dgm:pt>
    <dgm:pt modelId="{72DFC07D-6885-43BB-89D3-D5625DE394BA}">
      <dgm:prSet/>
      <dgm:spPr/>
      <dgm:t>
        <a:bodyPr/>
        <a:lstStyle/>
        <a:p>
          <a:r>
            <a:rPr lang="fr-FR"/>
            <a:t>Partenariat étranger.</a:t>
          </a:r>
        </a:p>
      </dgm:t>
    </dgm:pt>
    <dgm:pt modelId="{BA29D94F-726F-49BB-9FA1-BD06B16AC571}" type="parTrans" cxnId="{8B094F85-0493-4882-AE5D-2E0CFB32B80D}">
      <dgm:prSet/>
      <dgm:spPr/>
      <dgm:t>
        <a:bodyPr/>
        <a:lstStyle/>
        <a:p>
          <a:endParaRPr lang="fr-FR"/>
        </a:p>
      </dgm:t>
    </dgm:pt>
    <dgm:pt modelId="{D6545022-51F2-4878-8158-0C36F9D058D8}" type="sibTrans" cxnId="{8B094F85-0493-4882-AE5D-2E0CFB32B80D}">
      <dgm:prSet/>
      <dgm:spPr/>
      <dgm:t>
        <a:bodyPr/>
        <a:lstStyle/>
        <a:p>
          <a:endParaRPr lang="fr-FR"/>
        </a:p>
      </dgm:t>
    </dgm:pt>
    <dgm:pt modelId="{88A9B0A0-C7A2-40A8-944F-4AEF5D7E62D6}" type="pres">
      <dgm:prSet presAssocID="{39EBBDF0-AB40-4B97-AC6C-9484B4BD6A03}" presName="rootnode" presStyleCnt="0">
        <dgm:presLayoutVars>
          <dgm:chMax/>
          <dgm:chPref/>
          <dgm:dir/>
          <dgm:animLvl val="lvl"/>
        </dgm:presLayoutVars>
      </dgm:prSet>
      <dgm:spPr/>
    </dgm:pt>
    <dgm:pt modelId="{77031DF3-00DC-4315-8E8E-969C78B3DC2C}" type="pres">
      <dgm:prSet presAssocID="{633D2422-CA2F-4B69-A51B-64D9765B8D81}" presName="composite" presStyleCnt="0"/>
      <dgm:spPr/>
    </dgm:pt>
    <dgm:pt modelId="{93B51257-01C7-4E41-9E67-E81BEBD9B007}" type="pres">
      <dgm:prSet presAssocID="{633D2422-CA2F-4B69-A51B-64D9765B8D81}" presName="bentUpArrow1" presStyleLbl="alignImgPlace1" presStyleIdx="0" presStyleCnt="5"/>
      <dgm:spPr/>
    </dgm:pt>
    <dgm:pt modelId="{EE426574-51B2-457B-90AC-164A77C36013}" type="pres">
      <dgm:prSet presAssocID="{633D2422-CA2F-4B69-A51B-64D9765B8D81}" presName="ParentText" presStyleLbl="node1" presStyleIdx="0" presStyleCnt="6">
        <dgm:presLayoutVars>
          <dgm:chMax val="1"/>
          <dgm:chPref val="1"/>
          <dgm:bulletEnabled val="1"/>
        </dgm:presLayoutVars>
      </dgm:prSet>
      <dgm:spPr/>
    </dgm:pt>
    <dgm:pt modelId="{D12D18B0-6E6E-46B7-BCAC-41A239B2CC53}" type="pres">
      <dgm:prSet presAssocID="{633D2422-CA2F-4B69-A51B-64D9765B8D81}" presName="ChildText" presStyleLbl="revTx" presStyleIdx="0" presStyleCnt="6">
        <dgm:presLayoutVars>
          <dgm:chMax val="0"/>
          <dgm:chPref val="0"/>
          <dgm:bulletEnabled val="1"/>
        </dgm:presLayoutVars>
      </dgm:prSet>
      <dgm:spPr/>
    </dgm:pt>
    <dgm:pt modelId="{6E89C608-E0F0-4F12-A768-0A1E8306DFCE}" type="pres">
      <dgm:prSet presAssocID="{544C0495-F7A5-4B54-A9EA-8C83658F2D4A}" presName="sibTrans" presStyleCnt="0"/>
      <dgm:spPr/>
    </dgm:pt>
    <dgm:pt modelId="{F3F02ED8-2168-414D-A3F1-E5E398CD4573}" type="pres">
      <dgm:prSet presAssocID="{F4DD6DEB-458E-4619-BFD9-03FA233B12DB}" presName="composite" presStyleCnt="0"/>
      <dgm:spPr/>
    </dgm:pt>
    <dgm:pt modelId="{B9EA96C6-F129-468D-87E3-C72B099682E7}" type="pres">
      <dgm:prSet presAssocID="{F4DD6DEB-458E-4619-BFD9-03FA233B12DB}" presName="bentUpArrow1" presStyleLbl="alignImgPlace1" presStyleIdx="1" presStyleCnt="5"/>
      <dgm:spPr/>
    </dgm:pt>
    <dgm:pt modelId="{9D69F4A0-6378-495C-AF88-4CFF4A6F9630}" type="pres">
      <dgm:prSet presAssocID="{F4DD6DEB-458E-4619-BFD9-03FA233B12DB}" presName="ParentText" presStyleLbl="node1" presStyleIdx="1" presStyleCnt="6">
        <dgm:presLayoutVars>
          <dgm:chMax val="1"/>
          <dgm:chPref val="1"/>
          <dgm:bulletEnabled val="1"/>
        </dgm:presLayoutVars>
      </dgm:prSet>
      <dgm:spPr/>
    </dgm:pt>
    <dgm:pt modelId="{9ED43A8F-2137-4135-A7BC-87FB3A67BDFA}" type="pres">
      <dgm:prSet presAssocID="{F4DD6DEB-458E-4619-BFD9-03FA233B12DB}" presName="ChildText" presStyleLbl="revTx" presStyleIdx="1" presStyleCnt="6">
        <dgm:presLayoutVars>
          <dgm:chMax val="0"/>
          <dgm:chPref val="0"/>
          <dgm:bulletEnabled val="1"/>
        </dgm:presLayoutVars>
      </dgm:prSet>
      <dgm:spPr/>
    </dgm:pt>
    <dgm:pt modelId="{AF58F8E1-C72B-4FB3-993B-F7A540A5CDCF}" type="pres">
      <dgm:prSet presAssocID="{9CF6E0A3-EE47-4C79-BDF5-91DC0B250E88}" presName="sibTrans" presStyleCnt="0"/>
      <dgm:spPr/>
    </dgm:pt>
    <dgm:pt modelId="{ABBBC7BB-C2CD-416F-9C17-55986B4FA924}" type="pres">
      <dgm:prSet presAssocID="{C1BFE9D8-5811-4919-8134-31981A424753}" presName="composite" presStyleCnt="0"/>
      <dgm:spPr/>
    </dgm:pt>
    <dgm:pt modelId="{44F1A613-5B3F-4FF3-B41C-3BD4C5E399EF}" type="pres">
      <dgm:prSet presAssocID="{C1BFE9D8-5811-4919-8134-31981A424753}" presName="bentUpArrow1" presStyleLbl="alignImgPlace1" presStyleIdx="2" presStyleCnt="5"/>
      <dgm:spPr/>
    </dgm:pt>
    <dgm:pt modelId="{8426E93C-7B58-4D08-9144-079C7E0993D7}" type="pres">
      <dgm:prSet presAssocID="{C1BFE9D8-5811-4919-8134-31981A424753}" presName="ParentText" presStyleLbl="node1" presStyleIdx="2" presStyleCnt="6" custLinFactNeighborY="1882">
        <dgm:presLayoutVars>
          <dgm:chMax val="1"/>
          <dgm:chPref val="1"/>
          <dgm:bulletEnabled val="1"/>
        </dgm:presLayoutVars>
      </dgm:prSet>
      <dgm:spPr/>
    </dgm:pt>
    <dgm:pt modelId="{2DFBC492-3F44-446F-BBA1-230D7A25149F}" type="pres">
      <dgm:prSet presAssocID="{C1BFE9D8-5811-4919-8134-31981A424753}" presName="ChildText" presStyleLbl="revTx" presStyleIdx="2" presStyleCnt="6">
        <dgm:presLayoutVars>
          <dgm:chMax val="0"/>
          <dgm:chPref val="0"/>
          <dgm:bulletEnabled val="1"/>
        </dgm:presLayoutVars>
      </dgm:prSet>
      <dgm:spPr/>
    </dgm:pt>
    <dgm:pt modelId="{A4E2F270-91D8-4873-AAE1-A856F8A62A7B}" type="pres">
      <dgm:prSet presAssocID="{CD321A26-71A7-49B4-B89B-2C2B6ADD3C3A}" presName="sibTrans" presStyleCnt="0"/>
      <dgm:spPr/>
    </dgm:pt>
    <dgm:pt modelId="{87C28F0F-1EA5-4000-8341-389280B00615}" type="pres">
      <dgm:prSet presAssocID="{FF379B2D-5D89-472A-8719-89E4C5E96EE1}" presName="composite" presStyleCnt="0"/>
      <dgm:spPr/>
    </dgm:pt>
    <dgm:pt modelId="{A4431A9F-C1C0-441B-AC4C-1714BE21C3F3}" type="pres">
      <dgm:prSet presAssocID="{FF379B2D-5D89-472A-8719-89E4C5E96EE1}" presName="bentUpArrow1" presStyleLbl="alignImgPlace1" presStyleIdx="3" presStyleCnt="5"/>
      <dgm:spPr/>
    </dgm:pt>
    <dgm:pt modelId="{95E675D1-E56D-4EA6-A49E-4CAD819B81E4}" type="pres">
      <dgm:prSet presAssocID="{FF379B2D-5D89-472A-8719-89E4C5E96EE1}" presName="ParentText" presStyleLbl="node1" presStyleIdx="3" presStyleCnt="6">
        <dgm:presLayoutVars>
          <dgm:chMax val="1"/>
          <dgm:chPref val="1"/>
          <dgm:bulletEnabled val="1"/>
        </dgm:presLayoutVars>
      </dgm:prSet>
      <dgm:spPr/>
    </dgm:pt>
    <dgm:pt modelId="{31D94D2F-CEB5-40A7-8125-3EB9CA400F4B}" type="pres">
      <dgm:prSet presAssocID="{FF379B2D-5D89-472A-8719-89E4C5E96EE1}" presName="ChildText" presStyleLbl="revTx" presStyleIdx="3" presStyleCnt="6">
        <dgm:presLayoutVars>
          <dgm:chMax val="0"/>
          <dgm:chPref val="0"/>
          <dgm:bulletEnabled val="1"/>
        </dgm:presLayoutVars>
      </dgm:prSet>
      <dgm:spPr/>
    </dgm:pt>
    <dgm:pt modelId="{3E0DC39B-FE24-41E6-B338-B97ABF696A1C}" type="pres">
      <dgm:prSet presAssocID="{3069E220-8FE6-46CA-A690-6850A122440A}" presName="sibTrans" presStyleCnt="0"/>
      <dgm:spPr/>
    </dgm:pt>
    <dgm:pt modelId="{96320667-C211-4E3A-9155-3DFFFB2F6508}" type="pres">
      <dgm:prSet presAssocID="{0663281C-0F3F-4FF6-B762-2D3E5C1C5E63}" presName="composite" presStyleCnt="0"/>
      <dgm:spPr/>
    </dgm:pt>
    <dgm:pt modelId="{7C7AAC4D-5B66-4A65-A735-F3F8234A4EDF}" type="pres">
      <dgm:prSet presAssocID="{0663281C-0F3F-4FF6-B762-2D3E5C1C5E63}" presName="bentUpArrow1" presStyleLbl="alignImgPlace1" presStyleIdx="4" presStyleCnt="5"/>
      <dgm:spPr/>
    </dgm:pt>
    <dgm:pt modelId="{155E17B6-5090-4009-96A1-2846A2223DB8}" type="pres">
      <dgm:prSet presAssocID="{0663281C-0F3F-4FF6-B762-2D3E5C1C5E63}" presName="ParentText" presStyleLbl="node1" presStyleIdx="4" presStyleCnt="6">
        <dgm:presLayoutVars>
          <dgm:chMax val="1"/>
          <dgm:chPref val="1"/>
          <dgm:bulletEnabled val="1"/>
        </dgm:presLayoutVars>
      </dgm:prSet>
      <dgm:spPr/>
    </dgm:pt>
    <dgm:pt modelId="{3A498664-0780-4975-8320-BBE2AF301152}" type="pres">
      <dgm:prSet presAssocID="{0663281C-0F3F-4FF6-B762-2D3E5C1C5E63}" presName="ChildText" presStyleLbl="revTx" presStyleIdx="4" presStyleCnt="6">
        <dgm:presLayoutVars>
          <dgm:chMax val="0"/>
          <dgm:chPref val="0"/>
          <dgm:bulletEnabled val="1"/>
        </dgm:presLayoutVars>
      </dgm:prSet>
      <dgm:spPr/>
    </dgm:pt>
    <dgm:pt modelId="{6DF7A1A4-050A-400D-9E4C-CBFC9610CDE6}" type="pres">
      <dgm:prSet presAssocID="{87C043EB-0AC6-43DF-899D-DA257FE1EA07}" presName="sibTrans" presStyleCnt="0"/>
      <dgm:spPr/>
    </dgm:pt>
    <dgm:pt modelId="{2670C690-DE5F-43DD-BF3B-4AE50D06B4EE}" type="pres">
      <dgm:prSet presAssocID="{5A24DB39-D237-412F-B437-868F0B5E9F33}" presName="composite" presStyleCnt="0"/>
      <dgm:spPr/>
    </dgm:pt>
    <dgm:pt modelId="{D8635D1C-3BCB-4236-A442-4956115E4F67}" type="pres">
      <dgm:prSet presAssocID="{5A24DB39-D237-412F-B437-868F0B5E9F33}" presName="ParentText" presStyleLbl="node1" presStyleIdx="5" presStyleCnt="6">
        <dgm:presLayoutVars>
          <dgm:chMax val="1"/>
          <dgm:chPref val="1"/>
          <dgm:bulletEnabled val="1"/>
        </dgm:presLayoutVars>
      </dgm:prSet>
      <dgm:spPr/>
    </dgm:pt>
    <dgm:pt modelId="{56CF8DE2-7F09-4E7A-9C48-AC21CDDCA2FB}" type="pres">
      <dgm:prSet presAssocID="{5A24DB39-D237-412F-B437-868F0B5E9F33}" presName="FinalChildText" presStyleLbl="revTx" presStyleIdx="5" presStyleCnt="6">
        <dgm:presLayoutVars>
          <dgm:chMax val="0"/>
          <dgm:chPref val="0"/>
          <dgm:bulletEnabled val="1"/>
        </dgm:presLayoutVars>
      </dgm:prSet>
      <dgm:spPr/>
    </dgm:pt>
  </dgm:ptLst>
  <dgm:cxnLst>
    <dgm:cxn modelId="{8E1B2A00-1CAF-4275-BCC1-35EA561C3F96}" srcId="{5A24DB39-D237-412F-B437-868F0B5E9F33}" destId="{E9FCBCE7-B45C-4422-B2F4-A528C1B3C78D}" srcOrd="1" destOrd="0" parTransId="{4D5D8768-A4E7-41C9-9420-FB14CF299B9D}" sibTransId="{3E200991-B816-48E1-BD66-BB27EAF903C9}"/>
    <dgm:cxn modelId="{25757204-9B6F-4AF1-90C1-54939CF274AC}" type="presOf" srcId="{32CE3EDB-810E-40B3-A3A7-648CDF1C7501}" destId="{56CF8DE2-7F09-4E7A-9C48-AC21CDDCA2FB}" srcOrd="0" destOrd="2" presId="urn:microsoft.com/office/officeart/2005/8/layout/StepDownProcess"/>
    <dgm:cxn modelId="{46FF820F-345D-4B96-858C-C5F6F5D10C5B}" srcId="{39EBBDF0-AB40-4B97-AC6C-9484B4BD6A03}" destId="{633D2422-CA2F-4B69-A51B-64D9765B8D81}" srcOrd="0" destOrd="0" parTransId="{B9BE65FA-F0CB-4E86-9F95-49B7C92BEE43}" sibTransId="{544C0495-F7A5-4B54-A9EA-8C83658F2D4A}"/>
    <dgm:cxn modelId="{CE89DE11-1E7D-4B90-9411-CCE8F03670DC}" type="presOf" srcId="{39EBBDF0-AB40-4B97-AC6C-9484B4BD6A03}" destId="{88A9B0A0-C7A2-40A8-944F-4AEF5D7E62D6}" srcOrd="0" destOrd="0" presId="urn:microsoft.com/office/officeart/2005/8/layout/StepDownProcess"/>
    <dgm:cxn modelId="{C0B5541B-C380-46C8-8E25-DC0F4E30FBE7}" type="presOf" srcId="{C1BFE9D8-5811-4919-8134-31981A424753}" destId="{8426E93C-7B58-4D08-9144-079C7E0993D7}" srcOrd="0" destOrd="0" presId="urn:microsoft.com/office/officeart/2005/8/layout/StepDownProcess"/>
    <dgm:cxn modelId="{A6070B1D-9FF8-4A8D-AA5E-12ECFB08AA70}" type="presOf" srcId="{AA58C59C-0326-43DA-A1D4-CECEC4B616DE}" destId="{9ED43A8F-2137-4135-A7BC-87FB3A67BDFA}" srcOrd="0" destOrd="0" presId="urn:microsoft.com/office/officeart/2005/8/layout/StepDownProcess"/>
    <dgm:cxn modelId="{57EC5A27-389D-4572-BDA1-651A244E3B35}" srcId="{C1BFE9D8-5811-4919-8134-31981A424753}" destId="{EF0EABC2-9673-4B5E-9530-239EF3C815A2}" srcOrd="0" destOrd="0" parTransId="{62EB116C-BA4B-4368-BDA5-443F8FBEEDCB}" sibTransId="{639D6A7C-5C05-49A3-9C2C-DDDDDB035E51}"/>
    <dgm:cxn modelId="{FC9AE028-55C0-45BB-BC4A-18B3281F09DC}" srcId="{FF379B2D-5D89-472A-8719-89E4C5E96EE1}" destId="{FC718AFA-3834-4F9C-83EE-08C6EC37F0F1}" srcOrd="0" destOrd="0" parTransId="{83F93BAC-DA73-4958-976C-906711FD2CEC}" sibTransId="{ECD0D94D-1A04-4885-9434-EF1E45620144}"/>
    <dgm:cxn modelId="{AA8E592D-BDF9-4865-9C08-9D8B7C9223DC}" type="presOf" srcId="{0663281C-0F3F-4FF6-B762-2D3E5C1C5E63}" destId="{155E17B6-5090-4009-96A1-2846A2223DB8}" srcOrd="0" destOrd="0" presId="urn:microsoft.com/office/officeart/2005/8/layout/StepDownProcess"/>
    <dgm:cxn modelId="{66EB2C40-8731-4D56-B812-0BC750621F47}" type="presOf" srcId="{EF0EABC2-9673-4B5E-9530-239EF3C815A2}" destId="{2DFBC492-3F44-446F-BBA1-230D7A25149F}" srcOrd="0" destOrd="0" presId="urn:microsoft.com/office/officeart/2005/8/layout/StepDownProcess"/>
    <dgm:cxn modelId="{17AC5C5C-FA13-4B82-A4A1-748123BE2B47}" srcId="{39EBBDF0-AB40-4B97-AC6C-9484B4BD6A03}" destId="{0663281C-0F3F-4FF6-B762-2D3E5C1C5E63}" srcOrd="4" destOrd="0" parTransId="{71CFDFFC-317B-49F4-8473-F11080B92855}" sibTransId="{87C043EB-0AC6-43DF-899D-DA257FE1EA07}"/>
    <dgm:cxn modelId="{0B256964-AEEC-4FA7-8EB2-D34905B59995}" srcId="{5A24DB39-D237-412F-B437-868F0B5E9F33}" destId="{32CE3EDB-810E-40B3-A3A7-648CDF1C7501}" srcOrd="2" destOrd="0" parTransId="{6881C951-1D27-46BF-B39F-E178518C0152}" sibTransId="{D2240B6A-C06E-4642-A409-CC0808C3A373}"/>
    <dgm:cxn modelId="{E76C5865-950B-4CDB-A32D-D7F3850A0929}" type="presOf" srcId="{27D01A26-C729-4578-9136-F55B5CA31F60}" destId="{D12D18B0-6E6E-46B7-BCAC-41A239B2CC53}" srcOrd="0" destOrd="0" presId="urn:microsoft.com/office/officeart/2005/8/layout/StepDownProcess"/>
    <dgm:cxn modelId="{DFDC9867-C53C-440C-8719-FD145FBEA249}" srcId="{633D2422-CA2F-4B69-A51B-64D9765B8D81}" destId="{27D01A26-C729-4578-9136-F55B5CA31F60}" srcOrd="0" destOrd="0" parTransId="{F18A8D1D-8AA8-482D-AE48-AAF7AE7B8D43}" sibTransId="{32AC67FF-73C1-41E3-A236-E65D62B6765F}"/>
    <dgm:cxn modelId="{48E4D476-7076-4775-856B-64F81B7CF603}" type="presOf" srcId="{E9FCBCE7-B45C-4422-B2F4-A528C1B3C78D}" destId="{56CF8DE2-7F09-4E7A-9C48-AC21CDDCA2FB}" srcOrd="0" destOrd="1" presId="urn:microsoft.com/office/officeart/2005/8/layout/StepDownProcess"/>
    <dgm:cxn modelId="{CF757F78-B3D9-44BD-97C7-85E33F886E17}" srcId="{F4DD6DEB-458E-4619-BFD9-03FA233B12DB}" destId="{AA58C59C-0326-43DA-A1D4-CECEC4B616DE}" srcOrd="0" destOrd="0" parTransId="{91FA39DD-621D-4DF0-BC05-293EE366C946}" sibTransId="{D0672A75-E58B-4117-8CCF-C2B24CB1AAF4}"/>
    <dgm:cxn modelId="{8B094F85-0493-4882-AE5D-2E0CFB32B80D}" srcId="{5A24DB39-D237-412F-B437-868F0B5E9F33}" destId="{72DFC07D-6885-43BB-89D3-D5625DE394BA}" srcOrd="3" destOrd="0" parTransId="{BA29D94F-726F-49BB-9FA1-BD06B16AC571}" sibTransId="{D6545022-51F2-4878-8158-0C36F9D058D8}"/>
    <dgm:cxn modelId="{44D7D88A-35C2-4718-B651-5B4A4ECB4DD7}" srcId="{39EBBDF0-AB40-4B97-AC6C-9484B4BD6A03}" destId="{FF379B2D-5D89-472A-8719-89E4C5E96EE1}" srcOrd="3" destOrd="0" parTransId="{A53613C3-E291-4AAE-91B2-5A7B49207D7A}" sibTransId="{3069E220-8FE6-46CA-A690-6850A122440A}"/>
    <dgm:cxn modelId="{577C61AB-FDB1-4853-BD46-0E186D77BC98}" type="presOf" srcId="{633D2422-CA2F-4B69-A51B-64D9765B8D81}" destId="{EE426574-51B2-457B-90AC-164A77C36013}" srcOrd="0" destOrd="0" presId="urn:microsoft.com/office/officeart/2005/8/layout/StepDownProcess"/>
    <dgm:cxn modelId="{660664BB-87C8-4A27-B520-5530E1D739AD}" srcId="{39EBBDF0-AB40-4B97-AC6C-9484B4BD6A03}" destId="{C1BFE9D8-5811-4919-8134-31981A424753}" srcOrd="2" destOrd="0" parTransId="{32654B5F-E274-4B44-9922-F2EF39297039}" sibTransId="{CD321A26-71A7-49B4-B89B-2C2B6ADD3C3A}"/>
    <dgm:cxn modelId="{2687AFBB-70BF-4D16-ACEC-8B66262AB9ED}" srcId="{5A24DB39-D237-412F-B437-868F0B5E9F33}" destId="{2CD17F29-E74A-414E-87B3-5C510BEE020A}" srcOrd="0" destOrd="0" parTransId="{2ACC2272-8600-4D77-8152-0054F8A3F20B}" sibTransId="{3F0A7D43-3493-4ECB-A660-6F42A93F3CE4}"/>
    <dgm:cxn modelId="{97E8D6D1-1312-4C10-A092-531C2B2ECB0F}" type="presOf" srcId="{FC718AFA-3834-4F9C-83EE-08C6EC37F0F1}" destId="{31D94D2F-CEB5-40A7-8125-3EB9CA400F4B}" srcOrd="0" destOrd="0" presId="urn:microsoft.com/office/officeart/2005/8/layout/StepDownProcess"/>
    <dgm:cxn modelId="{43EE3CD6-199F-4B1A-A8C1-EC76AD29A824}" type="presOf" srcId="{72DFC07D-6885-43BB-89D3-D5625DE394BA}" destId="{56CF8DE2-7F09-4E7A-9C48-AC21CDDCA2FB}" srcOrd="0" destOrd="3" presId="urn:microsoft.com/office/officeart/2005/8/layout/StepDownProcess"/>
    <dgm:cxn modelId="{4B701AD8-74B3-4D91-8A4A-001A1D6949A7}" type="presOf" srcId="{6B2DC220-BD61-4145-B2A4-3A28C3AF8162}" destId="{3A498664-0780-4975-8320-BBE2AF301152}" srcOrd="0" destOrd="0" presId="urn:microsoft.com/office/officeart/2005/8/layout/StepDownProcess"/>
    <dgm:cxn modelId="{ABF72FDB-C079-4EC1-9EB7-148DE51D3299}" type="presOf" srcId="{F4DD6DEB-458E-4619-BFD9-03FA233B12DB}" destId="{9D69F4A0-6378-495C-AF88-4CFF4A6F9630}" srcOrd="0" destOrd="0" presId="urn:microsoft.com/office/officeart/2005/8/layout/StepDownProcess"/>
    <dgm:cxn modelId="{50F80CDE-D24F-427E-88AE-F061DE6BE3D8}" type="presOf" srcId="{FF379B2D-5D89-472A-8719-89E4C5E96EE1}" destId="{95E675D1-E56D-4EA6-A49E-4CAD819B81E4}" srcOrd="0" destOrd="0" presId="urn:microsoft.com/office/officeart/2005/8/layout/StepDownProcess"/>
    <dgm:cxn modelId="{A14EC4E4-989F-4511-90FA-8738D385F80B}" srcId="{39EBBDF0-AB40-4B97-AC6C-9484B4BD6A03}" destId="{5A24DB39-D237-412F-B437-868F0B5E9F33}" srcOrd="5" destOrd="0" parTransId="{473AE9E2-B5BF-4EC9-9635-4C0E6176E9A9}" sibTransId="{0A4B85AC-B0F5-4C00-9BC1-22B329555415}"/>
    <dgm:cxn modelId="{02E2BBE5-78A0-4175-B939-1A2F142D0087}" type="presOf" srcId="{2CD17F29-E74A-414E-87B3-5C510BEE020A}" destId="{56CF8DE2-7F09-4E7A-9C48-AC21CDDCA2FB}" srcOrd="0" destOrd="0" presId="urn:microsoft.com/office/officeart/2005/8/layout/StepDownProcess"/>
    <dgm:cxn modelId="{04397DED-EDFF-4EFD-B70C-367DC8120207}" type="presOf" srcId="{5A24DB39-D237-412F-B437-868F0B5E9F33}" destId="{D8635D1C-3BCB-4236-A442-4956115E4F67}" srcOrd="0" destOrd="0" presId="urn:microsoft.com/office/officeart/2005/8/layout/StepDownProcess"/>
    <dgm:cxn modelId="{19C730F0-CD79-4EA0-84DF-766AB94B8D76}" srcId="{0663281C-0F3F-4FF6-B762-2D3E5C1C5E63}" destId="{6B2DC220-BD61-4145-B2A4-3A28C3AF8162}" srcOrd="0" destOrd="0" parTransId="{25649E4C-95E8-4D39-B560-3814FDD09D3F}" sibTransId="{29665787-A706-4172-AACF-B978608972B9}"/>
    <dgm:cxn modelId="{6E95EDFC-2258-43EF-8D8F-9C5AFBEEF675}" srcId="{39EBBDF0-AB40-4B97-AC6C-9484B4BD6A03}" destId="{F4DD6DEB-458E-4619-BFD9-03FA233B12DB}" srcOrd="1" destOrd="0" parTransId="{A5758361-45F1-472A-8852-676C11DF56A9}" sibTransId="{9CF6E0A3-EE47-4C79-BDF5-91DC0B250E88}"/>
    <dgm:cxn modelId="{0EF45253-B5A5-43C8-A82F-D1263A165C1B}" type="presParOf" srcId="{88A9B0A0-C7A2-40A8-944F-4AEF5D7E62D6}" destId="{77031DF3-00DC-4315-8E8E-969C78B3DC2C}" srcOrd="0" destOrd="0" presId="urn:microsoft.com/office/officeart/2005/8/layout/StepDownProcess"/>
    <dgm:cxn modelId="{8D120D0C-A8E6-4990-AE4D-ECC59D18CAF2}" type="presParOf" srcId="{77031DF3-00DC-4315-8E8E-969C78B3DC2C}" destId="{93B51257-01C7-4E41-9E67-E81BEBD9B007}" srcOrd="0" destOrd="0" presId="urn:microsoft.com/office/officeart/2005/8/layout/StepDownProcess"/>
    <dgm:cxn modelId="{3C9A6C3B-B80E-4FF0-8516-596AC9A7ACE3}" type="presParOf" srcId="{77031DF3-00DC-4315-8E8E-969C78B3DC2C}" destId="{EE426574-51B2-457B-90AC-164A77C36013}" srcOrd="1" destOrd="0" presId="urn:microsoft.com/office/officeart/2005/8/layout/StepDownProcess"/>
    <dgm:cxn modelId="{6A404815-8379-4BF2-892D-C6CF6D0E2B11}" type="presParOf" srcId="{77031DF3-00DC-4315-8E8E-969C78B3DC2C}" destId="{D12D18B0-6E6E-46B7-BCAC-41A239B2CC53}" srcOrd="2" destOrd="0" presId="urn:microsoft.com/office/officeart/2005/8/layout/StepDownProcess"/>
    <dgm:cxn modelId="{575082DB-E30B-4897-B4F5-FEB637E22AFE}" type="presParOf" srcId="{88A9B0A0-C7A2-40A8-944F-4AEF5D7E62D6}" destId="{6E89C608-E0F0-4F12-A768-0A1E8306DFCE}" srcOrd="1" destOrd="0" presId="urn:microsoft.com/office/officeart/2005/8/layout/StepDownProcess"/>
    <dgm:cxn modelId="{140307C5-6DE2-4D1A-A1D6-949B90C3AEBF}" type="presParOf" srcId="{88A9B0A0-C7A2-40A8-944F-4AEF5D7E62D6}" destId="{F3F02ED8-2168-414D-A3F1-E5E398CD4573}" srcOrd="2" destOrd="0" presId="urn:microsoft.com/office/officeart/2005/8/layout/StepDownProcess"/>
    <dgm:cxn modelId="{C409172F-D9CD-45D2-B66E-42CD6658EB41}" type="presParOf" srcId="{F3F02ED8-2168-414D-A3F1-E5E398CD4573}" destId="{B9EA96C6-F129-468D-87E3-C72B099682E7}" srcOrd="0" destOrd="0" presId="urn:microsoft.com/office/officeart/2005/8/layout/StepDownProcess"/>
    <dgm:cxn modelId="{7F0239E7-993E-41E5-9591-8EB95CF3CFCC}" type="presParOf" srcId="{F3F02ED8-2168-414D-A3F1-E5E398CD4573}" destId="{9D69F4A0-6378-495C-AF88-4CFF4A6F9630}" srcOrd="1" destOrd="0" presId="urn:microsoft.com/office/officeart/2005/8/layout/StepDownProcess"/>
    <dgm:cxn modelId="{2D5F0B05-E8B9-4AEB-8BDE-AFE5086E5D72}" type="presParOf" srcId="{F3F02ED8-2168-414D-A3F1-E5E398CD4573}" destId="{9ED43A8F-2137-4135-A7BC-87FB3A67BDFA}" srcOrd="2" destOrd="0" presId="urn:microsoft.com/office/officeart/2005/8/layout/StepDownProcess"/>
    <dgm:cxn modelId="{30F18AC6-029C-49C5-942A-851BE89E83B6}" type="presParOf" srcId="{88A9B0A0-C7A2-40A8-944F-4AEF5D7E62D6}" destId="{AF58F8E1-C72B-4FB3-993B-F7A540A5CDCF}" srcOrd="3" destOrd="0" presId="urn:microsoft.com/office/officeart/2005/8/layout/StepDownProcess"/>
    <dgm:cxn modelId="{635CE73D-C453-4A45-804F-BCC63959D8F7}" type="presParOf" srcId="{88A9B0A0-C7A2-40A8-944F-4AEF5D7E62D6}" destId="{ABBBC7BB-C2CD-416F-9C17-55986B4FA924}" srcOrd="4" destOrd="0" presId="urn:microsoft.com/office/officeart/2005/8/layout/StepDownProcess"/>
    <dgm:cxn modelId="{6018D613-2935-404C-AF10-C03055134EC0}" type="presParOf" srcId="{ABBBC7BB-C2CD-416F-9C17-55986B4FA924}" destId="{44F1A613-5B3F-4FF3-B41C-3BD4C5E399EF}" srcOrd="0" destOrd="0" presId="urn:microsoft.com/office/officeart/2005/8/layout/StepDownProcess"/>
    <dgm:cxn modelId="{8C042BDB-8BAB-4BA6-AC4F-BCC3C180233C}" type="presParOf" srcId="{ABBBC7BB-C2CD-416F-9C17-55986B4FA924}" destId="{8426E93C-7B58-4D08-9144-079C7E0993D7}" srcOrd="1" destOrd="0" presId="urn:microsoft.com/office/officeart/2005/8/layout/StepDownProcess"/>
    <dgm:cxn modelId="{1EC7FB76-5C8C-4549-8480-A0664AEC1DD5}" type="presParOf" srcId="{ABBBC7BB-C2CD-416F-9C17-55986B4FA924}" destId="{2DFBC492-3F44-446F-BBA1-230D7A25149F}" srcOrd="2" destOrd="0" presId="urn:microsoft.com/office/officeart/2005/8/layout/StepDownProcess"/>
    <dgm:cxn modelId="{FB79ECD3-1657-4A41-BE80-480EFC157775}" type="presParOf" srcId="{88A9B0A0-C7A2-40A8-944F-4AEF5D7E62D6}" destId="{A4E2F270-91D8-4873-AAE1-A856F8A62A7B}" srcOrd="5" destOrd="0" presId="urn:microsoft.com/office/officeart/2005/8/layout/StepDownProcess"/>
    <dgm:cxn modelId="{B5A2159A-8C04-4A62-8AC6-26C20153BA8E}" type="presParOf" srcId="{88A9B0A0-C7A2-40A8-944F-4AEF5D7E62D6}" destId="{87C28F0F-1EA5-4000-8341-389280B00615}" srcOrd="6" destOrd="0" presId="urn:microsoft.com/office/officeart/2005/8/layout/StepDownProcess"/>
    <dgm:cxn modelId="{04EF1B90-1C95-42DB-A591-B0340816882B}" type="presParOf" srcId="{87C28F0F-1EA5-4000-8341-389280B00615}" destId="{A4431A9F-C1C0-441B-AC4C-1714BE21C3F3}" srcOrd="0" destOrd="0" presId="urn:microsoft.com/office/officeart/2005/8/layout/StepDownProcess"/>
    <dgm:cxn modelId="{5ED57326-AB75-427C-A5DC-604B8BC86DF8}" type="presParOf" srcId="{87C28F0F-1EA5-4000-8341-389280B00615}" destId="{95E675D1-E56D-4EA6-A49E-4CAD819B81E4}" srcOrd="1" destOrd="0" presId="urn:microsoft.com/office/officeart/2005/8/layout/StepDownProcess"/>
    <dgm:cxn modelId="{8BA842D2-0300-4CB3-B4A5-03088B06A93F}" type="presParOf" srcId="{87C28F0F-1EA5-4000-8341-389280B00615}" destId="{31D94D2F-CEB5-40A7-8125-3EB9CA400F4B}" srcOrd="2" destOrd="0" presId="urn:microsoft.com/office/officeart/2005/8/layout/StepDownProcess"/>
    <dgm:cxn modelId="{568A6663-F0EF-41B2-95B7-907484FFECE7}" type="presParOf" srcId="{88A9B0A0-C7A2-40A8-944F-4AEF5D7E62D6}" destId="{3E0DC39B-FE24-41E6-B338-B97ABF696A1C}" srcOrd="7" destOrd="0" presId="urn:microsoft.com/office/officeart/2005/8/layout/StepDownProcess"/>
    <dgm:cxn modelId="{203F2526-998A-401E-8FA4-483B991CEA89}" type="presParOf" srcId="{88A9B0A0-C7A2-40A8-944F-4AEF5D7E62D6}" destId="{96320667-C211-4E3A-9155-3DFFFB2F6508}" srcOrd="8" destOrd="0" presId="urn:microsoft.com/office/officeart/2005/8/layout/StepDownProcess"/>
    <dgm:cxn modelId="{F5202761-3DCB-40F8-B1AE-0782CD69AFD9}" type="presParOf" srcId="{96320667-C211-4E3A-9155-3DFFFB2F6508}" destId="{7C7AAC4D-5B66-4A65-A735-F3F8234A4EDF}" srcOrd="0" destOrd="0" presId="urn:microsoft.com/office/officeart/2005/8/layout/StepDownProcess"/>
    <dgm:cxn modelId="{76B70707-D92A-4A84-81D8-5B561C11C72B}" type="presParOf" srcId="{96320667-C211-4E3A-9155-3DFFFB2F6508}" destId="{155E17B6-5090-4009-96A1-2846A2223DB8}" srcOrd="1" destOrd="0" presId="urn:microsoft.com/office/officeart/2005/8/layout/StepDownProcess"/>
    <dgm:cxn modelId="{FEAB9849-B70D-405B-B616-9C7045DAB306}" type="presParOf" srcId="{96320667-C211-4E3A-9155-3DFFFB2F6508}" destId="{3A498664-0780-4975-8320-BBE2AF301152}" srcOrd="2" destOrd="0" presId="urn:microsoft.com/office/officeart/2005/8/layout/StepDownProcess"/>
    <dgm:cxn modelId="{DBD978CF-B8DD-4709-A5AC-E1BC7B35ABC5}" type="presParOf" srcId="{88A9B0A0-C7A2-40A8-944F-4AEF5D7E62D6}" destId="{6DF7A1A4-050A-400D-9E4C-CBFC9610CDE6}" srcOrd="9" destOrd="0" presId="urn:microsoft.com/office/officeart/2005/8/layout/StepDownProcess"/>
    <dgm:cxn modelId="{620FCE55-5269-4EBF-860E-1229B14BB008}" type="presParOf" srcId="{88A9B0A0-C7A2-40A8-944F-4AEF5D7E62D6}" destId="{2670C690-DE5F-43DD-BF3B-4AE50D06B4EE}" srcOrd="10" destOrd="0" presId="urn:microsoft.com/office/officeart/2005/8/layout/StepDownProcess"/>
    <dgm:cxn modelId="{1B2D4BE1-2DEB-46EC-BE4E-D41F8120E8F2}" type="presParOf" srcId="{2670C690-DE5F-43DD-BF3B-4AE50D06B4EE}" destId="{D8635D1C-3BCB-4236-A442-4956115E4F67}" srcOrd="0" destOrd="0" presId="urn:microsoft.com/office/officeart/2005/8/layout/StepDownProcess"/>
    <dgm:cxn modelId="{CD3D370F-4B56-4B6C-BAE8-929E8E7CD496}" type="presParOf" srcId="{2670C690-DE5F-43DD-BF3B-4AE50D06B4EE}" destId="{56CF8DE2-7F09-4E7A-9C48-AC21CDDCA2F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A7B0D-58E6-43F4-B3E8-374671E21FCC}" type="doc">
      <dgm:prSet loTypeId="urn:microsoft.com/office/officeart/2005/8/layout/process3" loCatId="process" qsTypeId="urn:microsoft.com/office/officeart/2005/8/quickstyle/3d6" qsCatId="3D" csTypeId="urn:microsoft.com/office/officeart/2005/8/colors/accent5_2" csCatId="accent5" phldr="1"/>
      <dgm:spPr/>
      <dgm:t>
        <a:bodyPr/>
        <a:lstStyle/>
        <a:p>
          <a:endParaRPr lang="fr-FR"/>
        </a:p>
      </dgm:t>
    </dgm:pt>
    <dgm:pt modelId="{D0ACFBDE-FF96-4CAB-8037-CA239BC1A1D7}">
      <dgm:prSet phldrT="[Texte]" custT="1"/>
      <dgm:spPr/>
      <dgm:t>
        <a:bodyPr/>
        <a:lstStyle/>
        <a:p>
          <a:r>
            <a:rPr lang="fr-FR" sz="3200" b="1" dirty="0">
              <a:solidFill>
                <a:schemeClr val="bg2">
                  <a:lumMod val="10000"/>
                </a:schemeClr>
              </a:solidFill>
            </a:rPr>
            <a:t>Crédit </a:t>
          </a:r>
          <a:r>
            <a:rPr lang="fr-FR" sz="3200" b="1" dirty="0" err="1">
              <a:solidFill>
                <a:schemeClr val="bg2">
                  <a:lumMod val="10000"/>
                </a:schemeClr>
              </a:solidFill>
            </a:rPr>
            <a:t>subprime</a:t>
          </a:r>
          <a:endParaRPr lang="fr-FR" sz="3200" b="1" dirty="0">
            <a:solidFill>
              <a:schemeClr val="bg2">
                <a:lumMod val="10000"/>
              </a:schemeClr>
            </a:solidFill>
          </a:endParaRPr>
        </a:p>
      </dgm:t>
    </dgm:pt>
    <dgm:pt modelId="{8252C0DC-C8CF-49EB-A4E8-98AE168CF6A6}" type="parTrans" cxnId="{F684A992-B412-49CA-8FB8-BCAB87D5BFBB}">
      <dgm:prSet/>
      <dgm:spPr/>
      <dgm:t>
        <a:bodyPr/>
        <a:lstStyle/>
        <a:p>
          <a:endParaRPr lang="fr-FR"/>
        </a:p>
      </dgm:t>
    </dgm:pt>
    <dgm:pt modelId="{3F6EC4B8-8D11-4281-9B9C-D16D492CDA2B}" type="sibTrans" cxnId="{F684A992-B412-49CA-8FB8-BCAB87D5BFBB}">
      <dgm:prSet/>
      <dgm:spPr/>
      <dgm:t>
        <a:bodyPr/>
        <a:lstStyle/>
        <a:p>
          <a:endParaRPr lang="fr-FR"/>
        </a:p>
      </dgm:t>
    </dgm:pt>
    <dgm:pt modelId="{16B99AD3-4CD4-47E8-A5E1-B1F878AF4ECB}">
      <dgm:prSet phldrT="[Texte]"/>
      <dgm:spPr/>
      <dgm:t>
        <a:bodyPr/>
        <a:lstStyle/>
        <a:p>
          <a:r>
            <a:rPr lang="fr-FR" dirty="0"/>
            <a:t>Crédit à long terme à taux variable adossé à une hypothèque.</a:t>
          </a:r>
        </a:p>
      </dgm:t>
    </dgm:pt>
    <dgm:pt modelId="{4DAE9753-2DB9-4945-B1B2-92E84805697B}" type="parTrans" cxnId="{55DD53D2-227E-498B-9B86-F7236107906D}">
      <dgm:prSet/>
      <dgm:spPr/>
      <dgm:t>
        <a:bodyPr/>
        <a:lstStyle/>
        <a:p>
          <a:endParaRPr lang="fr-FR"/>
        </a:p>
      </dgm:t>
    </dgm:pt>
    <dgm:pt modelId="{81E6910D-E9FE-4345-AC3B-D6C1B90AF22B}" type="sibTrans" cxnId="{55DD53D2-227E-498B-9B86-F7236107906D}">
      <dgm:prSet/>
      <dgm:spPr/>
      <dgm:t>
        <a:bodyPr/>
        <a:lstStyle/>
        <a:p>
          <a:endParaRPr lang="fr-FR"/>
        </a:p>
      </dgm:t>
    </dgm:pt>
    <dgm:pt modelId="{2FD427E3-F623-4CAB-A071-F265AC588AF0}">
      <dgm:prSet phldrT="[Texte]" custT="1"/>
      <dgm:spPr/>
      <dgm:t>
        <a:bodyPr/>
        <a:lstStyle/>
        <a:p>
          <a:r>
            <a:rPr lang="fr-FR" sz="3200" b="1" dirty="0">
              <a:solidFill>
                <a:schemeClr val="bg2">
                  <a:lumMod val="10000"/>
                </a:schemeClr>
              </a:solidFill>
            </a:rPr>
            <a:t>Actif financier</a:t>
          </a:r>
        </a:p>
      </dgm:t>
    </dgm:pt>
    <dgm:pt modelId="{4CB330DD-7356-45CE-9C13-73CB471737AC}" type="parTrans" cxnId="{BE8DD599-94D1-46BF-ACB9-786F4F5CC5EE}">
      <dgm:prSet/>
      <dgm:spPr/>
      <dgm:t>
        <a:bodyPr/>
        <a:lstStyle/>
        <a:p>
          <a:endParaRPr lang="fr-FR"/>
        </a:p>
      </dgm:t>
    </dgm:pt>
    <dgm:pt modelId="{C2559755-35D3-418A-8B0E-B79786611470}" type="sibTrans" cxnId="{BE8DD599-94D1-46BF-ACB9-786F4F5CC5EE}">
      <dgm:prSet/>
      <dgm:spPr/>
      <dgm:t>
        <a:bodyPr/>
        <a:lstStyle/>
        <a:p>
          <a:endParaRPr lang="fr-FR"/>
        </a:p>
      </dgm:t>
    </dgm:pt>
    <dgm:pt modelId="{13201E96-0392-48AF-8749-00AAAD802137}">
      <dgm:prSet phldrT="[Texte]"/>
      <dgm:spPr/>
      <dgm:t>
        <a:bodyPr/>
        <a:lstStyle/>
        <a:p>
          <a:r>
            <a:rPr lang="fr-FR" dirty="0"/>
            <a:t>Actif opaque mais bien noté par les agences de notation.</a:t>
          </a:r>
        </a:p>
      </dgm:t>
    </dgm:pt>
    <dgm:pt modelId="{06A977C0-75C5-4C53-9B69-E3E0502FA38D}" type="parTrans" cxnId="{D76D1AF3-235E-48AD-A56C-4E9E3B4E65FB}">
      <dgm:prSet/>
      <dgm:spPr/>
      <dgm:t>
        <a:bodyPr/>
        <a:lstStyle/>
        <a:p>
          <a:endParaRPr lang="fr-FR"/>
        </a:p>
      </dgm:t>
    </dgm:pt>
    <dgm:pt modelId="{3412C310-9C74-436B-B72F-3ED67197C063}" type="sibTrans" cxnId="{D76D1AF3-235E-48AD-A56C-4E9E3B4E65FB}">
      <dgm:prSet/>
      <dgm:spPr/>
      <dgm:t>
        <a:bodyPr/>
        <a:lstStyle/>
        <a:p>
          <a:endParaRPr lang="fr-FR"/>
        </a:p>
      </dgm:t>
    </dgm:pt>
    <dgm:pt modelId="{A81B2836-277F-46D8-BB2C-F2A0AB98DCEC}">
      <dgm:prSet phldrT="[Texte]"/>
      <dgm:spPr/>
      <dgm:t>
        <a:bodyPr/>
        <a:lstStyle/>
        <a:p>
          <a:r>
            <a:rPr lang="fr-FR" dirty="0"/>
            <a:t>Crédit adressé aux ménages peu solvables.</a:t>
          </a:r>
        </a:p>
      </dgm:t>
    </dgm:pt>
    <dgm:pt modelId="{DB6147D2-F69E-4BAF-87BC-F9178123BFEA}" type="parTrans" cxnId="{F26AE46D-230A-4D2F-A6EA-A9AD778BB7E1}">
      <dgm:prSet/>
      <dgm:spPr/>
      <dgm:t>
        <a:bodyPr/>
        <a:lstStyle/>
        <a:p>
          <a:endParaRPr lang="fr-FR"/>
        </a:p>
      </dgm:t>
    </dgm:pt>
    <dgm:pt modelId="{A08CC0D5-0A60-488C-A84A-EBF1EFC22566}" type="sibTrans" cxnId="{F26AE46D-230A-4D2F-A6EA-A9AD778BB7E1}">
      <dgm:prSet/>
      <dgm:spPr/>
      <dgm:t>
        <a:bodyPr/>
        <a:lstStyle/>
        <a:p>
          <a:endParaRPr lang="fr-FR"/>
        </a:p>
      </dgm:t>
    </dgm:pt>
    <dgm:pt modelId="{7EA94773-6AC4-499B-A8E9-A58519423F85}">
      <dgm:prSet phldrT="[Texte]"/>
      <dgm:spPr/>
      <dgm:t>
        <a:bodyPr/>
        <a:lstStyle/>
        <a:p>
          <a:r>
            <a:rPr lang="fr-FR" dirty="0"/>
            <a:t>Rendement généré par les remboursements de crédit.</a:t>
          </a:r>
        </a:p>
      </dgm:t>
    </dgm:pt>
    <dgm:pt modelId="{3B48ED80-E9E8-4239-AF7A-5F9384C317DD}" type="parTrans" cxnId="{CFB8D26A-FB74-4B9E-B892-A22D66A7EE2D}">
      <dgm:prSet/>
      <dgm:spPr/>
      <dgm:t>
        <a:bodyPr/>
        <a:lstStyle/>
        <a:p>
          <a:endParaRPr lang="fr-FR"/>
        </a:p>
      </dgm:t>
    </dgm:pt>
    <dgm:pt modelId="{9AB528C6-F145-4116-8A96-2CE6337F4120}" type="sibTrans" cxnId="{CFB8D26A-FB74-4B9E-B892-A22D66A7EE2D}">
      <dgm:prSet/>
      <dgm:spPr/>
      <dgm:t>
        <a:bodyPr/>
        <a:lstStyle/>
        <a:p>
          <a:endParaRPr lang="fr-FR"/>
        </a:p>
      </dgm:t>
    </dgm:pt>
    <dgm:pt modelId="{C90E52A4-8946-4A55-A38A-25B148649EA6}" type="pres">
      <dgm:prSet presAssocID="{3F5A7B0D-58E6-43F4-B3E8-374671E21FCC}" presName="linearFlow" presStyleCnt="0">
        <dgm:presLayoutVars>
          <dgm:dir/>
          <dgm:animLvl val="lvl"/>
          <dgm:resizeHandles val="exact"/>
        </dgm:presLayoutVars>
      </dgm:prSet>
      <dgm:spPr/>
    </dgm:pt>
    <dgm:pt modelId="{0E65E6AF-524C-4B58-A8E5-F3AB2AF57F3C}" type="pres">
      <dgm:prSet presAssocID="{D0ACFBDE-FF96-4CAB-8037-CA239BC1A1D7}" presName="composite" presStyleCnt="0"/>
      <dgm:spPr/>
    </dgm:pt>
    <dgm:pt modelId="{D326FF13-019E-438C-B88B-0B286CF1DC78}" type="pres">
      <dgm:prSet presAssocID="{D0ACFBDE-FF96-4CAB-8037-CA239BC1A1D7}" presName="parTx" presStyleLbl="node1" presStyleIdx="0" presStyleCnt="2">
        <dgm:presLayoutVars>
          <dgm:chMax val="0"/>
          <dgm:chPref val="0"/>
          <dgm:bulletEnabled val="1"/>
        </dgm:presLayoutVars>
      </dgm:prSet>
      <dgm:spPr/>
    </dgm:pt>
    <dgm:pt modelId="{472B1AF7-1B5A-435D-ABD0-32F9D188B125}" type="pres">
      <dgm:prSet presAssocID="{D0ACFBDE-FF96-4CAB-8037-CA239BC1A1D7}" presName="parSh" presStyleLbl="node1" presStyleIdx="0" presStyleCnt="2"/>
      <dgm:spPr/>
    </dgm:pt>
    <dgm:pt modelId="{7073C9A0-52F8-442B-B3DE-AEF4B5E966C8}" type="pres">
      <dgm:prSet presAssocID="{D0ACFBDE-FF96-4CAB-8037-CA239BC1A1D7}" presName="desTx" presStyleLbl="fgAcc1" presStyleIdx="0" presStyleCnt="2">
        <dgm:presLayoutVars>
          <dgm:bulletEnabled val="1"/>
        </dgm:presLayoutVars>
      </dgm:prSet>
      <dgm:spPr/>
    </dgm:pt>
    <dgm:pt modelId="{174F0418-98F7-466E-B82A-7AEE24514BA8}" type="pres">
      <dgm:prSet presAssocID="{3F6EC4B8-8D11-4281-9B9C-D16D492CDA2B}" presName="sibTrans" presStyleLbl="sibTrans2D1" presStyleIdx="0" presStyleCnt="1"/>
      <dgm:spPr/>
    </dgm:pt>
    <dgm:pt modelId="{38FF28F2-F085-4AFF-8CFB-59D6BC2DE95B}" type="pres">
      <dgm:prSet presAssocID="{3F6EC4B8-8D11-4281-9B9C-D16D492CDA2B}" presName="connTx" presStyleLbl="sibTrans2D1" presStyleIdx="0" presStyleCnt="1"/>
      <dgm:spPr/>
    </dgm:pt>
    <dgm:pt modelId="{2E54CAAF-6F61-4AEA-97D6-30D036EEA931}" type="pres">
      <dgm:prSet presAssocID="{2FD427E3-F623-4CAB-A071-F265AC588AF0}" presName="composite" presStyleCnt="0"/>
      <dgm:spPr/>
    </dgm:pt>
    <dgm:pt modelId="{CCBD4EC9-2D94-4F2E-A45E-603B42718E77}" type="pres">
      <dgm:prSet presAssocID="{2FD427E3-F623-4CAB-A071-F265AC588AF0}" presName="parTx" presStyleLbl="node1" presStyleIdx="0" presStyleCnt="2">
        <dgm:presLayoutVars>
          <dgm:chMax val="0"/>
          <dgm:chPref val="0"/>
          <dgm:bulletEnabled val="1"/>
        </dgm:presLayoutVars>
      </dgm:prSet>
      <dgm:spPr/>
    </dgm:pt>
    <dgm:pt modelId="{50234747-CA4B-441B-92EB-A7635B8D014D}" type="pres">
      <dgm:prSet presAssocID="{2FD427E3-F623-4CAB-A071-F265AC588AF0}" presName="parSh" presStyleLbl="node1" presStyleIdx="1" presStyleCnt="2"/>
      <dgm:spPr/>
    </dgm:pt>
    <dgm:pt modelId="{20405116-BC4F-4A9E-A442-7610E60FDFCB}" type="pres">
      <dgm:prSet presAssocID="{2FD427E3-F623-4CAB-A071-F265AC588AF0}" presName="desTx" presStyleLbl="fgAcc1" presStyleIdx="1" presStyleCnt="2">
        <dgm:presLayoutVars>
          <dgm:bulletEnabled val="1"/>
        </dgm:presLayoutVars>
      </dgm:prSet>
      <dgm:spPr/>
    </dgm:pt>
  </dgm:ptLst>
  <dgm:cxnLst>
    <dgm:cxn modelId="{F7546C08-5F68-4827-99F7-81FD6B203C72}" type="presOf" srcId="{A81B2836-277F-46D8-BB2C-F2A0AB98DCEC}" destId="{7073C9A0-52F8-442B-B3DE-AEF4B5E966C8}" srcOrd="0" destOrd="1" presId="urn:microsoft.com/office/officeart/2005/8/layout/process3"/>
    <dgm:cxn modelId="{56456816-F1C5-4648-BF7B-DEE4A75A4CD9}" type="presOf" srcId="{3F6EC4B8-8D11-4281-9B9C-D16D492CDA2B}" destId="{174F0418-98F7-466E-B82A-7AEE24514BA8}" srcOrd="0" destOrd="0" presId="urn:microsoft.com/office/officeart/2005/8/layout/process3"/>
    <dgm:cxn modelId="{4A916C22-2D21-4E9D-9309-238DA3D57A91}" type="presOf" srcId="{3F6EC4B8-8D11-4281-9B9C-D16D492CDA2B}" destId="{38FF28F2-F085-4AFF-8CFB-59D6BC2DE95B}" srcOrd="1" destOrd="0" presId="urn:microsoft.com/office/officeart/2005/8/layout/process3"/>
    <dgm:cxn modelId="{E2104A24-E56C-48C7-8C14-387596967A4B}" type="presOf" srcId="{2FD427E3-F623-4CAB-A071-F265AC588AF0}" destId="{CCBD4EC9-2D94-4F2E-A45E-603B42718E77}" srcOrd="0" destOrd="0" presId="urn:microsoft.com/office/officeart/2005/8/layout/process3"/>
    <dgm:cxn modelId="{913C0C28-CA96-45A7-A611-6F53EA2B9C1B}" type="presOf" srcId="{2FD427E3-F623-4CAB-A071-F265AC588AF0}" destId="{50234747-CA4B-441B-92EB-A7635B8D014D}" srcOrd="1" destOrd="0" presId="urn:microsoft.com/office/officeart/2005/8/layout/process3"/>
    <dgm:cxn modelId="{6B4E8D2B-9071-4C79-BA10-A88EC809327D}" type="presOf" srcId="{13201E96-0392-48AF-8749-00AAAD802137}" destId="{20405116-BC4F-4A9E-A442-7610E60FDFCB}" srcOrd="0" destOrd="0" presId="urn:microsoft.com/office/officeart/2005/8/layout/process3"/>
    <dgm:cxn modelId="{08CB1A3C-E782-4894-A30F-42C7F617FF10}" type="presOf" srcId="{D0ACFBDE-FF96-4CAB-8037-CA239BC1A1D7}" destId="{472B1AF7-1B5A-435D-ABD0-32F9D188B125}" srcOrd="1" destOrd="0" presId="urn:microsoft.com/office/officeart/2005/8/layout/process3"/>
    <dgm:cxn modelId="{CFB8D26A-FB74-4B9E-B892-A22D66A7EE2D}" srcId="{2FD427E3-F623-4CAB-A071-F265AC588AF0}" destId="{7EA94773-6AC4-499B-A8E9-A58519423F85}" srcOrd="1" destOrd="0" parTransId="{3B48ED80-E9E8-4239-AF7A-5F9384C317DD}" sibTransId="{9AB528C6-F145-4116-8A96-2CE6337F4120}"/>
    <dgm:cxn modelId="{F26AE46D-230A-4D2F-A6EA-A9AD778BB7E1}" srcId="{D0ACFBDE-FF96-4CAB-8037-CA239BC1A1D7}" destId="{A81B2836-277F-46D8-BB2C-F2A0AB98DCEC}" srcOrd="1" destOrd="0" parTransId="{DB6147D2-F69E-4BAF-87BC-F9178123BFEA}" sibTransId="{A08CC0D5-0A60-488C-A84A-EBF1EFC22566}"/>
    <dgm:cxn modelId="{F684A992-B412-49CA-8FB8-BCAB87D5BFBB}" srcId="{3F5A7B0D-58E6-43F4-B3E8-374671E21FCC}" destId="{D0ACFBDE-FF96-4CAB-8037-CA239BC1A1D7}" srcOrd="0" destOrd="0" parTransId="{8252C0DC-C8CF-49EB-A4E8-98AE168CF6A6}" sibTransId="{3F6EC4B8-8D11-4281-9B9C-D16D492CDA2B}"/>
    <dgm:cxn modelId="{C0F0ED94-4640-40B9-A905-4D55C7BF2D78}" type="presOf" srcId="{3F5A7B0D-58E6-43F4-B3E8-374671E21FCC}" destId="{C90E52A4-8946-4A55-A38A-25B148649EA6}" srcOrd="0" destOrd="0" presId="urn:microsoft.com/office/officeart/2005/8/layout/process3"/>
    <dgm:cxn modelId="{BE8DD599-94D1-46BF-ACB9-786F4F5CC5EE}" srcId="{3F5A7B0D-58E6-43F4-B3E8-374671E21FCC}" destId="{2FD427E3-F623-4CAB-A071-F265AC588AF0}" srcOrd="1" destOrd="0" parTransId="{4CB330DD-7356-45CE-9C13-73CB471737AC}" sibTransId="{C2559755-35D3-418A-8B0E-B79786611470}"/>
    <dgm:cxn modelId="{A22C50A0-CDF9-4492-8477-4489B5A799D7}" type="presOf" srcId="{7EA94773-6AC4-499B-A8E9-A58519423F85}" destId="{20405116-BC4F-4A9E-A442-7610E60FDFCB}" srcOrd="0" destOrd="1" presId="urn:microsoft.com/office/officeart/2005/8/layout/process3"/>
    <dgm:cxn modelId="{55DD53D2-227E-498B-9B86-F7236107906D}" srcId="{D0ACFBDE-FF96-4CAB-8037-CA239BC1A1D7}" destId="{16B99AD3-4CD4-47E8-A5E1-B1F878AF4ECB}" srcOrd="0" destOrd="0" parTransId="{4DAE9753-2DB9-4945-B1B2-92E84805697B}" sibTransId="{81E6910D-E9FE-4345-AC3B-D6C1B90AF22B}"/>
    <dgm:cxn modelId="{D76D1AF3-235E-48AD-A56C-4E9E3B4E65FB}" srcId="{2FD427E3-F623-4CAB-A071-F265AC588AF0}" destId="{13201E96-0392-48AF-8749-00AAAD802137}" srcOrd="0" destOrd="0" parTransId="{06A977C0-75C5-4C53-9B69-E3E0502FA38D}" sibTransId="{3412C310-9C74-436B-B72F-3ED67197C063}"/>
    <dgm:cxn modelId="{EC7EC0F7-6ACD-49D4-A6B6-330C1E3B2FC8}" type="presOf" srcId="{D0ACFBDE-FF96-4CAB-8037-CA239BC1A1D7}" destId="{D326FF13-019E-438C-B88B-0B286CF1DC78}" srcOrd="0" destOrd="0" presId="urn:microsoft.com/office/officeart/2005/8/layout/process3"/>
    <dgm:cxn modelId="{A34362FA-D91F-4909-AE48-3D424A8C9002}" type="presOf" srcId="{16B99AD3-4CD4-47E8-A5E1-B1F878AF4ECB}" destId="{7073C9A0-52F8-442B-B3DE-AEF4B5E966C8}" srcOrd="0" destOrd="0" presId="urn:microsoft.com/office/officeart/2005/8/layout/process3"/>
    <dgm:cxn modelId="{9ECBF134-65FC-4E56-AC9C-839DF64D41FD}" type="presParOf" srcId="{C90E52A4-8946-4A55-A38A-25B148649EA6}" destId="{0E65E6AF-524C-4B58-A8E5-F3AB2AF57F3C}" srcOrd="0" destOrd="0" presId="urn:microsoft.com/office/officeart/2005/8/layout/process3"/>
    <dgm:cxn modelId="{9B0195C1-6157-4A79-A242-AED8359D123D}" type="presParOf" srcId="{0E65E6AF-524C-4B58-A8E5-F3AB2AF57F3C}" destId="{D326FF13-019E-438C-B88B-0B286CF1DC78}" srcOrd="0" destOrd="0" presId="urn:microsoft.com/office/officeart/2005/8/layout/process3"/>
    <dgm:cxn modelId="{99C9D856-E067-4F3E-8786-F875E2E821F3}" type="presParOf" srcId="{0E65E6AF-524C-4B58-A8E5-F3AB2AF57F3C}" destId="{472B1AF7-1B5A-435D-ABD0-32F9D188B125}" srcOrd="1" destOrd="0" presId="urn:microsoft.com/office/officeart/2005/8/layout/process3"/>
    <dgm:cxn modelId="{3717DE4F-FD7E-4A5E-AE5E-776817581D6F}" type="presParOf" srcId="{0E65E6AF-524C-4B58-A8E5-F3AB2AF57F3C}" destId="{7073C9A0-52F8-442B-B3DE-AEF4B5E966C8}" srcOrd="2" destOrd="0" presId="urn:microsoft.com/office/officeart/2005/8/layout/process3"/>
    <dgm:cxn modelId="{1E871308-F90A-4B9D-B229-F2C5B53FF571}" type="presParOf" srcId="{C90E52A4-8946-4A55-A38A-25B148649EA6}" destId="{174F0418-98F7-466E-B82A-7AEE24514BA8}" srcOrd="1" destOrd="0" presId="urn:microsoft.com/office/officeart/2005/8/layout/process3"/>
    <dgm:cxn modelId="{9E46A517-F170-449F-8930-487777121D7D}" type="presParOf" srcId="{174F0418-98F7-466E-B82A-7AEE24514BA8}" destId="{38FF28F2-F085-4AFF-8CFB-59D6BC2DE95B}" srcOrd="0" destOrd="0" presId="urn:microsoft.com/office/officeart/2005/8/layout/process3"/>
    <dgm:cxn modelId="{33228F43-1D20-4410-972D-8B332D7EBB4C}" type="presParOf" srcId="{C90E52A4-8946-4A55-A38A-25B148649EA6}" destId="{2E54CAAF-6F61-4AEA-97D6-30D036EEA931}" srcOrd="2" destOrd="0" presId="urn:microsoft.com/office/officeart/2005/8/layout/process3"/>
    <dgm:cxn modelId="{2A6FC036-D5DA-4353-8E93-98E20C0E55F4}" type="presParOf" srcId="{2E54CAAF-6F61-4AEA-97D6-30D036EEA931}" destId="{CCBD4EC9-2D94-4F2E-A45E-603B42718E77}" srcOrd="0" destOrd="0" presId="urn:microsoft.com/office/officeart/2005/8/layout/process3"/>
    <dgm:cxn modelId="{8BEB45DC-49D5-4C5C-935A-0D450828D28C}" type="presParOf" srcId="{2E54CAAF-6F61-4AEA-97D6-30D036EEA931}" destId="{50234747-CA4B-441B-92EB-A7635B8D014D}" srcOrd="1" destOrd="0" presId="urn:microsoft.com/office/officeart/2005/8/layout/process3"/>
    <dgm:cxn modelId="{967CAE36-9FC9-4D08-88B3-261DBF9C0576}" type="presParOf" srcId="{2E54CAAF-6F61-4AEA-97D6-30D036EEA931}" destId="{20405116-BC4F-4A9E-A442-7610E60FDFC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B9886-0880-45BD-B47C-6A9FB8679AA5}">
      <dsp:nvSpPr>
        <dsp:cNvPr id="0" name=""/>
        <dsp:cNvSpPr/>
      </dsp:nvSpPr>
      <dsp:spPr>
        <a:xfrm rot="5400000">
          <a:off x="252657" y="867704"/>
          <a:ext cx="850348" cy="968091"/>
        </a:xfrm>
        <a:prstGeom prst="bentUpArrow">
          <a:avLst>
            <a:gd name="adj1" fmla="val 32840"/>
            <a:gd name="adj2" fmla="val 25000"/>
            <a:gd name="adj3" fmla="val 35780"/>
          </a:avLst>
        </a:prstGeom>
        <a:solidFill>
          <a:schemeClr val="accent2">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DFE72-F97C-4D0D-998F-40924285E9E2}">
      <dsp:nvSpPr>
        <dsp:cNvPr id="0" name=""/>
        <dsp:cNvSpPr/>
      </dsp:nvSpPr>
      <dsp:spPr>
        <a:xfrm>
          <a:off x="27366" y="-74923"/>
          <a:ext cx="1431485" cy="1001993"/>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1980: le PC d’IBM</a:t>
          </a:r>
        </a:p>
      </dsp:txBody>
      <dsp:txXfrm>
        <a:off x="76288" y="-26001"/>
        <a:ext cx="1333641" cy="904149"/>
      </dsp:txXfrm>
    </dsp:sp>
    <dsp:sp modelId="{7F162CA5-E99B-4DE9-87EB-356937B7F75B}">
      <dsp:nvSpPr>
        <dsp:cNvPr id="0" name=""/>
        <dsp:cNvSpPr/>
      </dsp:nvSpPr>
      <dsp:spPr>
        <a:xfrm>
          <a:off x="1465072" y="20639"/>
          <a:ext cx="1028684" cy="80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endParaRPr lang="fr-FR" sz="900" kern="1200" dirty="0"/>
        </a:p>
      </dsp:txBody>
      <dsp:txXfrm>
        <a:off x="1465072" y="20639"/>
        <a:ext cx="1028684" cy="809855"/>
      </dsp:txXfrm>
    </dsp:sp>
    <dsp:sp modelId="{B2874E55-A770-4200-82D2-8DBD5982D07D}">
      <dsp:nvSpPr>
        <dsp:cNvPr id="0" name=""/>
        <dsp:cNvSpPr/>
      </dsp:nvSpPr>
      <dsp:spPr>
        <a:xfrm rot="5400000">
          <a:off x="1436524" y="1993274"/>
          <a:ext cx="850348" cy="968091"/>
        </a:xfrm>
        <a:prstGeom prst="bentUpArrow">
          <a:avLst>
            <a:gd name="adj1" fmla="val 32840"/>
            <a:gd name="adj2" fmla="val 25000"/>
            <a:gd name="adj3" fmla="val 35780"/>
          </a:avLst>
        </a:prstGeom>
        <a:solidFill>
          <a:schemeClr val="accent2">
            <a:tint val="50000"/>
            <a:hueOff val="-3278502"/>
            <a:satOff val="-2705"/>
            <a:lumOff val="43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E27C65-BDB5-40A3-AEC7-73B284264502}">
      <dsp:nvSpPr>
        <dsp:cNvPr id="0" name=""/>
        <dsp:cNvSpPr/>
      </dsp:nvSpPr>
      <dsp:spPr>
        <a:xfrm>
          <a:off x="1211234" y="1050646"/>
          <a:ext cx="1431485" cy="1001993"/>
        </a:xfrm>
        <a:prstGeom prst="roundRect">
          <a:avLst>
            <a:gd name="adj" fmla="val 16670"/>
          </a:avLst>
        </a:prstGeom>
        <a:solidFill>
          <a:schemeClr val="accent2">
            <a:hueOff val="-2188608"/>
            <a:satOff val="-1975"/>
            <a:lumOff val="-4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1990: Windows et Microsoft.</a:t>
          </a:r>
        </a:p>
      </dsp:txBody>
      <dsp:txXfrm>
        <a:off x="1260156" y="1099568"/>
        <a:ext cx="1333641" cy="904149"/>
      </dsp:txXfrm>
    </dsp:sp>
    <dsp:sp modelId="{9E8A1489-E252-4E46-A47B-27A692E25D16}">
      <dsp:nvSpPr>
        <dsp:cNvPr id="0" name=""/>
        <dsp:cNvSpPr/>
      </dsp:nvSpPr>
      <dsp:spPr>
        <a:xfrm>
          <a:off x="2642720" y="1146209"/>
          <a:ext cx="1041126" cy="80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endParaRPr lang="fr-FR" sz="900" kern="1200"/>
        </a:p>
      </dsp:txBody>
      <dsp:txXfrm>
        <a:off x="2642720" y="1146209"/>
        <a:ext cx="1041126" cy="809855"/>
      </dsp:txXfrm>
    </dsp:sp>
    <dsp:sp modelId="{9A84F660-D36B-469C-8689-1C8B0C13709B}">
      <dsp:nvSpPr>
        <dsp:cNvPr id="0" name=""/>
        <dsp:cNvSpPr/>
      </dsp:nvSpPr>
      <dsp:spPr>
        <a:xfrm rot="5400000">
          <a:off x="2620392" y="3118843"/>
          <a:ext cx="850348" cy="968091"/>
        </a:xfrm>
        <a:prstGeom prst="bentUpArrow">
          <a:avLst>
            <a:gd name="adj1" fmla="val 32840"/>
            <a:gd name="adj2" fmla="val 25000"/>
            <a:gd name="adj3" fmla="val 35780"/>
          </a:avLst>
        </a:prstGeom>
        <a:solidFill>
          <a:schemeClr val="accent2">
            <a:tint val="50000"/>
            <a:hueOff val="-6557005"/>
            <a:satOff val="-5409"/>
            <a:lumOff val="86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E96691-1FED-42AE-9B8E-135731BCBC7C}">
      <dsp:nvSpPr>
        <dsp:cNvPr id="0" name=""/>
        <dsp:cNvSpPr/>
      </dsp:nvSpPr>
      <dsp:spPr>
        <a:xfrm>
          <a:off x="2395102" y="2176215"/>
          <a:ext cx="1431485" cy="1001993"/>
        </a:xfrm>
        <a:prstGeom prst="roundRect">
          <a:avLst>
            <a:gd name="adj" fmla="val 16670"/>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2000:</a:t>
          </a:r>
        </a:p>
        <a:p>
          <a:pPr marL="0" lvl="0" indent="0" algn="ctr" defTabSz="533400">
            <a:lnSpc>
              <a:spcPct val="90000"/>
            </a:lnSpc>
            <a:spcBef>
              <a:spcPct val="0"/>
            </a:spcBef>
            <a:spcAft>
              <a:spcPct val="35000"/>
            </a:spcAft>
            <a:buNone/>
          </a:pPr>
          <a:r>
            <a:rPr lang="fr-FR" sz="1200" kern="1200" dirty="0"/>
            <a:t> Google et le moteur de recherche.</a:t>
          </a:r>
        </a:p>
      </dsp:txBody>
      <dsp:txXfrm>
        <a:off x="2444024" y="2225137"/>
        <a:ext cx="1333641" cy="904149"/>
      </dsp:txXfrm>
    </dsp:sp>
    <dsp:sp modelId="{F063AADF-E904-4B4D-A5E4-F32E02100E9A}">
      <dsp:nvSpPr>
        <dsp:cNvPr id="0" name=""/>
        <dsp:cNvSpPr/>
      </dsp:nvSpPr>
      <dsp:spPr>
        <a:xfrm>
          <a:off x="3826587" y="2271778"/>
          <a:ext cx="1041126" cy="80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endParaRPr lang="fr-FR" sz="900" kern="1200"/>
        </a:p>
      </dsp:txBody>
      <dsp:txXfrm>
        <a:off x="3826587" y="2271778"/>
        <a:ext cx="1041126" cy="809855"/>
      </dsp:txXfrm>
    </dsp:sp>
    <dsp:sp modelId="{8DD22E1A-4C6E-4DD1-A332-19CA078083DD}">
      <dsp:nvSpPr>
        <dsp:cNvPr id="0" name=""/>
        <dsp:cNvSpPr/>
      </dsp:nvSpPr>
      <dsp:spPr>
        <a:xfrm rot="5400000">
          <a:off x="3804260" y="4244413"/>
          <a:ext cx="850348" cy="968091"/>
        </a:xfrm>
        <a:prstGeom prst="bentUpArrow">
          <a:avLst>
            <a:gd name="adj1" fmla="val 32840"/>
            <a:gd name="adj2" fmla="val 25000"/>
            <a:gd name="adj3" fmla="val 35780"/>
          </a:avLst>
        </a:prstGeom>
        <a:solidFill>
          <a:schemeClr val="accent2">
            <a:tint val="50000"/>
            <a:hueOff val="-9835507"/>
            <a:satOff val="-8114"/>
            <a:lumOff val="129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2396-5100-414F-B1A8-9FC7A3F67EB0}">
      <dsp:nvSpPr>
        <dsp:cNvPr id="0" name=""/>
        <dsp:cNvSpPr/>
      </dsp:nvSpPr>
      <dsp:spPr>
        <a:xfrm>
          <a:off x="3578969" y="3301785"/>
          <a:ext cx="1431485" cy="1001993"/>
        </a:xfrm>
        <a:prstGeom prst="roundRect">
          <a:avLst>
            <a:gd name="adj" fmla="val 16670"/>
          </a:avLst>
        </a:prstGeom>
        <a:solidFill>
          <a:schemeClr val="accent2">
            <a:hueOff val="-6565823"/>
            <a:satOff val="-5925"/>
            <a:lumOff val="-13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2010: Facebook, Twitter et les réseaux sociaux.</a:t>
          </a:r>
        </a:p>
      </dsp:txBody>
      <dsp:txXfrm>
        <a:off x="3627891" y="3350707"/>
        <a:ext cx="1333641" cy="904149"/>
      </dsp:txXfrm>
    </dsp:sp>
    <dsp:sp modelId="{36F4D9B8-0DF6-4FFF-B530-A5C3BECACF09}">
      <dsp:nvSpPr>
        <dsp:cNvPr id="0" name=""/>
        <dsp:cNvSpPr/>
      </dsp:nvSpPr>
      <dsp:spPr>
        <a:xfrm>
          <a:off x="5010455" y="3397348"/>
          <a:ext cx="1041126" cy="809855"/>
        </a:xfrm>
        <a:prstGeom prst="rect">
          <a:avLst/>
        </a:prstGeom>
        <a:noFill/>
        <a:ln>
          <a:noFill/>
        </a:ln>
        <a:effectLst/>
      </dsp:spPr>
      <dsp:style>
        <a:lnRef idx="0">
          <a:scrgbClr r="0" g="0" b="0"/>
        </a:lnRef>
        <a:fillRef idx="0">
          <a:scrgbClr r="0" g="0" b="0"/>
        </a:fillRef>
        <a:effectRef idx="0">
          <a:scrgbClr r="0" g="0" b="0"/>
        </a:effectRef>
        <a:fontRef idx="minor"/>
      </dsp:style>
    </dsp:sp>
    <dsp:sp modelId="{E15FAA1A-54DA-4674-AA1B-331C36F0056B}">
      <dsp:nvSpPr>
        <dsp:cNvPr id="0" name=""/>
        <dsp:cNvSpPr/>
      </dsp:nvSpPr>
      <dsp:spPr>
        <a:xfrm>
          <a:off x="4762837" y="4427354"/>
          <a:ext cx="1431485" cy="1001993"/>
        </a:xfrm>
        <a:prstGeom prst="roundRect">
          <a:avLst>
            <a:gd name="adj" fmla="val 16670"/>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2020: Open AI et l’IA.</a:t>
          </a:r>
        </a:p>
      </dsp:txBody>
      <dsp:txXfrm>
        <a:off x="4811759" y="4476276"/>
        <a:ext cx="1333641" cy="904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51257-01C7-4E41-9E67-E81BEBD9B007}">
      <dsp:nvSpPr>
        <dsp:cNvPr id="0" name=""/>
        <dsp:cNvSpPr/>
      </dsp:nvSpPr>
      <dsp:spPr>
        <a:xfrm rot="5400000">
          <a:off x="2388263" y="1174588"/>
          <a:ext cx="1011057" cy="1151052"/>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E426574-51B2-457B-90AC-164A77C36013}">
      <dsp:nvSpPr>
        <dsp:cNvPr id="0" name=""/>
        <dsp:cNvSpPr/>
      </dsp:nvSpPr>
      <dsp:spPr>
        <a:xfrm>
          <a:off x="2120395" y="53810"/>
          <a:ext cx="1702024" cy="1191362"/>
        </a:xfrm>
        <a:prstGeom prst="roundRect">
          <a:avLst>
            <a:gd name="adj" fmla="val 16670"/>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1973-1980</a:t>
          </a:r>
        </a:p>
        <a:p>
          <a:pPr marL="0" lvl="0" indent="0" algn="ctr" defTabSz="711200">
            <a:lnSpc>
              <a:spcPct val="90000"/>
            </a:lnSpc>
            <a:spcBef>
              <a:spcPct val="0"/>
            </a:spcBef>
            <a:spcAft>
              <a:spcPct val="35000"/>
            </a:spcAft>
            <a:buNone/>
          </a:pPr>
          <a:r>
            <a:rPr lang="fr-FR" sz="1600" kern="1200"/>
            <a:t>Start up</a:t>
          </a:r>
        </a:p>
      </dsp:txBody>
      <dsp:txXfrm>
        <a:off x="2178563" y="111978"/>
        <a:ext cx="1585688" cy="1075026"/>
      </dsp:txXfrm>
    </dsp:sp>
    <dsp:sp modelId="{D12D18B0-6E6E-46B7-BCAC-41A239B2CC53}">
      <dsp:nvSpPr>
        <dsp:cNvPr id="0" name=""/>
        <dsp:cNvSpPr/>
      </dsp:nvSpPr>
      <dsp:spPr>
        <a:xfrm>
          <a:off x="3822420" y="167434"/>
          <a:ext cx="1237890" cy="96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fr-FR" sz="1000" kern="1200"/>
            <a:t>Acquisition de laboratoires français grâce au support d'Elf</a:t>
          </a:r>
        </a:p>
      </dsp:txBody>
      <dsp:txXfrm>
        <a:off x="3822420" y="167434"/>
        <a:ext cx="1237890" cy="962911"/>
      </dsp:txXfrm>
    </dsp:sp>
    <dsp:sp modelId="{B9EA96C6-F129-468D-87E3-C72B099682E7}">
      <dsp:nvSpPr>
        <dsp:cNvPr id="0" name=""/>
        <dsp:cNvSpPr/>
      </dsp:nvSpPr>
      <dsp:spPr>
        <a:xfrm rot="5400000">
          <a:off x="3799423" y="2512880"/>
          <a:ext cx="1011057" cy="1151052"/>
        </a:xfrm>
        <a:prstGeom prst="bentUpArrow">
          <a:avLst>
            <a:gd name="adj1" fmla="val 32840"/>
            <a:gd name="adj2" fmla="val 25000"/>
            <a:gd name="adj3" fmla="val 35780"/>
          </a:avLst>
        </a:prstGeom>
        <a:solidFill>
          <a:schemeClr val="accent2">
            <a:tint val="50000"/>
            <a:hueOff val="217607"/>
            <a:satOff val="-11032"/>
            <a:lumOff val="2227"/>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D69F4A0-6378-495C-AF88-4CFF4A6F9630}">
      <dsp:nvSpPr>
        <dsp:cNvPr id="0" name=""/>
        <dsp:cNvSpPr/>
      </dsp:nvSpPr>
      <dsp:spPr>
        <a:xfrm>
          <a:off x="3531554" y="1392103"/>
          <a:ext cx="1702024" cy="1191362"/>
        </a:xfrm>
        <a:prstGeom prst="roundRect">
          <a:avLst>
            <a:gd name="adj" fmla="val 16670"/>
          </a:avLst>
        </a:prstGeom>
        <a:solidFill>
          <a:schemeClr val="accent2">
            <a:hueOff val="90633"/>
            <a:satOff val="-9599"/>
            <a:lumOff val="-235"/>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1980's</a:t>
          </a:r>
        </a:p>
        <a:p>
          <a:pPr marL="0" lvl="0" indent="0" algn="ctr" defTabSz="711200">
            <a:lnSpc>
              <a:spcPct val="90000"/>
            </a:lnSpc>
            <a:spcBef>
              <a:spcPct val="0"/>
            </a:spcBef>
            <a:spcAft>
              <a:spcPct val="35000"/>
            </a:spcAft>
            <a:buNone/>
          </a:pPr>
          <a:r>
            <a:rPr lang="fr-FR" sz="1600" kern="1200"/>
            <a:t>Diversification</a:t>
          </a:r>
        </a:p>
      </dsp:txBody>
      <dsp:txXfrm>
        <a:off x="3589722" y="1450271"/>
        <a:ext cx="1585688" cy="1075026"/>
      </dsp:txXfrm>
    </dsp:sp>
    <dsp:sp modelId="{9ED43A8F-2137-4135-A7BC-87FB3A67BDFA}">
      <dsp:nvSpPr>
        <dsp:cNvPr id="0" name=""/>
        <dsp:cNvSpPr/>
      </dsp:nvSpPr>
      <dsp:spPr>
        <a:xfrm>
          <a:off x="5233579" y="1505727"/>
          <a:ext cx="1237890" cy="96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fr-FR" sz="1000" kern="1200"/>
            <a:t>Acquisition de petits laboratoires français du secteur beauté.</a:t>
          </a:r>
        </a:p>
      </dsp:txBody>
      <dsp:txXfrm>
        <a:off x="5233579" y="1505727"/>
        <a:ext cx="1237890" cy="962911"/>
      </dsp:txXfrm>
    </dsp:sp>
    <dsp:sp modelId="{44F1A613-5B3F-4FF3-B41C-3BD4C5E399EF}">
      <dsp:nvSpPr>
        <dsp:cNvPr id="0" name=""/>
        <dsp:cNvSpPr/>
      </dsp:nvSpPr>
      <dsp:spPr>
        <a:xfrm rot="5400000">
          <a:off x="5210583" y="3851173"/>
          <a:ext cx="1011057" cy="1151052"/>
        </a:xfrm>
        <a:prstGeom prst="bentUpArrow">
          <a:avLst>
            <a:gd name="adj1" fmla="val 32840"/>
            <a:gd name="adj2" fmla="val 25000"/>
            <a:gd name="adj3" fmla="val 35780"/>
          </a:avLst>
        </a:prstGeom>
        <a:solidFill>
          <a:schemeClr val="accent2">
            <a:tint val="50000"/>
            <a:hueOff val="435215"/>
            <a:satOff val="-22063"/>
            <a:lumOff val="4454"/>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426E93C-7B58-4D08-9144-079C7E0993D7}">
      <dsp:nvSpPr>
        <dsp:cNvPr id="0" name=""/>
        <dsp:cNvSpPr/>
      </dsp:nvSpPr>
      <dsp:spPr>
        <a:xfrm>
          <a:off x="4942714" y="2752818"/>
          <a:ext cx="1702024" cy="1191362"/>
        </a:xfrm>
        <a:prstGeom prst="roundRect">
          <a:avLst>
            <a:gd name="adj" fmla="val 16670"/>
          </a:avLst>
        </a:prstGeom>
        <a:solidFill>
          <a:schemeClr val="accent2">
            <a:hueOff val="181266"/>
            <a:satOff val="-19197"/>
            <a:lumOff val="-47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1980-1999</a:t>
          </a:r>
        </a:p>
        <a:p>
          <a:pPr marL="0" lvl="0" indent="0" algn="ctr" defTabSz="711200">
            <a:lnSpc>
              <a:spcPct val="90000"/>
            </a:lnSpc>
            <a:spcBef>
              <a:spcPct val="0"/>
            </a:spcBef>
            <a:spcAft>
              <a:spcPct val="35000"/>
            </a:spcAft>
            <a:buNone/>
          </a:pPr>
          <a:r>
            <a:rPr lang="fr-FR" sz="1600" kern="1200" dirty="0"/>
            <a:t>Entreprise internationale</a:t>
          </a:r>
        </a:p>
      </dsp:txBody>
      <dsp:txXfrm>
        <a:off x="5000882" y="2810986"/>
        <a:ext cx="1585688" cy="1075026"/>
      </dsp:txXfrm>
    </dsp:sp>
    <dsp:sp modelId="{2DFBC492-3F44-446F-BBA1-230D7A25149F}">
      <dsp:nvSpPr>
        <dsp:cNvPr id="0" name=""/>
        <dsp:cNvSpPr/>
      </dsp:nvSpPr>
      <dsp:spPr>
        <a:xfrm>
          <a:off x="6644739" y="2844020"/>
          <a:ext cx="1237890" cy="96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fr-FR" sz="1000" kern="1200"/>
            <a:t>Acquisition de laboratoires français et étrangers de taille réduite.</a:t>
          </a:r>
        </a:p>
      </dsp:txBody>
      <dsp:txXfrm>
        <a:off x="6644739" y="2844020"/>
        <a:ext cx="1237890" cy="962911"/>
      </dsp:txXfrm>
    </dsp:sp>
    <dsp:sp modelId="{A4431A9F-C1C0-441B-AC4C-1714BE21C3F3}">
      <dsp:nvSpPr>
        <dsp:cNvPr id="0" name=""/>
        <dsp:cNvSpPr/>
      </dsp:nvSpPr>
      <dsp:spPr>
        <a:xfrm rot="5400000">
          <a:off x="6621742" y="5189466"/>
          <a:ext cx="1011057" cy="1151052"/>
        </a:xfrm>
        <a:prstGeom prst="bentUpArrow">
          <a:avLst>
            <a:gd name="adj1" fmla="val 32840"/>
            <a:gd name="adj2" fmla="val 25000"/>
            <a:gd name="adj3" fmla="val 35780"/>
          </a:avLst>
        </a:prstGeom>
        <a:solidFill>
          <a:schemeClr val="accent2">
            <a:tint val="50000"/>
            <a:hueOff val="652822"/>
            <a:satOff val="-33095"/>
            <a:lumOff val="668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5E675D1-E56D-4EA6-A49E-4CAD819B81E4}">
      <dsp:nvSpPr>
        <dsp:cNvPr id="0" name=""/>
        <dsp:cNvSpPr/>
      </dsp:nvSpPr>
      <dsp:spPr>
        <a:xfrm>
          <a:off x="6353873" y="4068689"/>
          <a:ext cx="1702024" cy="1191362"/>
        </a:xfrm>
        <a:prstGeom prst="roundRect">
          <a:avLst>
            <a:gd name="adj" fmla="val 16670"/>
          </a:avLst>
        </a:prstGeom>
        <a:solidFill>
          <a:schemeClr val="accent2">
            <a:hueOff val="271899"/>
            <a:satOff val="-28796"/>
            <a:lumOff val="-706"/>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1999-2005</a:t>
          </a:r>
        </a:p>
        <a:p>
          <a:pPr marL="0" lvl="0" indent="0" algn="ctr" defTabSz="711200">
            <a:lnSpc>
              <a:spcPct val="90000"/>
            </a:lnSpc>
            <a:spcBef>
              <a:spcPct val="0"/>
            </a:spcBef>
            <a:spcAft>
              <a:spcPct val="35000"/>
            </a:spcAft>
            <a:buNone/>
          </a:pPr>
          <a:r>
            <a:rPr lang="fr-FR" sz="1600" kern="1200"/>
            <a:t>FTN</a:t>
          </a:r>
        </a:p>
      </dsp:txBody>
      <dsp:txXfrm>
        <a:off x="6412041" y="4126857"/>
        <a:ext cx="1585688" cy="1075026"/>
      </dsp:txXfrm>
    </dsp:sp>
    <dsp:sp modelId="{31D94D2F-CEB5-40A7-8125-3EB9CA400F4B}">
      <dsp:nvSpPr>
        <dsp:cNvPr id="0" name=""/>
        <dsp:cNvSpPr/>
      </dsp:nvSpPr>
      <dsp:spPr>
        <a:xfrm>
          <a:off x="8055898" y="4182313"/>
          <a:ext cx="1237890" cy="96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fr-FR" sz="1000" kern="1200"/>
            <a:t>Acquistion de Synthélabo et Aventis permet d'atteindre la taille critique</a:t>
          </a:r>
        </a:p>
      </dsp:txBody>
      <dsp:txXfrm>
        <a:off x="8055898" y="4182313"/>
        <a:ext cx="1237890" cy="962911"/>
      </dsp:txXfrm>
    </dsp:sp>
    <dsp:sp modelId="{7C7AAC4D-5B66-4A65-A735-F3F8234A4EDF}">
      <dsp:nvSpPr>
        <dsp:cNvPr id="0" name=""/>
        <dsp:cNvSpPr/>
      </dsp:nvSpPr>
      <dsp:spPr>
        <a:xfrm rot="5400000">
          <a:off x="8032902" y="6527759"/>
          <a:ext cx="1011057" cy="1151052"/>
        </a:xfrm>
        <a:prstGeom prst="bentUpArrow">
          <a:avLst>
            <a:gd name="adj1" fmla="val 32840"/>
            <a:gd name="adj2" fmla="val 25000"/>
            <a:gd name="adj3" fmla="val 35780"/>
          </a:avLst>
        </a:prstGeom>
        <a:solidFill>
          <a:schemeClr val="accent2">
            <a:tint val="50000"/>
            <a:hueOff val="870430"/>
            <a:satOff val="-44127"/>
            <a:lumOff val="8907"/>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55E17B6-5090-4009-96A1-2846A2223DB8}">
      <dsp:nvSpPr>
        <dsp:cNvPr id="0" name=""/>
        <dsp:cNvSpPr/>
      </dsp:nvSpPr>
      <dsp:spPr>
        <a:xfrm>
          <a:off x="7765033" y="5406982"/>
          <a:ext cx="1702024" cy="1191362"/>
        </a:xfrm>
        <a:prstGeom prst="roundRect">
          <a:avLst>
            <a:gd name="adj" fmla="val 16670"/>
          </a:avLst>
        </a:prstGeom>
        <a:solidFill>
          <a:schemeClr val="accent2">
            <a:hueOff val="362532"/>
            <a:satOff val="-38394"/>
            <a:lumOff val="-941"/>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1999</a:t>
          </a:r>
        </a:p>
        <a:p>
          <a:pPr marL="0" lvl="0" indent="0" algn="ctr" defTabSz="711200">
            <a:lnSpc>
              <a:spcPct val="90000"/>
            </a:lnSpc>
            <a:spcBef>
              <a:spcPct val="0"/>
            </a:spcBef>
            <a:spcAft>
              <a:spcPct val="35000"/>
            </a:spcAft>
            <a:buNone/>
          </a:pPr>
          <a:r>
            <a:rPr lang="fr-FR" sz="1600" kern="1200"/>
            <a:t>Recentrage</a:t>
          </a:r>
        </a:p>
      </dsp:txBody>
      <dsp:txXfrm>
        <a:off x="7823201" y="5465150"/>
        <a:ext cx="1585688" cy="1075026"/>
      </dsp:txXfrm>
    </dsp:sp>
    <dsp:sp modelId="{3A498664-0780-4975-8320-BBE2AF301152}">
      <dsp:nvSpPr>
        <dsp:cNvPr id="0" name=""/>
        <dsp:cNvSpPr/>
      </dsp:nvSpPr>
      <dsp:spPr>
        <a:xfrm>
          <a:off x="9467058" y="5520606"/>
          <a:ext cx="1237890" cy="96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fr-FR" sz="1000" kern="1200"/>
            <a:t>Vente de la branche beauté à LVMH</a:t>
          </a:r>
        </a:p>
      </dsp:txBody>
      <dsp:txXfrm>
        <a:off x="9467058" y="5520606"/>
        <a:ext cx="1237890" cy="962911"/>
      </dsp:txXfrm>
    </dsp:sp>
    <dsp:sp modelId="{D8635D1C-3BCB-4236-A442-4956115E4F67}">
      <dsp:nvSpPr>
        <dsp:cNvPr id="0" name=""/>
        <dsp:cNvSpPr/>
      </dsp:nvSpPr>
      <dsp:spPr>
        <a:xfrm>
          <a:off x="9176193" y="6745275"/>
          <a:ext cx="1702024" cy="1191362"/>
        </a:xfrm>
        <a:prstGeom prst="roundRect">
          <a:avLst>
            <a:gd name="adj" fmla="val 16670"/>
          </a:avLst>
        </a:prstGeom>
        <a:solidFill>
          <a:schemeClr val="accent2">
            <a:hueOff val="453165"/>
            <a:satOff val="-47993"/>
            <a:lumOff val="-1176"/>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2005-2019</a:t>
          </a:r>
          <a:endParaRPr lang="fr-FR" sz="1600" kern="1200" dirty="0"/>
        </a:p>
        <a:p>
          <a:pPr marL="0" lvl="0" indent="0" algn="ctr" defTabSz="711200">
            <a:lnSpc>
              <a:spcPct val="90000"/>
            </a:lnSpc>
            <a:spcBef>
              <a:spcPct val="0"/>
            </a:spcBef>
            <a:spcAft>
              <a:spcPct val="35000"/>
            </a:spcAft>
            <a:buNone/>
          </a:pPr>
          <a:r>
            <a:rPr lang="fr-FR" sz="1600" kern="1200" dirty="0"/>
            <a:t>Grand groupe mondial</a:t>
          </a:r>
        </a:p>
      </dsp:txBody>
      <dsp:txXfrm>
        <a:off x="9234361" y="6803443"/>
        <a:ext cx="1585688" cy="1075026"/>
      </dsp:txXfrm>
    </dsp:sp>
    <dsp:sp modelId="{56CF8DE2-7F09-4E7A-9C48-AC21CDDCA2FB}">
      <dsp:nvSpPr>
        <dsp:cNvPr id="0" name=""/>
        <dsp:cNvSpPr/>
      </dsp:nvSpPr>
      <dsp:spPr>
        <a:xfrm>
          <a:off x="10878218" y="6858899"/>
          <a:ext cx="1237890" cy="96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endParaRPr lang="fr-FR" sz="800" kern="1200"/>
        </a:p>
        <a:p>
          <a:pPr marL="57150" lvl="1" indent="-57150" algn="l" defTabSz="355600">
            <a:lnSpc>
              <a:spcPct val="90000"/>
            </a:lnSpc>
            <a:spcBef>
              <a:spcPct val="0"/>
            </a:spcBef>
            <a:spcAft>
              <a:spcPct val="15000"/>
            </a:spcAft>
            <a:buChar char="•"/>
          </a:pPr>
          <a:r>
            <a:rPr lang="fr-FR" sz="800" kern="1200"/>
            <a:t>Acqusitions de filiales étrangères.</a:t>
          </a:r>
        </a:p>
        <a:p>
          <a:pPr marL="57150" lvl="1" indent="-57150" algn="l" defTabSz="355600">
            <a:lnSpc>
              <a:spcPct val="90000"/>
            </a:lnSpc>
            <a:spcBef>
              <a:spcPct val="0"/>
            </a:spcBef>
            <a:spcAft>
              <a:spcPct val="15000"/>
            </a:spcAft>
            <a:buChar char="•"/>
          </a:pPr>
          <a:r>
            <a:rPr lang="fr-FR" sz="800" kern="1200"/>
            <a:t>Financement internationale</a:t>
          </a:r>
        </a:p>
        <a:p>
          <a:pPr marL="57150" lvl="1" indent="-57150" algn="l" defTabSz="355600">
            <a:lnSpc>
              <a:spcPct val="90000"/>
            </a:lnSpc>
            <a:spcBef>
              <a:spcPct val="0"/>
            </a:spcBef>
            <a:spcAft>
              <a:spcPct val="15000"/>
            </a:spcAft>
            <a:buChar char="•"/>
          </a:pPr>
          <a:r>
            <a:rPr lang="fr-FR" sz="800" kern="1200"/>
            <a:t>Partenariat étranger.</a:t>
          </a:r>
        </a:p>
      </dsp:txBody>
      <dsp:txXfrm>
        <a:off x="10878218" y="6858899"/>
        <a:ext cx="1237890" cy="962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B1AF7-1B5A-435D-ABD0-32F9D188B125}">
      <dsp:nvSpPr>
        <dsp:cNvPr id="0" name=""/>
        <dsp:cNvSpPr/>
      </dsp:nvSpPr>
      <dsp:spPr>
        <a:xfrm>
          <a:off x="4186" y="1143"/>
          <a:ext cx="3594241" cy="1214568"/>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fr-FR" sz="3200" b="1" kern="1200" dirty="0">
              <a:solidFill>
                <a:schemeClr val="bg2">
                  <a:lumMod val="10000"/>
                </a:schemeClr>
              </a:solidFill>
            </a:rPr>
            <a:t>Crédit </a:t>
          </a:r>
          <a:r>
            <a:rPr lang="fr-FR" sz="3200" b="1" kern="1200" dirty="0" err="1">
              <a:solidFill>
                <a:schemeClr val="bg2">
                  <a:lumMod val="10000"/>
                </a:schemeClr>
              </a:solidFill>
            </a:rPr>
            <a:t>subprime</a:t>
          </a:r>
          <a:endParaRPr lang="fr-FR" sz="3200" b="1" kern="1200" dirty="0">
            <a:solidFill>
              <a:schemeClr val="bg2">
                <a:lumMod val="10000"/>
              </a:schemeClr>
            </a:solidFill>
          </a:endParaRPr>
        </a:p>
      </dsp:txBody>
      <dsp:txXfrm>
        <a:off x="4186" y="1143"/>
        <a:ext cx="3594241" cy="809712"/>
      </dsp:txXfrm>
    </dsp:sp>
    <dsp:sp modelId="{7073C9A0-52F8-442B-B3DE-AEF4B5E966C8}">
      <dsp:nvSpPr>
        <dsp:cNvPr id="0" name=""/>
        <dsp:cNvSpPr/>
      </dsp:nvSpPr>
      <dsp:spPr>
        <a:xfrm>
          <a:off x="740356" y="810856"/>
          <a:ext cx="3594241" cy="344250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fr-FR" sz="2500" kern="1200" dirty="0"/>
            <a:t>Crédit à long terme à taux variable adossé à une hypothèque.</a:t>
          </a:r>
        </a:p>
        <a:p>
          <a:pPr marL="228600" lvl="1" indent="-228600" algn="l" defTabSz="1111250">
            <a:lnSpc>
              <a:spcPct val="90000"/>
            </a:lnSpc>
            <a:spcBef>
              <a:spcPct val="0"/>
            </a:spcBef>
            <a:spcAft>
              <a:spcPct val="15000"/>
            </a:spcAft>
            <a:buChar char="•"/>
          </a:pPr>
          <a:r>
            <a:rPr lang="fr-FR" sz="2500" kern="1200" dirty="0"/>
            <a:t>Crédit adressé aux ménages peu solvables.</a:t>
          </a:r>
        </a:p>
      </dsp:txBody>
      <dsp:txXfrm>
        <a:off x="841183" y="911683"/>
        <a:ext cx="3392587" cy="3240846"/>
      </dsp:txXfrm>
    </dsp:sp>
    <dsp:sp modelId="{174F0418-98F7-466E-B82A-7AEE24514BA8}">
      <dsp:nvSpPr>
        <dsp:cNvPr id="0" name=""/>
        <dsp:cNvSpPr/>
      </dsp:nvSpPr>
      <dsp:spPr>
        <a:xfrm>
          <a:off x="4143302" y="-41431"/>
          <a:ext cx="1155132" cy="894862"/>
        </a:xfrm>
        <a:prstGeom prst="rightArrow">
          <a:avLst>
            <a:gd name="adj1" fmla="val 60000"/>
            <a:gd name="adj2" fmla="val 50000"/>
          </a:avLst>
        </a:prstGeom>
        <a:solidFill>
          <a:schemeClr val="accent5">
            <a:tint val="60000"/>
            <a:hueOff val="0"/>
            <a:satOff val="0"/>
            <a:lumOff val="0"/>
            <a:alphaOff val="0"/>
          </a:schemeClr>
        </a:solidFill>
        <a:ln w="9525" cap="rnd" cmpd="sng" algn="ctr">
          <a:solidFill>
            <a:schemeClr val="accent5">
              <a:tint val="60000"/>
              <a:hueOff val="0"/>
              <a:satOff val="0"/>
              <a:lumOff val="0"/>
              <a:alphaOff val="0"/>
            </a:schemeClr>
          </a:solidFill>
          <a:prstDash val="solid"/>
        </a:ln>
        <a:effectLst>
          <a:outerShdw blurRad="38100" dist="25400" dir="5400000" rotWithShape="0">
            <a:srgbClr val="000000">
              <a:alpha val="4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4143302" y="137541"/>
        <a:ext cx="886673" cy="536918"/>
      </dsp:txXfrm>
    </dsp:sp>
    <dsp:sp modelId="{50234747-CA4B-441B-92EB-A7635B8D014D}">
      <dsp:nvSpPr>
        <dsp:cNvPr id="0" name=""/>
        <dsp:cNvSpPr/>
      </dsp:nvSpPr>
      <dsp:spPr>
        <a:xfrm>
          <a:off x="5777923" y="1143"/>
          <a:ext cx="3594241" cy="1214568"/>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121920" numCol="1" spcCol="1270" anchor="t" anchorCtr="0">
          <a:noAutofit/>
        </a:bodyPr>
        <a:lstStyle/>
        <a:p>
          <a:pPr marL="0" lvl="0" indent="0" algn="l" defTabSz="1422400">
            <a:lnSpc>
              <a:spcPct val="90000"/>
            </a:lnSpc>
            <a:spcBef>
              <a:spcPct val="0"/>
            </a:spcBef>
            <a:spcAft>
              <a:spcPct val="35000"/>
            </a:spcAft>
            <a:buNone/>
          </a:pPr>
          <a:r>
            <a:rPr lang="fr-FR" sz="3200" b="1" kern="1200" dirty="0">
              <a:solidFill>
                <a:schemeClr val="bg2">
                  <a:lumMod val="10000"/>
                </a:schemeClr>
              </a:solidFill>
            </a:rPr>
            <a:t>Actif financier</a:t>
          </a:r>
        </a:p>
      </dsp:txBody>
      <dsp:txXfrm>
        <a:off x="5777923" y="1143"/>
        <a:ext cx="3594241" cy="809712"/>
      </dsp:txXfrm>
    </dsp:sp>
    <dsp:sp modelId="{20405116-BC4F-4A9E-A442-7610E60FDFCB}">
      <dsp:nvSpPr>
        <dsp:cNvPr id="0" name=""/>
        <dsp:cNvSpPr/>
      </dsp:nvSpPr>
      <dsp:spPr>
        <a:xfrm>
          <a:off x="6514093" y="810856"/>
          <a:ext cx="3594241" cy="344250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fr-FR" sz="2500" kern="1200" dirty="0"/>
            <a:t>Actif opaque mais bien noté par les agences de notation.</a:t>
          </a:r>
        </a:p>
        <a:p>
          <a:pPr marL="228600" lvl="1" indent="-228600" algn="l" defTabSz="1111250">
            <a:lnSpc>
              <a:spcPct val="90000"/>
            </a:lnSpc>
            <a:spcBef>
              <a:spcPct val="0"/>
            </a:spcBef>
            <a:spcAft>
              <a:spcPct val="15000"/>
            </a:spcAft>
            <a:buChar char="•"/>
          </a:pPr>
          <a:r>
            <a:rPr lang="fr-FR" sz="2500" kern="1200" dirty="0"/>
            <a:t>Rendement généré par les remboursements de crédit.</a:t>
          </a:r>
        </a:p>
      </dsp:txBody>
      <dsp:txXfrm>
        <a:off x="6614920" y="911683"/>
        <a:ext cx="3392587" cy="324084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E3839-10E7-4C87-989F-CC3BACB39EE9}" type="datetimeFigureOut">
              <a:rPr lang="fr-FR" smtClean="0"/>
              <a:t>03/04/2025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8D530-253D-4FEF-8C6E-29EB877B4B02}" type="slidenum">
              <a:rPr lang="fr-FR" smtClean="0"/>
              <a:t>‹N°›</a:t>
            </a:fld>
            <a:endParaRPr lang="fr-FR"/>
          </a:p>
        </p:txBody>
      </p:sp>
    </p:spTree>
    <p:extLst>
      <p:ext uri="{BB962C8B-B14F-4D97-AF65-F5344CB8AC3E}">
        <p14:creationId xmlns:p14="http://schemas.microsoft.com/office/powerpoint/2010/main" val="226250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EC5A7-F703-45F3-B29B-54A0F942EB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36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52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36EBDC4-06BB-4006-BC17-B269B416A416}" type="datetimeFigureOut">
              <a:rPr lang="fr-FR" smtClean="0"/>
              <a:t>03/04/2025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277452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345639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06610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51424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8111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171920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45690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100071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FC4C220-F208-475E-B34C-554044B94232}"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2583495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4C220-F208-475E-B34C-554044B94232}"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267785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202068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FC4C220-F208-475E-B34C-554044B94232}"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27433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FC4C220-F208-475E-B34C-554044B94232}"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346046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C4C220-F208-475E-B34C-554044B94232}" type="datetimeFigureOut">
              <a:rPr lang="fr-FR" smtClean="0"/>
              <a:t>03/04/2025</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3753219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C4C220-F208-475E-B34C-554044B94232}" type="datetimeFigureOut">
              <a:rPr lang="fr-FR" smtClean="0"/>
              <a:t>03/04/2025</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1452542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4C220-F208-475E-B34C-554044B94232}" type="datetimeFigureOut">
              <a:rPr lang="fr-FR" smtClean="0"/>
              <a:t>03/04/2025</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2612352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FC4C220-F208-475E-B34C-554044B94232}"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3811209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FC4C220-F208-475E-B34C-554044B94232}"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1292253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FC4C220-F208-475E-B34C-554044B94232}"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1403192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FC4C220-F208-475E-B34C-554044B94232}"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E17763-A39A-4D98-82DB-87B81B0932B2}"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9752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3FC4C220-F208-475E-B34C-554044B94232}"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376038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36EBDC4-06BB-4006-BC17-B269B416A416}"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884661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3FC4C220-F208-475E-B34C-554044B94232}"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17763-A39A-4D98-82DB-87B81B0932B2}"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41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3FC4C220-F208-475E-B34C-554044B94232}"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1389732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4C220-F208-475E-B34C-554044B94232}"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3473646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4C220-F208-475E-B34C-554044B94232}"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E17763-A39A-4D98-82DB-87B81B0932B2}" type="slidenum">
              <a:rPr lang="fr-FR" smtClean="0"/>
              <a:t>‹N°›</a:t>
            </a:fld>
            <a:endParaRPr lang="fr-FR"/>
          </a:p>
        </p:txBody>
      </p:sp>
    </p:spTree>
    <p:extLst>
      <p:ext uri="{BB962C8B-B14F-4D97-AF65-F5344CB8AC3E}">
        <p14:creationId xmlns:p14="http://schemas.microsoft.com/office/powerpoint/2010/main" val="2944316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r-F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145914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544531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360425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CD50921-7EE2-4A33-A190-B82EF85A7CC8}"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96695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CD50921-7EE2-4A33-A190-B82EF85A7CC8}" type="datetimeFigureOut">
              <a:rPr lang="fr-FR" smtClean="0"/>
              <a:t>03/04/2025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2675726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ECD50921-7EE2-4A33-A190-B82EF85A7CC8}" type="datetimeFigureOut">
              <a:rPr lang="fr-FR" smtClean="0"/>
              <a:t>03/04/2025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58399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36EBDC4-06BB-4006-BC17-B269B416A416}"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3937170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50921-7EE2-4A33-A190-B82EF85A7CC8}" type="datetimeFigureOut">
              <a:rPr lang="fr-FR" smtClean="0"/>
              <a:t>03/04/2025</a:t>
            </a:fld>
            <a:endParaRPr lang="fr-FR"/>
          </a:p>
        </p:txBody>
      </p:sp>
      <p:sp>
        <p:nvSpPr>
          <p:cNvPr id="3" name="Footer Placeholder 2"/>
          <p:cNvSpPr>
            <a:spLocks noGrp="1"/>
          </p:cNvSpPr>
          <p:nvPr>
            <p:ph type="ftr" sz="quarter" idx="11"/>
          </p:nvPr>
        </p:nvSpPr>
        <p:spPr/>
        <p:txBody>
          <a:bodyPr/>
          <a:lstStyle/>
          <a:p>
            <a:endParaRPr lang="fr-F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3018556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CD50921-7EE2-4A33-A190-B82EF85A7CC8}"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3729689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CD50921-7EE2-4A33-A190-B82EF85A7CC8}"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2747404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CD50921-7EE2-4A33-A190-B82EF85A7CC8}"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3048183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103471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1462340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3229440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D50921-7EE2-4A33-A190-B82EF85A7CC8}" type="datetimeFigureOut">
              <a:rPr lang="fr-FR" smtClean="0"/>
              <a:t>03/04/2025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4004561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D50921-7EE2-4A33-A190-B82EF85A7CC8}" type="datetimeFigureOut">
              <a:rPr lang="fr-FR" smtClean="0"/>
              <a:t>03/04/2025</a:t>
            </a:fld>
            <a:endParaRPr lang="fr-FR"/>
          </a:p>
        </p:txBody>
      </p:sp>
      <p:sp>
        <p:nvSpPr>
          <p:cNvPr id="8" name="Footer Placeholder 7"/>
          <p:cNvSpPr>
            <a:spLocks noGrp="1"/>
          </p:cNvSpPr>
          <p:nvPr>
            <p:ph type="ftr" sz="quarter" idx="11"/>
          </p:nvPr>
        </p:nvSpPr>
        <p:spPr>
          <a:xfrm>
            <a:off x="561111" y="6391838"/>
            <a:ext cx="3644282" cy="304801"/>
          </a:xfrm>
        </p:spPr>
        <p:txBody>
          <a:bodyPr/>
          <a:lstStyle/>
          <a:p>
            <a:endParaRPr lang="fr-FR"/>
          </a:p>
        </p:txBody>
      </p:sp>
      <p:sp>
        <p:nvSpPr>
          <p:cNvPr id="9" name="Slide Number Placeholder 8"/>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2495727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227354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36EBDC4-06BB-4006-BC17-B269B416A416}" type="datetimeFigureOut">
              <a:rPr lang="fr-FR" smtClean="0"/>
              <a:t>03/04/2025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2571212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CD50921-7EE2-4A33-A190-B82EF85A7CC8}" type="datetimeFigureOut">
              <a:rPr lang="fr-FR" smtClean="0"/>
              <a:t>03/04/2025</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E80877E-D913-4EDD-BE86-D2CB598766E7}" type="slidenum">
              <a:rPr lang="fr-FR" smtClean="0"/>
              <a:t>‹N°›</a:t>
            </a:fld>
            <a:endParaRPr lang="fr-FR"/>
          </a:p>
        </p:txBody>
      </p:sp>
    </p:spTree>
    <p:extLst>
      <p:ext uri="{BB962C8B-B14F-4D97-AF65-F5344CB8AC3E}">
        <p14:creationId xmlns:p14="http://schemas.microsoft.com/office/powerpoint/2010/main" val="193854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36EBDC4-06BB-4006-BC17-B269B416A416}" type="datetimeFigureOut">
              <a:rPr lang="fr-FR" smtClean="0"/>
              <a:t>03/04/2025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182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EBDC4-06BB-4006-BC17-B269B416A416}" type="datetimeFigureOut">
              <a:rPr lang="fr-FR" smtClean="0"/>
              <a:t>03/04/2025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161865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6EBDC4-06BB-4006-BC17-B269B416A416}"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427227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6EBDC4-06BB-4006-BC17-B269B416A416}" type="datetimeFigureOut">
              <a:rPr lang="fr-FR" smtClean="0"/>
              <a:t>03/04/2025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EA51458-FCB6-471C-BED8-8F5584161AB0}" type="slidenum">
              <a:rPr lang="fr-FR" smtClean="0"/>
              <a:t>‹N°›</a:t>
            </a:fld>
            <a:endParaRPr lang="fr-FR"/>
          </a:p>
        </p:txBody>
      </p:sp>
    </p:spTree>
    <p:extLst>
      <p:ext uri="{BB962C8B-B14F-4D97-AF65-F5344CB8AC3E}">
        <p14:creationId xmlns:p14="http://schemas.microsoft.com/office/powerpoint/2010/main" val="325819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36EBDC4-06BB-4006-BC17-B269B416A416}" type="datetimeFigureOut">
              <a:rPr lang="fr-FR" smtClean="0"/>
              <a:t>03/04/2025</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EA51458-FCB6-471C-BED8-8F5584161AB0}" type="slidenum">
              <a:rPr lang="fr-FR" smtClean="0"/>
              <a:t>‹N°›</a:t>
            </a:fld>
            <a:endParaRPr lang="fr-FR"/>
          </a:p>
        </p:txBody>
      </p:sp>
    </p:spTree>
    <p:extLst>
      <p:ext uri="{BB962C8B-B14F-4D97-AF65-F5344CB8AC3E}">
        <p14:creationId xmlns:p14="http://schemas.microsoft.com/office/powerpoint/2010/main" val="4053204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FC4C220-F208-475E-B34C-554044B94232}" type="datetimeFigureOut">
              <a:rPr lang="fr-FR" smtClean="0"/>
              <a:t>03/04/2025</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E17763-A39A-4D98-82DB-87B81B0932B2}" type="slidenum">
              <a:rPr lang="fr-FR" smtClean="0"/>
              <a:t>‹N°›</a:t>
            </a:fld>
            <a:endParaRPr lang="fr-FR"/>
          </a:p>
        </p:txBody>
      </p:sp>
    </p:spTree>
    <p:extLst>
      <p:ext uri="{BB962C8B-B14F-4D97-AF65-F5344CB8AC3E}">
        <p14:creationId xmlns:p14="http://schemas.microsoft.com/office/powerpoint/2010/main" val="6167334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CD50921-7EE2-4A33-A190-B82EF85A7CC8}" type="datetimeFigureOut">
              <a:rPr lang="fr-FR" smtClean="0"/>
              <a:t>03/04/2025</a:t>
            </a:fld>
            <a:endParaRPr lang="fr-F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r-F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E80877E-D913-4EDD-BE86-D2CB598766E7}" type="slidenum">
              <a:rPr lang="fr-FR" smtClean="0"/>
              <a:t>‹N°›</a:t>
            </a:fld>
            <a:endParaRPr lang="fr-FR"/>
          </a:p>
        </p:txBody>
      </p:sp>
    </p:spTree>
    <p:extLst>
      <p:ext uri="{BB962C8B-B14F-4D97-AF65-F5344CB8AC3E}">
        <p14:creationId xmlns:p14="http://schemas.microsoft.com/office/powerpoint/2010/main" val="369941396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hyperlink" Target="http://lipietz.net/La-societe-en-sablier-et-l-idee-d-exclusion-le-cas-des-femmes#nb1" TargetMode="External"/><Relationship Id="rId2" Type="http://schemas.openxmlformats.org/officeDocument/2006/relationships/hyperlink" Target="http://lipietz.net/La-societe-en-sablier-315" TargetMode="Externa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DBE9E9-0D06-49DF-AEAA-579A13878230}"/>
              </a:ext>
            </a:extLst>
          </p:cNvPr>
          <p:cNvSpPr>
            <a:spLocks noGrp="1"/>
          </p:cNvSpPr>
          <p:nvPr>
            <p:ph type="ctrTitle"/>
          </p:nvPr>
        </p:nvSpPr>
        <p:spPr/>
        <p:txBody>
          <a:bodyPr/>
          <a:lstStyle/>
          <a:p>
            <a:r>
              <a:rPr lang="fr-FR" dirty="0"/>
              <a:t>L’</a:t>
            </a:r>
            <a:r>
              <a:rPr lang="fr-FR" dirty="0" err="1"/>
              <a:t>Economie</a:t>
            </a:r>
            <a:r>
              <a:rPr lang="fr-FR" dirty="0"/>
              <a:t> des </a:t>
            </a:r>
            <a:r>
              <a:rPr lang="fr-FR" dirty="0" err="1"/>
              <a:t>annes</a:t>
            </a:r>
            <a:r>
              <a:rPr lang="fr-FR" dirty="0"/>
              <a:t> 80-2008</a:t>
            </a:r>
          </a:p>
        </p:txBody>
      </p:sp>
      <p:sp>
        <p:nvSpPr>
          <p:cNvPr id="3" name="Sous-titre 2">
            <a:extLst>
              <a:ext uri="{FF2B5EF4-FFF2-40B4-BE49-F238E27FC236}">
                <a16:creationId xmlns:a16="http://schemas.microsoft.com/office/drawing/2014/main" id="{4E1FDAED-F49D-45D9-B045-0BE0F6D0EFD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98938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AA5B4-C75D-3051-4C32-6E01C6C9E31A}"/>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4DDEEDBD-B4E3-C67C-53EE-2984AA8BA73B}"/>
              </a:ext>
            </a:extLst>
          </p:cNvPr>
          <p:cNvPicPr>
            <a:picLocks noGrp="1" noChangeAspect="1"/>
          </p:cNvPicPr>
          <p:nvPr>
            <p:ph idx="1"/>
          </p:nvPr>
        </p:nvPicPr>
        <p:blipFill>
          <a:blip r:embed="rId2"/>
          <a:stretch>
            <a:fillRect/>
          </a:stretch>
        </p:blipFill>
        <p:spPr>
          <a:xfrm>
            <a:off x="0" y="12032"/>
            <a:ext cx="12192000" cy="6858000"/>
          </a:xfrm>
          <a:prstGeom prst="rect">
            <a:avLst/>
          </a:prstGeom>
        </p:spPr>
      </p:pic>
    </p:spTree>
    <p:extLst>
      <p:ext uri="{BB962C8B-B14F-4D97-AF65-F5344CB8AC3E}">
        <p14:creationId xmlns:p14="http://schemas.microsoft.com/office/powerpoint/2010/main" val="320879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04659-F59E-921A-E924-A0930B09EE08}"/>
              </a:ext>
            </a:extLst>
          </p:cNvPr>
          <p:cNvSpPr>
            <a:spLocks noGrp="1"/>
          </p:cNvSpPr>
          <p:nvPr>
            <p:ph type="title"/>
          </p:nvPr>
        </p:nvSpPr>
        <p:spPr>
          <a:xfrm>
            <a:off x="222298" y="19027"/>
            <a:ext cx="8534400" cy="1507067"/>
          </a:xfrm>
        </p:spPr>
        <p:txBody>
          <a:bodyPr/>
          <a:lstStyle/>
          <a:p>
            <a:r>
              <a:rPr lang="fr-FR" dirty="0"/>
              <a:t>Protéger et encourager</a:t>
            </a:r>
          </a:p>
        </p:txBody>
      </p:sp>
      <p:sp>
        <p:nvSpPr>
          <p:cNvPr id="7" name="ZoneTexte 6">
            <a:extLst>
              <a:ext uri="{FF2B5EF4-FFF2-40B4-BE49-F238E27FC236}">
                <a16:creationId xmlns:a16="http://schemas.microsoft.com/office/drawing/2014/main" id="{4587D2D9-63E2-82E4-98CD-FCD073211498}"/>
              </a:ext>
            </a:extLst>
          </p:cNvPr>
          <p:cNvSpPr txBox="1"/>
          <p:nvPr/>
        </p:nvSpPr>
        <p:spPr>
          <a:xfrm>
            <a:off x="-75415" y="1152702"/>
            <a:ext cx="12191999" cy="5117363"/>
          </a:xfrm>
          <a:prstGeom prst="rect">
            <a:avLst/>
          </a:prstGeom>
          <a:noFill/>
        </p:spPr>
        <p:txBody>
          <a:bodyPr wrap="square">
            <a:spAutoFit/>
          </a:bodyPr>
          <a:lstStyle/>
          <a:p>
            <a:pPr marL="342900" lvl="0" indent="-342900" algn="just">
              <a:lnSpc>
                <a:spcPct val="107000"/>
              </a:lnSpc>
              <a:buFont typeface="Calibri" panose="020F0502020204030204" pitchFamily="34" charset="0"/>
              <a:buChar char="-"/>
            </a:pPr>
            <a:endParaRPr lang="fr-F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Vastes plans de financement de l’innovation :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c’est le cas par exemple du plan Européen « Next </a:t>
            </a:r>
            <a:r>
              <a:rPr lang="fr-F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Generation</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UE », qui prévoit depuis 2020 plus de 1000 milliards d’euro d’investissement, notamment dans les innovations et les innovations durables (Green deal), et qui prend la suite du plan « Horizon 2020 ». </a:t>
            </a:r>
          </a:p>
          <a:p>
            <a:pPr marL="342900" lvl="0" indent="-342900" algn="just">
              <a:lnSpc>
                <a:spcPct val="107000"/>
              </a:lnSpc>
              <a:buFont typeface="Calibri" panose="020F0502020204030204" pitchFamily="34" charset="0"/>
              <a:buChar char="-"/>
            </a:pP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Protection des entreprises innovantes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chaque état protège ses fleurons de l’innovation, par des politiques spécifiques et des exemptions, de statuts spécifiques. Aux Etats-Unis, les GAMAM étaient jusqu’il y a quelques-années exemptées des lois anti-trust, alors qu’elles étaient quasi monopolistiques sur leur marché, au nom de la puissance américaine: Google occupe près de 70% des recherches, Meta les ¾ des réseaux sociaux, iTunes 80% des plates formes musicales. </a:t>
            </a:r>
          </a:p>
          <a:p>
            <a:pPr marL="342900" lvl="0" indent="-342900" algn="just">
              <a:lnSpc>
                <a:spcPct val="107000"/>
              </a:lnSpc>
              <a:buFont typeface="Calibri" panose="020F0502020204030204" pitchFamily="34" charset="0"/>
              <a:buChar char="-"/>
            </a:pPr>
            <a:endPar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fr-F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Volonté de mettre en place un environnement institutionnel favorable :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c’est la création d’espaces de l’innovations financés par les deniers publics, comme les technopoles, les pépinières de start up, les labos publics, etc… La France a par exemple à partir de 2005 développé une politique de pôle de compétitivité, finançant les espaces les plus innovants du territoire. </a:t>
            </a:r>
            <a:endPar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60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4513A-AC9B-6457-9758-17EE3E6C1046}"/>
              </a:ext>
            </a:extLst>
          </p:cNvPr>
          <p:cNvSpPr>
            <a:spLocks noGrp="1"/>
          </p:cNvSpPr>
          <p:nvPr>
            <p:ph type="title"/>
          </p:nvPr>
        </p:nvSpPr>
        <p:spPr>
          <a:xfrm>
            <a:off x="222299" y="160430"/>
            <a:ext cx="8534400" cy="603142"/>
          </a:xfrm>
        </p:spPr>
        <p:txBody>
          <a:bodyPr>
            <a:normAutofit fontScale="90000"/>
          </a:bodyPr>
          <a:lstStyle/>
          <a:p>
            <a:r>
              <a:rPr lang="fr-FR" dirty="0"/>
              <a:t>La politique des pôles de compétitivité en </a:t>
            </a:r>
            <a:r>
              <a:rPr lang="fr-FR" dirty="0" err="1"/>
              <a:t>france</a:t>
            </a:r>
            <a:endParaRPr lang="fr-FR" dirty="0"/>
          </a:p>
        </p:txBody>
      </p:sp>
      <p:sp>
        <p:nvSpPr>
          <p:cNvPr id="5" name="ZoneTexte 4">
            <a:extLst>
              <a:ext uri="{FF2B5EF4-FFF2-40B4-BE49-F238E27FC236}">
                <a16:creationId xmlns:a16="http://schemas.microsoft.com/office/drawing/2014/main" id="{39547BDE-890D-D25B-CD6D-7DE719E2E398}"/>
              </a:ext>
            </a:extLst>
          </p:cNvPr>
          <p:cNvSpPr txBox="1"/>
          <p:nvPr/>
        </p:nvSpPr>
        <p:spPr>
          <a:xfrm>
            <a:off x="367646" y="1063916"/>
            <a:ext cx="6108568" cy="6186309"/>
          </a:xfrm>
          <a:prstGeom prst="rect">
            <a:avLst/>
          </a:prstGeom>
          <a:noFill/>
        </p:spPr>
        <p:txBody>
          <a:bodyPr wrap="square">
            <a:spAutoFit/>
          </a:bodyPr>
          <a:lstStyle/>
          <a:p>
            <a:pPr algn="just">
              <a:buNone/>
            </a:pPr>
            <a:r>
              <a:rPr lang="fr-FR" b="0" i="0" dirty="0">
                <a:solidFill>
                  <a:srgbClr val="3A3A3A"/>
                </a:solidFill>
                <a:effectLst/>
                <a:latin typeface="Marianne"/>
              </a:rPr>
              <a:t>Les pôles de compétitivité rassemblent </a:t>
            </a:r>
            <a:r>
              <a:rPr lang="fr-FR" b="1" i="0" dirty="0">
                <a:solidFill>
                  <a:srgbClr val="3A3A3A"/>
                </a:solidFill>
                <a:effectLst/>
                <a:latin typeface="Marianne"/>
              </a:rPr>
              <a:t>sur un territoire délimité</a:t>
            </a:r>
            <a:r>
              <a:rPr lang="fr-FR" b="0" i="0" dirty="0">
                <a:solidFill>
                  <a:srgbClr val="3A3A3A"/>
                </a:solidFill>
                <a:effectLst/>
                <a:latin typeface="Marianne"/>
              </a:rPr>
              <a:t> et autour d’une </a:t>
            </a:r>
            <a:r>
              <a:rPr lang="fr-FR" b="1" i="0" dirty="0">
                <a:solidFill>
                  <a:srgbClr val="3A3A3A"/>
                </a:solidFill>
                <a:effectLst/>
                <a:latin typeface="Marianne"/>
              </a:rPr>
              <a:t>thématique définie</a:t>
            </a:r>
            <a:r>
              <a:rPr lang="fr-FR" b="0" i="0" dirty="0">
                <a:solidFill>
                  <a:srgbClr val="3A3A3A"/>
                </a:solidFill>
                <a:effectLst/>
                <a:latin typeface="Marianne"/>
              </a:rPr>
              <a:t> des entreprises de toutes tailles, des acteurs de la recherche et des établissements de formation, afin de </a:t>
            </a:r>
            <a:r>
              <a:rPr lang="fr-FR" b="1" i="0" dirty="0">
                <a:solidFill>
                  <a:srgbClr val="3A3A3A"/>
                </a:solidFill>
                <a:effectLst/>
                <a:latin typeface="Marianne"/>
              </a:rPr>
              <a:t>développer des synergies et des coopérations autour d’un secteur d'activité précis</a:t>
            </a:r>
            <a:r>
              <a:rPr lang="fr-FR" b="0" i="0" dirty="0">
                <a:solidFill>
                  <a:srgbClr val="3A3A3A"/>
                </a:solidFill>
                <a:effectLst/>
                <a:latin typeface="Marianne"/>
              </a:rPr>
              <a:t>.</a:t>
            </a:r>
          </a:p>
          <a:p>
            <a:pPr algn="just">
              <a:buNone/>
            </a:pPr>
            <a:r>
              <a:rPr lang="fr-FR" b="0" i="0" dirty="0">
                <a:solidFill>
                  <a:srgbClr val="3A3A3A"/>
                </a:solidFill>
                <a:effectLst/>
                <a:latin typeface="Marianne"/>
              </a:rPr>
              <a:t>Il peut s'agir des domaines technologiques émergents (drones, décarbonation, etc.) ou plus matures (automobile, aéronautique, etc.).</a:t>
            </a:r>
          </a:p>
          <a:p>
            <a:pPr algn="just">
              <a:buNone/>
            </a:pPr>
            <a:r>
              <a:rPr lang="fr-FR" b="0" i="0" dirty="0">
                <a:solidFill>
                  <a:srgbClr val="3A3A3A"/>
                </a:solidFill>
                <a:effectLst/>
                <a:latin typeface="Marianne"/>
              </a:rPr>
              <a:t>L'objectif final de ces pôles de compétitivité est de </a:t>
            </a:r>
            <a:r>
              <a:rPr lang="fr-FR" b="1" i="0" dirty="0">
                <a:solidFill>
                  <a:srgbClr val="3A3A3A"/>
                </a:solidFill>
                <a:effectLst/>
                <a:latin typeface="Marianne"/>
              </a:rPr>
              <a:t>soutenir l'innovation dans ces territoires</a:t>
            </a:r>
            <a:r>
              <a:rPr lang="fr-FR" b="0" i="0" dirty="0">
                <a:solidFill>
                  <a:srgbClr val="3A3A3A"/>
                </a:solidFill>
                <a:effectLst/>
                <a:latin typeface="Marianne"/>
              </a:rPr>
              <a:t>.</a:t>
            </a:r>
          </a:p>
          <a:p>
            <a:pPr algn="just">
              <a:buNone/>
            </a:pPr>
            <a:r>
              <a:rPr lang="fr-FR" b="0" i="0" dirty="0">
                <a:solidFill>
                  <a:srgbClr val="3A3A3A"/>
                </a:solidFill>
                <a:effectLst/>
                <a:latin typeface="Marianne"/>
              </a:rPr>
              <a:t>Ils ont également pour vocation d</a:t>
            </a:r>
            <a:r>
              <a:rPr lang="fr-FR" b="1" i="0" dirty="0">
                <a:solidFill>
                  <a:srgbClr val="3A3A3A"/>
                </a:solidFill>
                <a:effectLst/>
                <a:latin typeface="Marianne"/>
              </a:rPr>
              <a:t>’accompagner le développement et la croissance de ses entreprises</a:t>
            </a:r>
            <a:r>
              <a:rPr lang="fr-FR" b="0" i="0" dirty="0">
                <a:solidFill>
                  <a:srgbClr val="3A3A3A"/>
                </a:solidFill>
                <a:effectLst/>
                <a:latin typeface="Marianne"/>
              </a:rPr>
              <a:t> grâce notamment à la valorisation et à la mise sur le marché de nouveaux produits, services ou procédés issus des résultats des projets de recherche, avec l’aide et le financement de la </a:t>
            </a:r>
            <a:r>
              <a:rPr lang="fr-FR" b="0" i="0">
                <a:solidFill>
                  <a:srgbClr val="3A3A3A"/>
                </a:solidFill>
                <a:effectLst/>
                <a:latin typeface="Marianne"/>
              </a:rPr>
              <a:t>puissance publique.</a:t>
            </a:r>
            <a:endParaRPr lang="fr-FR" b="0" i="0" dirty="0">
              <a:solidFill>
                <a:srgbClr val="3A3A3A"/>
              </a:solidFill>
              <a:effectLst/>
              <a:latin typeface="Marianne"/>
            </a:endParaRPr>
          </a:p>
          <a:p>
            <a:pPr algn="just"/>
            <a:r>
              <a:rPr lang="fr-FR" b="0" i="0" dirty="0">
                <a:solidFill>
                  <a:srgbClr val="3A3A3A"/>
                </a:solidFill>
                <a:effectLst/>
                <a:latin typeface="Marianne"/>
              </a:rPr>
              <a:t>Aujourd’hui, 55 pôles de compétitivités sont labellisés en France, rassemblant 2 000 laboratoires et établissements d’enseignement supérieur et 14 000 entreprises innovantes.</a:t>
            </a:r>
          </a:p>
          <a:p>
            <a:pPr algn="just"/>
            <a:endParaRPr lang="fr-FR" dirty="0">
              <a:solidFill>
                <a:srgbClr val="3A3A3A"/>
              </a:solidFill>
              <a:latin typeface="Marianne"/>
            </a:endParaRPr>
          </a:p>
          <a:p>
            <a:pPr algn="just"/>
            <a:r>
              <a:rPr lang="fr-FR" b="0" i="0" dirty="0">
                <a:solidFill>
                  <a:srgbClr val="3A3A3A"/>
                </a:solidFill>
                <a:effectLst/>
                <a:latin typeface="Marianne"/>
              </a:rPr>
              <a:t>Info.gouv.fr/2025.</a:t>
            </a:r>
          </a:p>
          <a:p>
            <a:pPr algn="just"/>
            <a:r>
              <a:rPr lang="fr-FR" b="0" i="0" dirty="0">
                <a:solidFill>
                  <a:srgbClr val="3A3A3A"/>
                </a:solidFill>
                <a:effectLst/>
                <a:latin typeface="Marianne"/>
              </a:rPr>
              <a:t>  </a:t>
            </a:r>
          </a:p>
        </p:txBody>
      </p:sp>
      <p:pic>
        <p:nvPicPr>
          <p:cNvPr id="7" name="Image 6">
            <a:extLst>
              <a:ext uri="{FF2B5EF4-FFF2-40B4-BE49-F238E27FC236}">
                <a16:creationId xmlns:a16="http://schemas.microsoft.com/office/drawing/2014/main" id="{0B6C6F65-4171-EE9D-3443-C289382D86AA}"/>
              </a:ext>
            </a:extLst>
          </p:cNvPr>
          <p:cNvPicPr>
            <a:picLocks noChangeAspect="1"/>
          </p:cNvPicPr>
          <p:nvPr/>
        </p:nvPicPr>
        <p:blipFill>
          <a:blip r:embed="rId2"/>
          <a:stretch>
            <a:fillRect/>
          </a:stretch>
        </p:blipFill>
        <p:spPr>
          <a:xfrm>
            <a:off x="6862899" y="1282045"/>
            <a:ext cx="5080862" cy="5415525"/>
          </a:xfrm>
          <a:prstGeom prst="rect">
            <a:avLst/>
          </a:prstGeom>
        </p:spPr>
      </p:pic>
    </p:spTree>
    <p:extLst>
      <p:ext uri="{BB962C8B-B14F-4D97-AF65-F5344CB8AC3E}">
        <p14:creationId xmlns:p14="http://schemas.microsoft.com/office/powerpoint/2010/main" val="289883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E1B28-0EDD-44C2-95B8-59FC7E423247}"/>
              </a:ext>
            </a:extLst>
          </p:cNvPr>
          <p:cNvSpPr>
            <a:spLocks noGrp="1"/>
          </p:cNvSpPr>
          <p:nvPr>
            <p:ph type="title"/>
          </p:nvPr>
        </p:nvSpPr>
        <p:spPr>
          <a:xfrm>
            <a:off x="191843" y="196686"/>
            <a:ext cx="8534400" cy="1507067"/>
          </a:xfrm>
        </p:spPr>
        <p:txBody>
          <a:bodyPr/>
          <a:lstStyle/>
          <a:p>
            <a:r>
              <a:rPr lang="fr-FR" dirty="0"/>
              <a:t>Les </a:t>
            </a:r>
            <a:r>
              <a:rPr lang="fr-FR" dirty="0" err="1"/>
              <a:t>neo-libéraux</a:t>
            </a:r>
            <a:endParaRPr lang="fr-FR" dirty="0"/>
          </a:p>
        </p:txBody>
      </p:sp>
      <p:sp>
        <p:nvSpPr>
          <p:cNvPr id="3" name="Espace réservé du contenu 2">
            <a:extLst>
              <a:ext uri="{FF2B5EF4-FFF2-40B4-BE49-F238E27FC236}">
                <a16:creationId xmlns:a16="http://schemas.microsoft.com/office/drawing/2014/main" id="{CB3B721E-0454-4023-B600-5BF125EBB391}"/>
              </a:ext>
            </a:extLst>
          </p:cNvPr>
          <p:cNvSpPr>
            <a:spLocks noGrp="1"/>
          </p:cNvSpPr>
          <p:nvPr>
            <p:ph idx="1"/>
          </p:nvPr>
        </p:nvSpPr>
        <p:spPr>
          <a:xfrm>
            <a:off x="191843" y="1448972"/>
            <a:ext cx="11287393" cy="5212342"/>
          </a:xfrm>
        </p:spPr>
        <p:txBody>
          <a:bodyPr/>
          <a:lstStyle/>
          <a:p>
            <a:r>
              <a:rPr lang="fr-FR" dirty="0"/>
              <a:t>Les monétaristes et Milton Friedmann: critiquent notamment les politiques de relance monétaire qui créent de l’inflation et appellent à une stricte régulation monétaire.</a:t>
            </a:r>
          </a:p>
          <a:p>
            <a:r>
              <a:rPr lang="fr-FR" dirty="0"/>
              <a:t>Arthur Laffer: « trop d’impôts tue l’impôts ». Critique le montant excessif de l’impôt.</a:t>
            </a:r>
          </a:p>
          <a:p>
            <a:r>
              <a:rPr lang="fr-FR" dirty="0"/>
              <a:t>Barro: explique que les relances budgétaires sont inefficaces car elles chassent l’investissement privé, impliquent une hausse des taxes et endettent les </a:t>
            </a:r>
            <a:r>
              <a:rPr lang="fr-FR" dirty="0" err="1"/>
              <a:t>Etats</a:t>
            </a:r>
            <a:r>
              <a:rPr lang="fr-FR" dirty="0"/>
              <a:t>.</a:t>
            </a:r>
          </a:p>
          <a:p>
            <a:r>
              <a:rPr lang="fr-FR" dirty="0"/>
              <a:t>La Nouvelle </a:t>
            </a:r>
            <a:r>
              <a:rPr lang="fr-FR" dirty="0" err="1"/>
              <a:t>Economie</a:t>
            </a:r>
            <a:r>
              <a:rPr lang="fr-FR" dirty="0"/>
              <a:t> Classique (NEC de Robert Lucas) et l’école des Public </a:t>
            </a:r>
            <a:r>
              <a:rPr lang="fr-FR" dirty="0" err="1"/>
              <a:t>Choices</a:t>
            </a:r>
            <a:r>
              <a:rPr lang="fr-FR" dirty="0"/>
              <a:t>: critiquent globalement le poids des acteurs exogènes (</a:t>
            </a:r>
            <a:r>
              <a:rPr lang="fr-FR" dirty="0" err="1"/>
              <a:t>Etat</a:t>
            </a:r>
            <a:r>
              <a:rPr lang="fr-FR" dirty="0"/>
              <a:t>, syndicats,…) et appellent à une dérégulation des marchés.</a:t>
            </a:r>
          </a:p>
          <a:p>
            <a:pPr marL="0" indent="0">
              <a:buNone/>
            </a:pPr>
            <a:endParaRPr lang="fr-FR" dirty="0"/>
          </a:p>
        </p:txBody>
      </p:sp>
    </p:spTree>
    <p:extLst>
      <p:ext uri="{BB962C8B-B14F-4D97-AF65-F5344CB8AC3E}">
        <p14:creationId xmlns:p14="http://schemas.microsoft.com/office/powerpoint/2010/main" val="77884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8C9EA-6AE4-48D2-8204-D2222B4A3255}"/>
              </a:ext>
            </a:extLst>
          </p:cNvPr>
          <p:cNvSpPr>
            <a:spLocks noGrp="1"/>
          </p:cNvSpPr>
          <p:nvPr>
            <p:ph type="title"/>
          </p:nvPr>
        </p:nvSpPr>
        <p:spPr>
          <a:xfrm>
            <a:off x="0" y="0"/>
            <a:ext cx="8534400" cy="1507067"/>
          </a:xfrm>
        </p:spPr>
        <p:txBody>
          <a:bodyPr/>
          <a:lstStyle/>
          <a:p>
            <a:r>
              <a:rPr lang="fr-FR" dirty="0"/>
              <a:t>Remise en ordre!</a:t>
            </a:r>
          </a:p>
        </p:txBody>
      </p:sp>
      <p:sp>
        <p:nvSpPr>
          <p:cNvPr id="3" name="Espace réservé du contenu 2">
            <a:extLst>
              <a:ext uri="{FF2B5EF4-FFF2-40B4-BE49-F238E27FC236}">
                <a16:creationId xmlns:a16="http://schemas.microsoft.com/office/drawing/2014/main" id="{C895EFA8-A11B-4A79-90EE-3DBDE67922D9}"/>
              </a:ext>
            </a:extLst>
          </p:cNvPr>
          <p:cNvSpPr>
            <a:spLocks noGrp="1"/>
          </p:cNvSpPr>
          <p:nvPr>
            <p:ph idx="1"/>
          </p:nvPr>
        </p:nvSpPr>
        <p:spPr>
          <a:xfrm>
            <a:off x="0" y="1507067"/>
            <a:ext cx="11330607" cy="4115352"/>
          </a:xfrm>
        </p:spPr>
        <p:txBody>
          <a:bodyPr>
            <a:normAutofit fontScale="92500" lnSpcReduction="20000"/>
          </a:bodyPr>
          <a:lstStyle/>
          <a:p>
            <a:pPr marL="0" indent="0">
              <a:buNone/>
            </a:pPr>
            <a:r>
              <a:rPr lang="fr-FR" sz="2000" dirty="0"/>
              <a:t>Dès 1979 et son arrivée au pouvoir, la Margareth Thatcher lance un vaste programme inspirée par les théories économiques néo-libérales. Les entreprises nationalisées sont rapidement privatisées, tandis que les impôts sur le chiffre d’affaire et les bénéfices des entreprises sont baissés. L’</a:t>
            </a:r>
            <a:r>
              <a:rPr lang="fr-FR" sz="2000" i="1" dirty="0" err="1"/>
              <a:t>employment</a:t>
            </a:r>
            <a:r>
              <a:rPr lang="fr-FR" sz="2000" i="1" dirty="0"/>
              <a:t> </a:t>
            </a:r>
            <a:r>
              <a:rPr lang="fr-FR" sz="2000" i="1" dirty="0" err="1"/>
              <a:t>act</a:t>
            </a:r>
            <a:r>
              <a:rPr lang="fr-FR" sz="2000" i="1" dirty="0"/>
              <a:t> </a:t>
            </a:r>
            <a:r>
              <a:rPr lang="fr-FR" sz="2000" dirty="0"/>
              <a:t>de 1982 permet de simplifier les procédures de licenciement. Les taux d’intérêts montent jusqu’à 17%. Les mouvements de capitaux sont libérés sur les marchés financiers, tandis que les banques secondaires n’ont plus à déposer une partie de leurs avoir auprès de la banque centrale. Une lutte féroce débute contre les syndicats lors de la fermeture des mines, qui se termine par la victoire de la « dame de fer », et le licenciement de plusieurs milliers de grévistes.</a:t>
            </a:r>
          </a:p>
          <a:p>
            <a:pPr marL="0" indent="0">
              <a:buNone/>
            </a:pPr>
            <a:r>
              <a:rPr lang="fr-FR" sz="2000" dirty="0"/>
              <a:t>Les allocations sont baissées, tandis qu’une lutte contre les monopoles est orchestrée. Parallèlement les commissions sur les échanges de titres financiers sont supprimées, tandis que la TVA est augmentée. Désormais des capitaux étrangers peuvent détenir 100% d’une entreprise britannique.</a:t>
            </a:r>
          </a:p>
          <a:p>
            <a:pPr marL="0" indent="0">
              <a:buNone/>
            </a:pPr>
            <a:endParaRPr lang="fr-FR" sz="2000" dirty="0"/>
          </a:p>
          <a:p>
            <a:pPr marL="0" indent="0">
              <a:buNone/>
            </a:pPr>
            <a:r>
              <a:rPr lang="fr-FR" sz="1200" dirty="0"/>
              <a:t>The Gardian, article de 2007.</a:t>
            </a:r>
          </a:p>
        </p:txBody>
      </p:sp>
    </p:spTree>
    <p:extLst>
      <p:ext uri="{BB962C8B-B14F-4D97-AF65-F5344CB8AC3E}">
        <p14:creationId xmlns:p14="http://schemas.microsoft.com/office/powerpoint/2010/main" val="116664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01A021-E877-45CE-8BA8-1717ABB58A44}"/>
              </a:ext>
            </a:extLst>
          </p:cNvPr>
          <p:cNvSpPr>
            <a:spLocks noGrp="1"/>
          </p:cNvSpPr>
          <p:nvPr>
            <p:ph idx="1"/>
          </p:nvPr>
        </p:nvSpPr>
        <p:spPr>
          <a:xfrm>
            <a:off x="0" y="0"/>
            <a:ext cx="9980613" cy="6858000"/>
          </a:xfrm>
        </p:spPr>
        <p:txBody>
          <a:bodyPr>
            <a:normAutofit fontScale="92500"/>
          </a:bodyPr>
          <a:lstStyle/>
          <a:p>
            <a:pPr lvl="0" algn="just">
              <a:lnSpc>
                <a:spcPct val="107000"/>
              </a:lnSpc>
              <a:buFont typeface="Wingdings" panose="05000000000000000000" pitchFamily="2" charset="2"/>
              <a:buChar char="q"/>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dérégulation du marché des biens et services:</a:t>
            </a:r>
          </a:p>
          <a:p>
            <a:pPr marL="0" lvl="0" indent="0" algn="just">
              <a:lnSpc>
                <a:spcPct val="107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Privatisations massives (houilles, chemins de fer, aérien, aciérie,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telecom</a:t>
            </a:r>
            <a:r>
              <a:rPr lang="fr-FR" sz="1800" dirty="0">
                <a:effectLst/>
                <a:latin typeface="Calibri" panose="020F0502020204030204" pitchFamily="34" charset="0"/>
                <a:ea typeface="Calibri" panose="020F0502020204030204" pitchFamily="34" charset="0"/>
                <a:cs typeface="Times New Roman" panose="02020603050405020304" pitchFamily="18" charset="0"/>
              </a:rPr>
              <a:t>, gaz, électricité,..).</a:t>
            </a:r>
          </a:p>
          <a:p>
            <a:pPr marL="0" lvl="0" indent="0" algn="just">
              <a:lnSpc>
                <a:spcPct val="107000"/>
              </a:lnSpc>
              <a:buNone/>
            </a:pPr>
            <a:r>
              <a:rPr lang="fr-FR" dirty="0">
                <a:latin typeface="Calibri" panose="020F0502020204030204" pitchFamily="34" charset="0"/>
                <a:ea typeface="Calibri" panose="020F0502020204030204" pitchFamily="34" charset="0"/>
                <a:cs typeface="Times New Roman" panose="02020603050405020304" pitchFamily="18" charset="0"/>
              </a:rPr>
              <a:t>	D</a:t>
            </a:r>
            <a:r>
              <a:rPr lang="fr-FR" sz="1800" dirty="0">
                <a:effectLst/>
                <a:latin typeface="Calibri" panose="020F0502020204030204" pitchFamily="34" charset="0"/>
                <a:ea typeface="Calibri" panose="020F0502020204030204" pitchFamily="34" charset="0"/>
                <a:cs typeface="Times New Roman" panose="02020603050405020304" pitchFamily="18" charset="0"/>
              </a:rPr>
              <a:t>émantèlement des monopoles privés.</a:t>
            </a:r>
          </a:p>
          <a:p>
            <a:pPr algn="just">
              <a:lnSpc>
                <a:spcPct val="107000"/>
              </a:lnSpc>
              <a:buFont typeface="Wingdings" panose="05000000000000000000" pitchFamily="2" charset="2"/>
              <a:buChar char="q"/>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b="1" dirty="0">
                <a:latin typeface="Calibri" panose="020F0502020204030204" pitchFamily="34" charset="0"/>
                <a:ea typeface="Calibri" panose="020F0502020204030204" pitchFamily="34" charset="0"/>
                <a:cs typeface="Times New Roman" panose="02020603050405020304" pitchFamily="18" charset="0"/>
              </a:rPr>
              <a:t>D</a:t>
            </a:r>
            <a:r>
              <a:rPr lang="fr-FR" sz="1800" b="1" dirty="0">
                <a:effectLst/>
                <a:latin typeface="Calibri" panose="020F0502020204030204" pitchFamily="34" charset="0"/>
                <a:ea typeface="Calibri" panose="020F0502020204030204" pitchFamily="34" charset="0"/>
                <a:cs typeface="Times New Roman" panose="02020603050405020304" pitchFamily="18" charset="0"/>
              </a:rPr>
              <a:t>érèglementation des marchés financiers: </a:t>
            </a:r>
            <a:endParaRPr lang="fr-FR" b="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les banques ne sont plus obligées de déposer une partie de leur avoir auprès de la banque centrale.</a:t>
            </a:r>
          </a:p>
          <a:p>
            <a:pPr marL="0" indent="0" algn="just">
              <a:lnSpc>
                <a:spcPct val="107000"/>
              </a:lnSpc>
              <a:buNone/>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mouvements de capitaux sont libérés, les commissions sur les échanges de titre sont supprimées.</a:t>
            </a:r>
          </a:p>
          <a:p>
            <a:pPr marL="0" indent="0" algn="just">
              <a:lnSpc>
                <a:spcPct val="107000"/>
              </a:lnSpc>
              <a:buNone/>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capitaux  étrangers peuvent désormais posséder 100% d’une entreprise britannique</a:t>
            </a:r>
          </a:p>
          <a:p>
            <a:pPr algn="just">
              <a:lnSpc>
                <a:spcPct val="107000"/>
              </a:lnSpc>
              <a:buFont typeface="Wingdings" panose="05000000000000000000" pitchFamily="2" charset="2"/>
              <a:buChar char="q"/>
            </a:pPr>
            <a:r>
              <a:rPr lang="fr-FR" b="1" dirty="0">
                <a:latin typeface="Calibri" panose="020F0502020204030204" pitchFamily="34" charset="0"/>
                <a:ea typeface="Calibri" panose="020F0502020204030204" pitchFamily="34" charset="0"/>
                <a:cs typeface="Times New Roman" panose="02020603050405020304" pitchFamily="18" charset="0"/>
              </a:rPr>
              <a:t>Dérégulation du marché du travail:</a:t>
            </a:r>
          </a:p>
          <a:p>
            <a:pPr marL="0" indent="0" algn="just">
              <a:lnSpc>
                <a:spcPct val="107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Lutte féroce contre les syndicats (grandes grèves des charbonnages brisés par la force en 84)</a:t>
            </a:r>
          </a:p>
          <a:p>
            <a:pPr marL="0" indent="0" algn="just">
              <a:lnSpc>
                <a:spcPct val="107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Employment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act</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1982: simplification des procédures de licenciement et d’embauche. Flexibilisation par l’encouragement aux CDD et à l’intérim.</a:t>
            </a:r>
          </a:p>
          <a:p>
            <a:pPr algn="just">
              <a:lnSpc>
                <a:spcPct val="107000"/>
              </a:lnSpc>
              <a:buFont typeface="Wingdings" panose="05000000000000000000" pitchFamily="2" charset="2"/>
              <a:buChar char="q"/>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politique de l’offre:</a:t>
            </a:r>
          </a:p>
          <a:p>
            <a:pPr marL="0" lvl="0" indent="0" algn="just">
              <a:lnSpc>
                <a:spcPct val="107000"/>
              </a:lnSpc>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Réduction d’impôt sur les revenus des ménages  et le bénéfice des entreprises, mais augmentation de la TVA.</a:t>
            </a:r>
          </a:p>
          <a:p>
            <a:pPr marL="0" lvl="0" indent="0" algn="just">
              <a:lnSpc>
                <a:spcPct val="107000"/>
              </a:lnSpc>
              <a:buNone/>
            </a:pPr>
            <a:r>
              <a:rPr lang="fr-FR" dirty="0">
                <a:latin typeface="Calibri" panose="020F0502020204030204" pitchFamily="34" charset="0"/>
                <a:ea typeface="Calibri" panose="020F0502020204030204" pitchFamily="34" charset="0"/>
                <a:cs typeface="Times New Roman" panose="02020603050405020304" pitchFamily="18" charset="0"/>
              </a:rPr>
              <a:t>	Baisse des allocations.</a:t>
            </a:r>
          </a:p>
          <a:p>
            <a:pPr lvl="0" algn="just">
              <a:lnSpc>
                <a:spcPct val="107000"/>
              </a:lnSpc>
              <a:buFont typeface="Wingdings" panose="05000000000000000000" pitchFamily="2" charset="2"/>
              <a:buChar char="q"/>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politique monétaire de rigueur:</a:t>
            </a:r>
          </a:p>
          <a:p>
            <a:pPr marL="0" lvl="0" indent="0" algn="just">
              <a:lnSpc>
                <a:spcPct val="107000"/>
              </a:lnSpc>
              <a:buNone/>
            </a:pP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Contrôle de la masse monétaire par des taux d’intérêts élevés : 18% en 79.</a:t>
            </a:r>
          </a:p>
        </p:txBody>
      </p:sp>
      <p:pic>
        <p:nvPicPr>
          <p:cNvPr id="4098" name="Picture 2" descr="Margaret Thatcher a-t-elle causé la crise financière ?">
            <a:extLst>
              <a:ext uri="{FF2B5EF4-FFF2-40B4-BE49-F238E27FC236}">
                <a16:creationId xmlns:a16="http://schemas.microsoft.com/office/drawing/2014/main" id="{AC5DF85B-8140-4D3F-B180-3F0A82AAF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983" y="0"/>
            <a:ext cx="2414017" cy="201168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EF7B2C7-9867-41E5-A482-84D808A3B90D}"/>
              </a:ext>
            </a:extLst>
          </p:cNvPr>
          <p:cNvSpPr txBox="1"/>
          <p:nvPr/>
        </p:nvSpPr>
        <p:spPr>
          <a:xfrm>
            <a:off x="9980613" y="2489982"/>
            <a:ext cx="2211387" cy="1200329"/>
          </a:xfrm>
          <a:prstGeom prst="rect">
            <a:avLst/>
          </a:prstGeom>
          <a:noFill/>
        </p:spPr>
        <p:txBody>
          <a:bodyPr wrap="square" rtlCol="0">
            <a:spAutoFit/>
          </a:bodyPr>
          <a:lstStyle/>
          <a:p>
            <a:r>
              <a:rPr lang="fr-FR" sz="2400" dirty="0"/>
              <a:t>La politique de </a:t>
            </a:r>
          </a:p>
          <a:p>
            <a:r>
              <a:rPr lang="fr-FR" sz="2400" dirty="0"/>
              <a:t>M. Thatcher</a:t>
            </a:r>
          </a:p>
        </p:txBody>
      </p:sp>
    </p:spTree>
    <p:extLst>
      <p:ext uri="{BB962C8B-B14F-4D97-AF65-F5344CB8AC3E}">
        <p14:creationId xmlns:p14="http://schemas.microsoft.com/office/powerpoint/2010/main" val="31446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EB92F-95EE-47C5-BACF-F490BA811627}"/>
              </a:ext>
            </a:extLst>
          </p:cNvPr>
          <p:cNvSpPr>
            <a:spLocks noGrp="1"/>
          </p:cNvSpPr>
          <p:nvPr>
            <p:ph type="title"/>
          </p:nvPr>
        </p:nvSpPr>
        <p:spPr>
          <a:xfrm>
            <a:off x="418464" y="238888"/>
            <a:ext cx="8534400" cy="1507067"/>
          </a:xfrm>
        </p:spPr>
        <p:txBody>
          <a:bodyPr/>
          <a:lstStyle/>
          <a:p>
            <a:r>
              <a:rPr lang="fr-FR" dirty="0"/>
              <a:t>Bilan</a:t>
            </a:r>
          </a:p>
        </p:txBody>
      </p:sp>
      <p:graphicFrame>
        <p:nvGraphicFramePr>
          <p:cNvPr id="4" name="Tableau 4">
            <a:extLst>
              <a:ext uri="{FF2B5EF4-FFF2-40B4-BE49-F238E27FC236}">
                <a16:creationId xmlns:a16="http://schemas.microsoft.com/office/drawing/2014/main" id="{B1F1E55A-A3AA-44BC-A350-CBE530479A87}"/>
              </a:ext>
            </a:extLst>
          </p:cNvPr>
          <p:cNvGraphicFramePr>
            <a:graphicFrameLocks noGrp="1"/>
          </p:cNvGraphicFramePr>
          <p:nvPr>
            <p:ph idx="1"/>
            <p:extLst>
              <p:ext uri="{D42A27DB-BD31-4B8C-83A1-F6EECF244321}">
                <p14:modId xmlns:p14="http://schemas.microsoft.com/office/powerpoint/2010/main" val="3351299987"/>
              </p:ext>
            </p:extLst>
          </p:nvPr>
        </p:nvGraphicFramePr>
        <p:xfrm>
          <a:off x="1155699" y="1617785"/>
          <a:ext cx="8930836" cy="5001326"/>
        </p:xfrm>
        <a:graphic>
          <a:graphicData uri="http://schemas.openxmlformats.org/drawingml/2006/table">
            <a:tbl>
              <a:tblPr firstRow="1" bandRow="1">
                <a:tableStyleId>{5C22544A-7EE6-4342-B048-85BDC9FD1C3A}</a:tableStyleId>
              </a:tblPr>
              <a:tblGrid>
                <a:gridCol w="2373386">
                  <a:extLst>
                    <a:ext uri="{9D8B030D-6E8A-4147-A177-3AD203B41FA5}">
                      <a16:colId xmlns:a16="http://schemas.microsoft.com/office/drawing/2014/main" val="3283507563"/>
                    </a:ext>
                  </a:extLst>
                </a:gridCol>
                <a:gridCol w="2373386">
                  <a:extLst>
                    <a:ext uri="{9D8B030D-6E8A-4147-A177-3AD203B41FA5}">
                      <a16:colId xmlns:a16="http://schemas.microsoft.com/office/drawing/2014/main" val="925118726"/>
                    </a:ext>
                  </a:extLst>
                </a:gridCol>
                <a:gridCol w="4184064">
                  <a:extLst>
                    <a:ext uri="{9D8B030D-6E8A-4147-A177-3AD203B41FA5}">
                      <a16:colId xmlns:a16="http://schemas.microsoft.com/office/drawing/2014/main" val="1610213823"/>
                    </a:ext>
                  </a:extLst>
                </a:gridCol>
              </a:tblGrid>
              <a:tr h="775152">
                <a:tc>
                  <a:txBody>
                    <a:bodyPr/>
                    <a:lstStyle/>
                    <a:p>
                      <a:endParaRPr lang="fr-FR" dirty="0"/>
                    </a:p>
                  </a:txBody>
                  <a:tcPr/>
                </a:tc>
                <a:tc>
                  <a:txBody>
                    <a:bodyPr/>
                    <a:lstStyle/>
                    <a:p>
                      <a:r>
                        <a:rPr lang="fr-FR" dirty="0"/>
                        <a:t>1979</a:t>
                      </a:r>
                    </a:p>
                  </a:txBody>
                  <a:tcPr/>
                </a:tc>
                <a:tc>
                  <a:txBody>
                    <a:bodyPr/>
                    <a:lstStyle/>
                    <a:p>
                      <a:r>
                        <a:rPr lang="fr-FR" dirty="0"/>
                        <a:t>1989</a:t>
                      </a:r>
                    </a:p>
                  </a:txBody>
                  <a:tcPr/>
                </a:tc>
                <a:extLst>
                  <a:ext uri="{0D108BD9-81ED-4DB2-BD59-A6C34878D82A}">
                    <a16:rowId xmlns:a16="http://schemas.microsoft.com/office/drawing/2014/main" val="4190989437"/>
                  </a:ext>
                </a:extLst>
              </a:tr>
              <a:tr h="1337935">
                <a:tc>
                  <a:txBody>
                    <a:bodyPr/>
                    <a:lstStyle/>
                    <a:p>
                      <a:r>
                        <a:rPr lang="fr-FR" dirty="0"/>
                        <a:t>Taux de croissance</a:t>
                      </a:r>
                    </a:p>
                  </a:txBody>
                  <a:tcPr/>
                </a:tc>
                <a:tc>
                  <a:txBody>
                    <a:bodyPr/>
                    <a:lstStyle/>
                    <a:p>
                      <a:r>
                        <a:rPr lang="fr-FR" dirty="0"/>
                        <a:t>-0,4%</a:t>
                      </a:r>
                    </a:p>
                  </a:txBody>
                  <a:tcPr/>
                </a:tc>
                <a:tc>
                  <a:txBody>
                    <a:bodyPr/>
                    <a:lstStyle/>
                    <a:p>
                      <a:r>
                        <a:rPr lang="fr-FR" dirty="0"/>
                        <a:t>5%</a:t>
                      </a:r>
                    </a:p>
                  </a:txBody>
                  <a:tcPr/>
                </a:tc>
                <a:extLst>
                  <a:ext uri="{0D108BD9-81ED-4DB2-BD59-A6C34878D82A}">
                    <a16:rowId xmlns:a16="http://schemas.microsoft.com/office/drawing/2014/main" val="487580788"/>
                  </a:ext>
                </a:extLst>
              </a:tr>
              <a:tr h="775152">
                <a:tc>
                  <a:txBody>
                    <a:bodyPr/>
                    <a:lstStyle/>
                    <a:p>
                      <a:r>
                        <a:rPr lang="fr-FR" dirty="0"/>
                        <a:t>Inflation</a:t>
                      </a:r>
                    </a:p>
                  </a:txBody>
                  <a:tcPr/>
                </a:tc>
                <a:tc>
                  <a:txBody>
                    <a:bodyPr/>
                    <a:lstStyle/>
                    <a:p>
                      <a:r>
                        <a:rPr lang="fr-FR" dirty="0"/>
                        <a:t>17%</a:t>
                      </a:r>
                    </a:p>
                  </a:txBody>
                  <a:tcPr/>
                </a:tc>
                <a:tc>
                  <a:txBody>
                    <a:bodyPr/>
                    <a:lstStyle/>
                    <a:p>
                      <a:r>
                        <a:rPr lang="fr-FR" dirty="0"/>
                        <a:t>5,5%</a:t>
                      </a:r>
                    </a:p>
                  </a:txBody>
                  <a:tcPr/>
                </a:tc>
                <a:extLst>
                  <a:ext uri="{0D108BD9-81ED-4DB2-BD59-A6C34878D82A}">
                    <a16:rowId xmlns:a16="http://schemas.microsoft.com/office/drawing/2014/main" val="3136137156"/>
                  </a:ext>
                </a:extLst>
              </a:tr>
              <a:tr h="775152">
                <a:tc>
                  <a:txBody>
                    <a:bodyPr/>
                    <a:lstStyle/>
                    <a:p>
                      <a:r>
                        <a:rPr lang="fr-FR" dirty="0"/>
                        <a:t>Chômage</a:t>
                      </a:r>
                    </a:p>
                  </a:txBody>
                  <a:tcPr/>
                </a:tc>
                <a:tc>
                  <a:txBody>
                    <a:bodyPr/>
                    <a:lstStyle/>
                    <a:p>
                      <a:r>
                        <a:rPr lang="fr-FR" dirty="0"/>
                        <a:t>6%</a:t>
                      </a:r>
                    </a:p>
                  </a:txBody>
                  <a:tcPr/>
                </a:tc>
                <a:tc>
                  <a:txBody>
                    <a:bodyPr/>
                    <a:lstStyle/>
                    <a:p>
                      <a:r>
                        <a:rPr lang="fr-FR" dirty="0"/>
                        <a:t>6,8%</a:t>
                      </a:r>
                    </a:p>
                  </a:txBody>
                  <a:tcPr/>
                </a:tc>
                <a:extLst>
                  <a:ext uri="{0D108BD9-81ED-4DB2-BD59-A6C34878D82A}">
                    <a16:rowId xmlns:a16="http://schemas.microsoft.com/office/drawing/2014/main" val="2542642199"/>
                  </a:ext>
                </a:extLst>
              </a:tr>
              <a:tr h="1337935">
                <a:tc>
                  <a:txBody>
                    <a:bodyPr/>
                    <a:lstStyle/>
                    <a:p>
                      <a:r>
                        <a:rPr lang="fr-FR" dirty="0"/>
                        <a:t>Taux de pauvreté</a:t>
                      </a:r>
                    </a:p>
                  </a:txBody>
                  <a:tcPr/>
                </a:tc>
                <a:tc>
                  <a:txBody>
                    <a:bodyPr/>
                    <a:lstStyle/>
                    <a:p>
                      <a:r>
                        <a:rPr lang="fr-FR" dirty="0"/>
                        <a:t>13,4%</a:t>
                      </a:r>
                    </a:p>
                  </a:txBody>
                  <a:tcPr/>
                </a:tc>
                <a:tc>
                  <a:txBody>
                    <a:bodyPr/>
                    <a:lstStyle/>
                    <a:p>
                      <a:r>
                        <a:rPr lang="fr-FR" dirty="0"/>
                        <a:t>22,2%</a:t>
                      </a:r>
                    </a:p>
                  </a:txBody>
                  <a:tcPr/>
                </a:tc>
                <a:extLst>
                  <a:ext uri="{0D108BD9-81ED-4DB2-BD59-A6C34878D82A}">
                    <a16:rowId xmlns:a16="http://schemas.microsoft.com/office/drawing/2014/main" val="4287409809"/>
                  </a:ext>
                </a:extLst>
              </a:tr>
            </a:tbl>
          </a:graphicData>
        </a:graphic>
      </p:graphicFrame>
    </p:spTree>
    <p:extLst>
      <p:ext uri="{BB962C8B-B14F-4D97-AF65-F5344CB8AC3E}">
        <p14:creationId xmlns:p14="http://schemas.microsoft.com/office/powerpoint/2010/main" val="337988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FB2FE-769C-4894-B1CE-D77D175397BB}"/>
              </a:ext>
            </a:extLst>
          </p:cNvPr>
          <p:cNvSpPr>
            <a:spLocks noGrp="1"/>
          </p:cNvSpPr>
          <p:nvPr>
            <p:ph type="title"/>
          </p:nvPr>
        </p:nvSpPr>
        <p:spPr>
          <a:xfrm>
            <a:off x="0" y="0"/>
            <a:ext cx="8534400" cy="1507067"/>
          </a:xfrm>
        </p:spPr>
        <p:txBody>
          <a:bodyPr/>
          <a:lstStyle/>
          <a:p>
            <a:r>
              <a:rPr lang="fr-FR" dirty="0"/>
              <a:t>Les 3D de Henri Bourguinat (1982)</a:t>
            </a:r>
          </a:p>
        </p:txBody>
      </p:sp>
      <p:sp>
        <p:nvSpPr>
          <p:cNvPr id="3" name="Espace réservé du contenu 2">
            <a:extLst>
              <a:ext uri="{FF2B5EF4-FFF2-40B4-BE49-F238E27FC236}">
                <a16:creationId xmlns:a16="http://schemas.microsoft.com/office/drawing/2014/main" id="{1D82CD43-6E08-48CE-A878-6BE5128E6454}"/>
              </a:ext>
            </a:extLst>
          </p:cNvPr>
          <p:cNvSpPr>
            <a:spLocks noGrp="1"/>
          </p:cNvSpPr>
          <p:nvPr>
            <p:ph idx="1"/>
          </p:nvPr>
        </p:nvSpPr>
        <p:spPr>
          <a:xfrm>
            <a:off x="270140" y="2013721"/>
            <a:ext cx="11343861" cy="4439477"/>
          </a:xfrm>
        </p:spPr>
        <p:txBody>
          <a:bodyPr>
            <a:normAutofit fontScale="85000" lnSpcReduction="20000"/>
          </a:bodyPr>
          <a:lstStyle/>
          <a:p>
            <a:pPr lvl="0"/>
            <a:r>
              <a:rPr lang="fr-FR" b="1" dirty="0">
                <a:effectLst>
                  <a:outerShdw blurRad="38100" dist="38100" dir="2700000" algn="tl">
                    <a:srgbClr val="000000">
                      <a:alpha val="43137"/>
                    </a:srgbClr>
                  </a:outerShdw>
                </a:effectLst>
              </a:rPr>
              <a:t>Dérèglementation : </a:t>
            </a:r>
            <a:r>
              <a:rPr lang="fr-FR" dirty="0"/>
              <a:t>la plupart des règles qui contrôlent et limitent les flux financiers sont abrogées. Il s’agit par exemple du contrôle des changes (suppression en France en 1989), des limitations des IDE, des taux d’intérêts fixés en dehors du marché, etc… En Europe cette dérèglementation est menée à bien par l’UE et Maastricht (achevée en 93)</a:t>
            </a:r>
          </a:p>
          <a:p>
            <a:pPr marL="0" indent="0">
              <a:buNone/>
            </a:pPr>
            <a:endParaRPr lang="fr-FR" b="1" dirty="0"/>
          </a:p>
          <a:p>
            <a:pPr lvl="0"/>
            <a:r>
              <a:rPr lang="fr-FR" b="1" dirty="0">
                <a:effectLst>
                  <a:outerShdw blurRad="38100" dist="38100" dir="2700000" algn="tl">
                    <a:srgbClr val="000000">
                      <a:alpha val="43137"/>
                    </a:srgbClr>
                  </a:outerShdw>
                </a:effectLst>
              </a:rPr>
              <a:t>Décloisonnement : </a:t>
            </a:r>
            <a:r>
              <a:rPr lang="fr-FR" dirty="0"/>
              <a:t>suppression de la séparation entre banques de dépôts, banques d’investissement (loi française de 1984) ; de la distinction entre banques, établissements de crédits, assurances, devenant ainsi toutes « établissements de crédit). Mais également décloisonnement entre les différents marchés (CT et LT, monétaire et non-monétaire, nationaux et internationaux,…) entre lesquels les capitaux peuvent désormais librement circuler. </a:t>
            </a:r>
          </a:p>
          <a:p>
            <a:pPr lvl="0"/>
            <a:endParaRPr lang="fr-FR" dirty="0"/>
          </a:p>
          <a:p>
            <a:pPr lvl="0"/>
            <a:r>
              <a:rPr lang="fr-FR" b="1" dirty="0">
                <a:effectLst>
                  <a:outerShdw blurRad="38100" dist="38100" dir="2700000" algn="tl">
                    <a:srgbClr val="000000">
                      <a:alpha val="43137"/>
                    </a:srgbClr>
                  </a:outerShdw>
                </a:effectLst>
              </a:rPr>
              <a:t>Désintermédiation : </a:t>
            </a:r>
            <a:r>
              <a:rPr lang="fr-FR" dirty="0"/>
              <a:t>le financement jusque là essentiellement bancaire va se faire de façon croissante directement sur les marchés, permettant aux économies de se financiariser (attention cependant, la plupart des économies restent bancaires : parmi les grands pays, seuls les USA, la GB et la France ont des économies majoritairement financiarisées).  Parallèlement permission a été donné aux établissements financiers (et notamment les banques) d’intervenir directement sur les marchés : elles en sont aujourd’hui les acteurs principaux, proposant leurs capitaux aux entreprises, dans une finance intermédiée ( rappel du cours sur le financement :voir les définitions de Hicks).</a:t>
            </a:r>
          </a:p>
          <a:p>
            <a:pPr marL="0" indent="0">
              <a:buNone/>
            </a:pPr>
            <a:endParaRPr lang="fr-FR" dirty="0"/>
          </a:p>
        </p:txBody>
      </p:sp>
    </p:spTree>
    <p:extLst>
      <p:ext uri="{BB962C8B-B14F-4D97-AF65-F5344CB8AC3E}">
        <p14:creationId xmlns:p14="http://schemas.microsoft.com/office/powerpoint/2010/main" val="20022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E172DAA-211F-4966-9D2F-AA28C1A74DF8}"/>
              </a:ext>
            </a:extLst>
          </p:cNvPr>
          <p:cNvSpPr>
            <a:spLocks noGrp="1"/>
          </p:cNvSpPr>
          <p:nvPr>
            <p:ph type="title"/>
          </p:nvPr>
        </p:nvSpPr>
        <p:spPr>
          <a:xfrm>
            <a:off x="276249" y="1026680"/>
            <a:ext cx="8534400" cy="1507067"/>
          </a:xfrm>
        </p:spPr>
        <p:txBody>
          <a:bodyPr/>
          <a:lstStyle/>
          <a:p>
            <a:r>
              <a:rPr lang="fr-FR" dirty="0"/>
              <a:t>La dématérialisation des salles de marché (4° D): 1980 et 2020.</a:t>
            </a:r>
          </a:p>
        </p:txBody>
      </p:sp>
      <p:pic>
        <p:nvPicPr>
          <p:cNvPr id="1028" name="Picture 4" descr="Résultat de recherche d'images pour &quot;salle des marchés&quot;">
            <a:extLst>
              <a:ext uri="{FF2B5EF4-FFF2-40B4-BE49-F238E27FC236}">
                <a16:creationId xmlns:a16="http://schemas.microsoft.com/office/drawing/2014/main" id="{6EB41D88-B548-4D3B-8DC6-15041B28F4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9" y="2835965"/>
            <a:ext cx="5879663" cy="36874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CE0A003-D7C7-45AE-B632-3D7D7EBDB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10" y="2835965"/>
            <a:ext cx="5184086" cy="368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7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source">
            <a:extLst>
              <a:ext uri="{FF2B5EF4-FFF2-40B4-BE49-F238E27FC236}">
                <a16:creationId xmlns:a16="http://schemas.microsoft.com/office/drawing/2014/main" id="{AA4BE17F-13F9-4916-9D9B-1B8A87D750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24222"/>
            <a:ext cx="5263183" cy="473377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40675E37-D600-4AAA-A252-77BDB16381A0}"/>
              </a:ext>
            </a:extLst>
          </p:cNvPr>
          <p:cNvPicPr>
            <a:picLocks noChangeAspect="1"/>
          </p:cNvPicPr>
          <p:nvPr/>
        </p:nvPicPr>
        <p:blipFill>
          <a:blip r:embed="rId3"/>
          <a:stretch>
            <a:fillRect/>
          </a:stretch>
        </p:blipFill>
        <p:spPr>
          <a:xfrm>
            <a:off x="5263184" y="351692"/>
            <a:ext cx="6836051" cy="6506308"/>
          </a:xfrm>
          <a:prstGeom prst="rect">
            <a:avLst/>
          </a:prstGeom>
        </p:spPr>
      </p:pic>
      <p:sp>
        <p:nvSpPr>
          <p:cNvPr id="3" name="ZoneTexte 2">
            <a:extLst>
              <a:ext uri="{FF2B5EF4-FFF2-40B4-BE49-F238E27FC236}">
                <a16:creationId xmlns:a16="http://schemas.microsoft.com/office/drawing/2014/main" id="{215995B8-B044-4CF2-86AC-7D950BD39254}"/>
              </a:ext>
            </a:extLst>
          </p:cNvPr>
          <p:cNvSpPr txBox="1"/>
          <p:nvPr/>
        </p:nvSpPr>
        <p:spPr>
          <a:xfrm>
            <a:off x="253219" y="89878"/>
            <a:ext cx="3938954" cy="1754326"/>
          </a:xfrm>
          <a:prstGeom prst="rect">
            <a:avLst/>
          </a:prstGeom>
          <a:noFill/>
        </p:spPr>
        <p:txBody>
          <a:bodyPr wrap="square" rtlCol="0">
            <a:spAutoFit/>
          </a:bodyPr>
          <a:lstStyle/>
          <a:p>
            <a:r>
              <a:rPr lang="fr-FR" sz="3600" dirty="0"/>
              <a:t>Les nouveaux produits financiers</a:t>
            </a:r>
          </a:p>
        </p:txBody>
      </p:sp>
    </p:spTree>
    <p:extLst>
      <p:ext uri="{BB962C8B-B14F-4D97-AF65-F5344CB8AC3E}">
        <p14:creationId xmlns:p14="http://schemas.microsoft.com/office/powerpoint/2010/main" val="250179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8B1994-B9DE-C401-0F35-B07FC83A676C}"/>
              </a:ext>
            </a:extLst>
          </p:cNvPr>
          <p:cNvSpPr>
            <a:spLocks noGrp="1"/>
          </p:cNvSpPr>
          <p:nvPr>
            <p:ph idx="1"/>
          </p:nvPr>
        </p:nvSpPr>
        <p:spPr>
          <a:xfrm>
            <a:off x="684212" y="685800"/>
            <a:ext cx="8534400" cy="992171"/>
          </a:xfrm>
        </p:spPr>
        <p:txBody>
          <a:bodyPr>
            <a:normAutofit/>
          </a:bodyPr>
          <a:lstStyle/>
          <a:p>
            <a:pPr marL="0" indent="0">
              <a:buNone/>
            </a:pPr>
            <a:r>
              <a:rPr lang="fr-FR" sz="3200" dirty="0"/>
              <a:t>Les mutations sectorielles</a:t>
            </a:r>
          </a:p>
        </p:txBody>
      </p:sp>
      <p:pic>
        <p:nvPicPr>
          <p:cNvPr id="4" name="Picture 2" descr="Ce graphique montre la répartition de la population active par secteur ...">
            <a:extLst>
              <a:ext uri="{FF2B5EF4-FFF2-40B4-BE49-F238E27FC236}">
                <a16:creationId xmlns:a16="http://schemas.microsoft.com/office/drawing/2014/main" id="{EC3A8749-A80D-ADE7-DB91-1CE8EE53B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1" t="3531" r="3239"/>
          <a:stretch/>
        </p:blipFill>
        <p:spPr bwMode="auto">
          <a:xfrm>
            <a:off x="424206" y="1729940"/>
            <a:ext cx="4628561" cy="44422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A6D368D-7B98-0B0F-6333-591E164867EE}"/>
              </a:ext>
            </a:extLst>
          </p:cNvPr>
          <p:cNvSpPr txBox="1"/>
          <p:nvPr/>
        </p:nvSpPr>
        <p:spPr>
          <a:xfrm>
            <a:off x="5399220" y="1464240"/>
            <a:ext cx="6108568" cy="4195444"/>
          </a:xfrm>
          <a:prstGeom prst="rect">
            <a:avLst/>
          </a:prstGeom>
          <a:noFill/>
        </p:spPr>
        <p:txBody>
          <a:bodyPr wrap="square">
            <a:spAutoFit/>
          </a:bodyPr>
          <a:lstStyle/>
          <a:p>
            <a:pPr marL="342900" lvl="0" indent="-342900" algn="just">
              <a:lnSpc>
                <a:spcPct val="107000"/>
              </a:lnSpc>
              <a:buFont typeface="Calibri" panose="020F0502020204030204" pitchFamily="34" charset="0"/>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fr-FR" sz="2000" b="1" dirty="0">
                <a:latin typeface="Calibri" panose="020F0502020204030204" pitchFamily="34" charset="0"/>
                <a:ea typeface="Calibri" panose="020F0502020204030204" pitchFamily="34" charset="0"/>
                <a:cs typeface="Times New Roman" panose="02020603050405020304" pitchFamily="18" charset="0"/>
              </a:rPr>
              <a:t>Les causes de la désindustrialisation</a:t>
            </a:r>
          </a:p>
          <a:p>
            <a:pPr marL="342900" lvl="0" indent="-342900" algn="just">
              <a:lnSpc>
                <a:spcPct val="107000"/>
              </a:lnSpc>
              <a:buFont typeface="Calibri" panose="020F0502020204030204" pitchFamily="34" charset="0"/>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refus du travail à la chaine aliénant par les ouvriers.</a:t>
            </a:r>
          </a:p>
          <a:p>
            <a:pPr marL="342900" lvl="0" indent="-342900" algn="just">
              <a:lnSpc>
                <a:spcPct val="107000"/>
              </a:lnSpc>
              <a:buFont typeface="Calibri" panose="020F0502020204030204" pitchFamily="34"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progression de la robotisation et de l’informatisation qui remplacent les tâches des ouvriers les plus basiques.</a:t>
            </a:r>
          </a:p>
          <a:p>
            <a:pPr marL="342900" lvl="0" indent="-342900" algn="just">
              <a:lnSpc>
                <a:spcPct val="107000"/>
              </a:lnSpc>
              <a:buFont typeface="Calibri" panose="020F0502020204030204" pitchFamily="34"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concurrence des pays en développement, dont les coûts du travail sont plus faibles, les réglementations sociales et environnementales moins contraignantes. Cette concurrence, qui se fait sur les secteurs à faibles et moyennes valeurs ajoutées, entraînent les fermetures et les délocalisations industrielles.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44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627D5-43CC-4C42-BA30-2E33AD3B30B9}"/>
              </a:ext>
            </a:extLst>
          </p:cNvPr>
          <p:cNvSpPr>
            <a:spLocks noGrp="1"/>
          </p:cNvSpPr>
          <p:nvPr>
            <p:ph type="title"/>
          </p:nvPr>
        </p:nvSpPr>
        <p:spPr/>
        <p:txBody>
          <a:bodyPr/>
          <a:lstStyle/>
          <a:p>
            <a:r>
              <a:rPr lang="fr-FR" i="1" dirty="0"/>
              <a:t>Small </a:t>
            </a:r>
            <a:r>
              <a:rPr lang="fr-FR" i="1" dirty="0" err="1"/>
              <a:t>is</a:t>
            </a:r>
            <a:r>
              <a:rPr lang="fr-FR" i="1" dirty="0"/>
              <a:t> </a:t>
            </a:r>
            <a:r>
              <a:rPr lang="fr-FR" i="1" dirty="0" err="1"/>
              <a:t>Beautifull</a:t>
            </a:r>
            <a:br>
              <a:rPr lang="fr-FR" dirty="0"/>
            </a:br>
            <a:r>
              <a:rPr lang="fr-FR" dirty="0"/>
              <a:t>Ernst Schumacher</a:t>
            </a:r>
          </a:p>
        </p:txBody>
      </p:sp>
      <p:sp>
        <p:nvSpPr>
          <p:cNvPr id="4" name="Espace réservé du contenu 3">
            <a:extLst>
              <a:ext uri="{FF2B5EF4-FFF2-40B4-BE49-F238E27FC236}">
                <a16:creationId xmlns:a16="http://schemas.microsoft.com/office/drawing/2014/main" id="{65D08722-1CD2-414A-A811-F4CAB16525BF}"/>
              </a:ext>
            </a:extLst>
          </p:cNvPr>
          <p:cNvSpPr>
            <a:spLocks noGrp="1"/>
          </p:cNvSpPr>
          <p:nvPr>
            <p:ph sz="half" idx="2"/>
          </p:nvPr>
        </p:nvSpPr>
        <p:spPr>
          <a:xfrm>
            <a:off x="7190746" y="2126222"/>
            <a:ext cx="5001253" cy="4731778"/>
          </a:xfrm>
        </p:spPr>
        <p:txBody>
          <a:bodyPr>
            <a:normAutofit fontScale="85000" lnSpcReduction="20000"/>
          </a:bodyPr>
          <a:lstStyle/>
          <a:p>
            <a:r>
              <a:rPr lang="fr-FR" dirty="0"/>
              <a:t>« Le travail humain est unanimement admis comme source fondamentale de richesse. L'économiste moderne en est arrivé à considérer désormais le "travail" comme un mal nécessaire, à peine plus. Pour l'employeur, c'est en tout cas un simple élément de coût, qu'il convient de réduire à un minimum, faute de pouvoir l'éliminer complètement, disons, par l'automation. Pour l'ouvrier, le travail n'a pas d'utilité en soi. (Il est ce que les économistes nomment une "désutilité".) Travailler revient à sacrifier son temps de loisir et son confort, le salaire n'étant qu'une sorte de compensation reçue pour ce sacrifice. L'idéal est donc, pour l'employeur, de produire sans employés et, pour l'employé, d'avoir un revenu sans travailler. »</a:t>
            </a:r>
          </a:p>
          <a:p>
            <a:r>
              <a:rPr lang="fr-FR" dirty="0"/>
              <a:t>« D'un point de vue bouddhiste, c'est le monde renversé que d'estimer les biens plus que les gens, et la consommation plus que l'activité créatrice. Cela revient à déplacer le centre d'intérêt de l'ouvrier au produit de son travail, c'est-à-dire de l'humain au sous-humain : c'est là une véritable reddition aux forces du mal. »</a:t>
            </a:r>
          </a:p>
        </p:txBody>
      </p:sp>
      <p:sp>
        <p:nvSpPr>
          <p:cNvPr id="7" name="Espace réservé du contenu 6">
            <a:extLst>
              <a:ext uri="{FF2B5EF4-FFF2-40B4-BE49-F238E27FC236}">
                <a16:creationId xmlns:a16="http://schemas.microsoft.com/office/drawing/2014/main" id="{E50AA1A4-EA77-428C-B55D-C0A87029F157}"/>
              </a:ext>
            </a:extLst>
          </p:cNvPr>
          <p:cNvSpPr>
            <a:spLocks noGrp="1"/>
          </p:cNvSpPr>
          <p:nvPr>
            <p:ph sz="half" idx="1"/>
          </p:nvPr>
        </p:nvSpPr>
        <p:spPr>
          <a:xfrm>
            <a:off x="2153114" y="2126222"/>
            <a:ext cx="4313864" cy="4731778"/>
          </a:xfrm>
        </p:spPr>
        <p:txBody>
          <a:bodyPr>
            <a:normAutofit fontScale="85000" lnSpcReduction="20000"/>
          </a:bodyPr>
          <a:lstStyle/>
          <a:p>
            <a:r>
              <a:rPr lang="fr-FR" dirty="0"/>
              <a:t>« L'économie du gigantisme et de l'automation est un résidu des conditions et de la pensée du 19e siècle. Elle est tout à fait incapable de résoudre le moindre problème réel de notre temps. On aurait besoin d'un système de pensée entièrement nouveau, système qui repose sur la prise en considération des personnes avant la prise en considération des biens (que les biens s'occupent d'eux-mêmes !). On pourrait résumer cela par l'expression "production par les masses, plutôt que production de masse". » </a:t>
            </a:r>
          </a:p>
        </p:txBody>
      </p:sp>
      <p:pic>
        <p:nvPicPr>
          <p:cNvPr id="8" name="Image 7">
            <a:extLst>
              <a:ext uri="{FF2B5EF4-FFF2-40B4-BE49-F238E27FC236}">
                <a16:creationId xmlns:a16="http://schemas.microsoft.com/office/drawing/2014/main" id="{9A925462-9AF8-4CA6-BC42-BD2FAB2A9B55}"/>
              </a:ext>
            </a:extLst>
          </p:cNvPr>
          <p:cNvPicPr>
            <a:picLocks noChangeAspect="1"/>
          </p:cNvPicPr>
          <p:nvPr/>
        </p:nvPicPr>
        <p:blipFill>
          <a:blip r:embed="rId2"/>
          <a:stretch>
            <a:fillRect/>
          </a:stretch>
        </p:blipFill>
        <p:spPr>
          <a:xfrm>
            <a:off x="3057508" y="4869913"/>
            <a:ext cx="2505075" cy="1819275"/>
          </a:xfrm>
          <a:prstGeom prst="rect">
            <a:avLst/>
          </a:prstGeom>
        </p:spPr>
      </p:pic>
    </p:spTree>
    <p:extLst>
      <p:ext uri="{BB962C8B-B14F-4D97-AF65-F5344CB8AC3E}">
        <p14:creationId xmlns:p14="http://schemas.microsoft.com/office/powerpoint/2010/main" val="2736842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DCC0C-D6BC-4D4B-BA88-6B03607782FC}"/>
              </a:ext>
            </a:extLst>
          </p:cNvPr>
          <p:cNvSpPr>
            <a:spLocks noGrp="1"/>
          </p:cNvSpPr>
          <p:nvPr>
            <p:ph type="title"/>
          </p:nvPr>
        </p:nvSpPr>
        <p:spPr/>
        <p:txBody>
          <a:bodyPr/>
          <a:lstStyle/>
          <a:p>
            <a:r>
              <a:rPr lang="fr-FR" dirty="0"/>
              <a:t>Le toyotisme</a:t>
            </a:r>
          </a:p>
        </p:txBody>
      </p:sp>
      <p:sp>
        <p:nvSpPr>
          <p:cNvPr id="3" name="Espace réservé du contenu 2">
            <a:extLst>
              <a:ext uri="{FF2B5EF4-FFF2-40B4-BE49-F238E27FC236}">
                <a16:creationId xmlns:a16="http://schemas.microsoft.com/office/drawing/2014/main" id="{71E1E11B-BFB2-4F68-950B-7F5F8A4D19B6}"/>
              </a:ext>
            </a:extLst>
          </p:cNvPr>
          <p:cNvSpPr>
            <a:spLocks noGrp="1"/>
          </p:cNvSpPr>
          <p:nvPr>
            <p:ph sz="half" idx="1"/>
          </p:nvPr>
        </p:nvSpPr>
        <p:spPr>
          <a:xfrm>
            <a:off x="1603717" y="1308295"/>
            <a:ext cx="5299359" cy="5549705"/>
          </a:xfrm>
        </p:spPr>
        <p:txBody>
          <a:bodyPr>
            <a:normAutofit fontScale="62500" lnSpcReduction="20000"/>
          </a:bodyPr>
          <a:lstStyle/>
          <a:p>
            <a:r>
              <a:rPr lang="fr-FR" sz="2700" b="1" dirty="0"/>
              <a:t>Principes:</a:t>
            </a:r>
          </a:p>
          <a:p>
            <a:r>
              <a:rPr lang="fr-FR" sz="2700" dirty="0"/>
              <a:t>-	réduire les gaspillages tout au long de la chaîne de production.</a:t>
            </a:r>
          </a:p>
          <a:p>
            <a:r>
              <a:rPr lang="fr-FR" sz="2700" dirty="0"/>
              <a:t>-	maintenir une qualité optimale des produits tout au long de la chaîne de production.</a:t>
            </a:r>
          </a:p>
          <a:p>
            <a:r>
              <a:rPr lang="fr-FR" sz="2700" dirty="0"/>
              <a:t>-	éviter l'offre excédentaire. Si certains modèles de voitures se vendent moins, il faut en réduire la taille des séries, ce qui implique une baisse des stocks. Les voitures et les pièces sont fabriquées pratiquement à la demande. C'est la production à flux tendu (ou production « juste à temps », ou « méthode kanban »).</a:t>
            </a:r>
          </a:p>
          <a:p>
            <a:r>
              <a:rPr lang="fr-FR" sz="2700" dirty="0"/>
              <a:t>-	prendre en considération l'avis des opérateurs : ceux-ci participent au diagnostic des problèmes et à leur résolution.</a:t>
            </a:r>
          </a:p>
          <a:p>
            <a:r>
              <a:rPr lang="fr-FR" sz="2700" dirty="0"/>
              <a:t>-	améliorer le système de façon continue, en une dynamique interne qui intègre tous les acteurs concernés, de l'opérateur à l'ingénieur.</a:t>
            </a:r>
          </a:p>
          <a:p>
            <a:endParaRPr lang="fr-FR" dirty="0"/>
          </a:p>
        </p:txBody>
      </p:sp>
      <p:sp>
        <p:nvSpPr>
          <p:cNvPr id="4" name="Espace réservé du contenu 3">
            <a:extLst>
              <a:ext uri="{FF2B5EF4-FFF2-40B4-BE49-F238E27FC236}">
                <a16:creationId xmlns:a16="http://schemas.microsoft.com/office/drawing/2014/main" id="{7D28AB0A-41FD-4A22-B180-A2B5490876DD}"/>
              </a:ext>
            </a:extLst>
          </p:cNvPr>
          <p:cNvSpPr>
            <a:spLocks noGrp="1"/>
          </p:cNvSpPr>
          <p:nvPr>
            <p:ph sz="half" idx="2"/>
          </p:nvPr>
        </p:nvSpPr>
        <p:spPr>
          <a:xfrm>
            <a:off x="7190747" y="1308296"/>
            <a:ext cx="4313864" cy="5549704"/>
          </a:xfrm>
        </p:spPr>
        <p:txBody>
          <a:bodyPr>
            <a:noAutofit/>
          </a:bodyPr>
          <a:lstStyle/>
          <a:p>
            <a:r>
              <a:rPr lang="fr-FR" sz="1300" b="1" dirty="0"/>
              <a:t>Concepts-clefs:</a:t>
            </a:r>
          </a:p>
          <a:p>
            <a:pPr marL="0" indent="0">
              <a:buNone/>
            </a:pPr>
            <a:r>
              <a:rPr lang="fr-FR" sz="1300" dirty="0"/>
              <a:t>Le juste-à-temps : système de production qui vise à synchroniser et à ajuster exactement le flux et le nombre des pièces avec le rythme de montage ;</a:t>
            </a:r>
          </a:p>
          <a:p>
            <a:pPr marL="0" indent="0">
              <a:buNone/>
            </a:pPr>
            <a:r>
              <a:rPr lang="fr-FR" sz="1300" dirty="0"/>
              <a:t>Le kaizen : principe d’autonomisation des équipes chargées de définir les temps standard de production et de se répartir les diverses opérations de fabrication d'un produit afin de travailler plus efficacement et plus rapidement. Le kaizen décrit parfaitement le principe d’amélioration continue du système ;</a:t>
            </a:r>
          </a:p>
          <a:p>
            <a:pPr marL="0" indent="0">
              <a:buNone/>
            </a:pPr>
            <a:r>
              <a:rPr lang="fr-FR" sz="1300" dirty="0"/>
              <a:t>L’autonomisation des machines : équipement des machines de dispositifs d’arrêt, simples, peu onéreux, qui permettent la surveillance de plusieurs machines par un même opérateur ;</a:t>
            </a:r>
          </a:p>
          <a:p>
            <a:pPr marL="0" indent="0">
              <a:buNone/>
            </a:pPr>
            <a:r>
              <a:rPr lang="fr-FR" sz="1300" dirty="0"/>
              <a:t>Le kanban : système d’étiquettes (de fiches de papier) qui indique le nombre de pièces à produire ou à livrer, en évitant ainsi toute production excédentaire ;</a:t>
            </a:r>
          </a:p>
          <a:p>
            <a:pPr marL="0" indent="0">
              <a:buNone/>
            </a:pPr>
            <a:r>
              <a:rPr lang="fr-FR" sz="1300" dirty="0"/>
              <a:t>Le cercle de qualité : groupe de travail composé d’opérateurs et de cadres, constitué autour des activités de kaizen, qui couvre les questions de qualité, de maintenance, de sécurité, de prix de revient…;</a:t>
            </a:r>
          </a:p>
        </p:txBody>
      </p:sp>
      <p:pic>
        <p:nvPicPr>
          <p:cNvPr id="5" name="Image 4">
            <a:extLst>
              <a:ext uri="{FF2B5EF4-FFF2-40B4-BE49-F238E27FC236}">
                <a16:creationId xmlns:a16="http://schemas.microsoft.com/office/drawing/2014/main" id="{FC444AA3-031C-47B1-A237-CF84EC98CBD6}"/>
              </a:ext>
            </a:extLst>
          </p:cNvPr>
          <p:cNvPicPr>
            <a:picLocks noChangeAspect="1"/>
          </p:cNvPicPr>
          <p:nvPr/>
        </p:nvPicPr>
        <p:blipFill>
          <a:blip r:embed="rId2"/>
          <a:stretch>
            <a:fillRect/>
          </a:stretch>
        </p:blipFill>
        <p:spPr>
          <a:xfrm>
            <a:off x="7959781" y="27404"/>
            <a:ext cx="4232219" cy="1280891"/>
          </a:xfrm>
          <a:prstGeom prst="rect">
            <a:avLst/>
          </a:prstGeom>
        </p:spPr>
      </p:pic>
    </p:spTree>
    <p:extLst>
      <p:ext uri="{BB962C8B-B14F-4D97-AF65-F5344CB8AC3E}">
        <p14:creationId xmlns:p14="http://schemas.microsoft.com/office/powerpoint/2010/main" val="393245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4ECEC-4C57-45CF-8EE0-4B1EA1FD0E8E}"/>
              </a:ext>
            </a:extLst>
          </p:cNvPr>
          <p:cNvSpPr>
            <a:spLocks noGrp="1"/>
          </p:cNvSpPr>
          <p:nvPr>
            <p:ph type="title"/>
          </p:nvPr>
        </p:nvSpPr>
        <p:spPr>
          <a:xfrm>
            <a:off x="1537847" y="499038"/>
            <a:ext cx="8911687" cy="1280890"/>
          </a:xfrm>
        </p:spPr>
        <p:txBody>
          <a:bodyPr/>
          <a:lstStyle/>
          <a:p>
            <a:r>
              <a:rPr lang="fr-FR" dirty="0"/>
              <a:t>La filiarisation: Vivendi</a:t>
            </a:r>
          </a:p>
        </p:txBody>
      </p:sp>
      <p:sp>
        <p:nvSpPr>
          <p:cNvPr id="3" name="Espace réservé du contenu 2">
            <a:extLst>
              <a:ext uri="{FF2B5EF4-FFF2-40B4-BE49-F238E27FC236}">
                <a16:creationId xmlns:a16="http://schemas.microsoft.com/office/drawing/2014/main" id="{2565DECA-8A6C-482F-9916-AE5314BED9C0}"/>
              </a:ext>
            </a:extLst>
          </p:cNvPr>
          <p:cNvSpPr>
            <a:spLocks noGrp="1"/>
          </p:cNvSpPr>
          <p:nvPr>
            <p:ph sz="half" idx="1"/>
          </p:nvPr>
        </p:nvSpPr>
        <p:spPr>
          <a:xfrm>
            <a:off x="858885" y="2109930"/>
            <a:ext cx="4313864" cy="3777622"/>
          </a:xfrm>
        </p:spPr>
        <p:txBody>
          <a:bodyPr>
            <a:normAutofit fontScale="85000" lnSpcReduction="20000"/>
          </a:bodyPr>
          <a:lstStyle/>
          <a:p>
            <a:pPr marL="0" indent="0" algn="just">
              <a:lnSpc>
                <a:spcPct val="107000"/>
              </a:lnSpc>
              <a:spcAft>
                <a:spcPts val="800"/>
              </a:spcAft>
              <a:buNone/>
            </a:pPr>
            <a:r>
              <a:rPr lang="fr-FR" sz="2600" b="1" dirty="0">
                <a:latin typeface="Calibri" panose="020F0502020204030204" pitchFamily="34" charset="0"/>
                <a:ea typeface="Calibri" panose="020F0502020204030204" pitchFamily="34" charset="0"/>
                <a:cs typeface="Times New Roman" panose="02020603050405020304" pitchFamily="18" charset="0"/>
              </a:rPr>
              <a:t>Vivendi (ex générale des eaux) a un chiffre d’affaire de 19,4 milliards d’euros, réparti de la façon suivante entre ses différents groupes: </a:t>
            </a: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600" dirty="0">
                <a:latin typeface="Calibri" panose="020F0502020204030204" pitchFamily="34" charset="0"/>
                <a:ea typeface="Calibri" panose="020F0502020204030204" pitchFamily="34" charset="0"/>
                <a:cs typeface="Times New Roman" panose="02020603050405020304" pitchFamily="18" charset="0"/>
              </a:rPr>
              <a:t>Groupe Canal +</a:t>
            </a:r>
          </a:p>
          <a:p>
            <a:pPr algn="just">
              <a:lnSpc>
                <a:spcPct val="107000"/>
              </a:lnSpc>
              <a:spcAft>
                <a:spcPts val="800"/>
              </a:spcAft>
            </a:pPr>
            <a:r>
              <a:rPr lang="fr-FR" sz="2600" dirty="0">
                <a:latin typeface="Calibri" panose="020F0502020204030204" pitchFamily="34" charset="0"/>
                <a:ea typeface="Calibri" panose="020F0502020204030204" pitchFamily="34" charset="0"/>
                <a:cs typeface="Times New Roman" panose="02020603050405020304" pitchFamily="18" charset="0"/>
              </a:rPr>
              <a:t>SFR (téléphonie)</a:t>
            </a:r>
          </a:p>
          <a:p>
            <a:pPr algn="just">
              <a:lnSpc>
                <a:spcPct val="107000"/>
              </a:lnSpc>
              <a:spcAft>
                <a:spcPts val="800"/>
              </a:spcAft>
            </a:pPr>
            <a:r>
              <a:rPr lang="fr-FR" sz="2600" dirty="0">
                <a:latin typeface="Calibri" panose="020F0502020204030204" pitchFamily="34" charset="0"/>
                <a:ea typeface="Calibri" panose="020F0502020204030204" pitchFamily="34" charset="0"/>
                <a:cs typeface="Times New Roman" panose="02020603050405020304" pitchFamily="18" charset="0"/>
              </a:rPr>
              <a:t>Universal music Group </a:t>
            </a:r>
          </a:p>
          <a:p>
            <a:pPr algn="just">
              <a:lnSpc>
                <a:spcPct val="107000"/>
              </a:lnSpc>
              <a:spcAft>
                <a:spcPts val="800"/>
              </a:spcAft>
            </a:pPr>
            <a:r>
              <a:rPr lang="fr-FR" sz="2600" dirty="0">
                <a:latin typeface="Calibri" panose="020F0502020204030204" pitchFamily="34" charset="0"/>
                <a:ea typeface="Calibri" panose="020F0502020204030204" pitchFamily="34" charset="0"/>
                <a:cs typeface="Times New Roman" panose="02020603050405020304" pitchFamily="18" charset="0"/>
              </a:rPr>
              <a:t>Fnac Darty (15%)</a:t>
            </a:r>
          </a:p>
          <a:p>
            <a:pPr marL="0" indent="0">
              <a:buNone/>
            </a:pPr>
            <a:endParaRPr lang="fr-FR" dirty="0"/>
          </a:p>
        </p:txBody>
      </p:sp>
      <p:sp>
        <p:nvSpPr>
          <p:cNvPr id="4" name="Espace réservé du contenu 3">
            <a:extLst>
              <a:ext uri="{FF2B5EF4-FFF2-40B4-BE49-F238E27FC236}">
                <a16:creationId xmlns:a16="http://schemas.microsoft.com/office/drawing/2014/main" id="{DE24C85F-78BB-4C39-98BC-9B38AA599734}"/>
              </a:ext>
            </a:extLst>
          </p:cNvPr>
          <p:cNvSpPr>
            <a:spLocks noGrp="1"/>
          </p:cNvSpPr>
          <p:nvPr>
            <p:ph sz="half" idx="2"/>
          </p:nvPr>
        </p:nvSpPr>
        <p:spPr>
          <a:xfrm>
            <a:off x="5472332" y="1139483"/>
            <a:ext cx="6719667" cy="5718517"/>
          </a:xfrm>
        </p:spPr>
        <p:txBody>
          <a:bodyPr>
            <a:normAutofit fontScale="85000" lnSpcReduction="20000"/>
          </a:bodyPr>
          <a:lstStyle/>
          <a:p>
            <a:pPr marL="0" indent="0" algn="just">
              <a:lnSpc>
                <a:spcPct val="107000"/>
              </a:lnSpc>
              <a:spcAft>
                <a:spcPts val="800"/>
              </a:spcAft>
              <a:buNone/>
            </a:pPr>
            <a:r>
              <a:rPr lang="fr-FR" b="1" dirty="0">
                <a:latin typeface="Calibri" panose="020F0502020204030204" pitchFamily="34" charset="0"/>
                <a:ea typeface="Calibri" panose="020F0502020204030204" pitchFamily="34" charset="0"/>
                <a:cs typeface="Times New Roman" panose="02020603050405020304" pitchFamily="18" charset="0"/>
              </a:rPr>
              <a:t>Chacun de ses sous-groupes regroupent de nombreuses filiales. C’est par exemple le cas de Canal+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Les chaînes gratuites de la TNT : C8, </a:t>
            </a:r>
            <a:r>
              <a:rPr lang="fr-FR" dirty="0" err="1">
                <a:latin typeface="Calibri" panose="020F0502020204030204" pitchFamily="34" charset="0"/>
                <a:ea typeface="Calibri" panose="020F0502020204030204" pitchFamily="34" charset="0"/>
                <a:cs typeface="Times New Roman" panose="02020603050405020304" pitchFamily="18" charset="0"/>
              </a:rPr>
              <a:t>CStar</a:t>
            </a:r>
            <a:r>
              <a:rPr lang="fr-FR" dirty="0">
                <a:latin typeface="Calibri" panose="020F0502020204030204" pitchFamily="34" charset="0"/>
                <a:ea typeface="Calibri" panose="020F0502020204030204" pitchFamily="34" charset="0"/>
                <a:cs typeface="Times New Roman" panose="02020603050405020304" pitchFamily="18" charset="0"/>
              </a:rPr>
              <a:t>, et </a:t>
            </a:r>
            <a:r>
              <a:rPr lang="fr-FR" dirty="0" err="1">
                <a:latin typeface="Calibri" panose="020F0502020204030204" pitchFamily="34" charset="0"/>
                <a:ea typeface="Calibri" panose="020F0502020204030204" pitchFamily="34" charset="0"/>
                <a:cs typeface="Times New Roman" panose="02020603050405020304" pitchFamily="18" charset="0"/>
              </a:rPr>
              <a:t>CNews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err="1">
                <a:latin typeface="Calibri" panose="020F0502020204030204" pitchFamily="34" charset="0"/>
                <a:ea typeface="Calibri" panose="020F0502020204030204" pitchFamily="34" charset="0"/>
                <a:cs typeface="Times New Roman" panose="02020603050405020304" pitchFamily="18" charset="0"/>
              </a:rPr>
              <a:t>Studiocanal</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err="1">
                <a:latin typeface="Calibri" panose="020F0502020204030204" pitchFamily="34" charset="0"/>
                <a:ea typeface="Calibri" panose="020F0502020204030204" pitchFamily="34" charset="0"/>
                <a:cs typeface="Times New Roman" panose="02020603050405020304" pitchFamily="18" charset="0"/>
              </a:rPr>
              <a:t>Canalplay</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Canal+ Régie</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La chaîne Canal+ et toutes ses variantes (Canal+ Cinéma, Canal+ Sport, Canal+ Séries, Canal+ Family, Canal+ Décalé), regroupées au sein de la Société d'Édition de Canal + (SECP) (48 %)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Canal+ Vietnam (50 %)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Canal (opérateur de télévision, ex Canalsat) (100 %)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Canal+ Overseas (incluant </a:t>
            </a:r>
            <a:r>
              <a:rPr lang="fr-FR" dirty="0" err="1">
                <a:latin typeface="Calibri" panose="020F0502020204030204" pitchFamily="34" charset="0"/>
                <a:ea typeface="Calibri" panose="020F0502020204030204" pitchFamily="34" charset="0"/>
                <a:cs typeface="Times New Roman" panose="02020603050405020304" pitchFamily="18" charset="0"/>
              </a:rPr>
              <a:t>Cyfra</a:t>
            </a:r>
            <a:r>
              <a:rPr lang="fr-FR" dirty="0">
                <a:latin typeface="Calibri" panose="020F0502020204030204" pitchFamily="34" charset="0"/>
                <a:ea typeface="Calibri" panose="020F0502020204030204" pitchFamily="34" charset="0"/>
                <a:cs typeface="Times New Roman" panose="02020603050405020304" pitchFamily="18" charset="0"/>
              </a:rPr>
              <a:t>+ et </a:t>
            </a:r>
            <a:r>
              <a:rPr lang="fr-FR" dirty="0" err="1">
                <a:latin typeface="Calibri" panose="020F0502020204030204" pitchFamily="34" charset="0"/>
                <a:ea typeface="Calibri" panose="020F0502020204030204" pitchFamily="34" charset="0"/>
                <a:cs typeface="Times New Roman" panose="02020603050405020304" pitchFamily="18" charset="0"/>
              </a:rPr>
              <a:t>Mediaserv</a:t>
            </a:r>
            <a:r>
              <a:rPr lang="fr-FR" dirty="0">
                <a:latin typeface="Calibri" panose="020F0502020204030204" pitchFamily="34" charset="0"/>
                <a:ea typeface="Calibri" panose="020F0502020204030204" pitchFamily="34" charset="0"/>
                <a:cs typeface="Times New Roman" panose="02020603050405020304" pitchFamily="18" charset="0"/>
              </a:rPr>
              <a:t> depuis le 12 juillet 2013)</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Canal+ Distribution (100 %)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err="1">
                <a:latin typeface="Calibri" panose="020F0502020204030204" pitchFamily="34" charset="0"/>
                <a:ea typeface="Calibri" panose="020F0502020204030204" pitchFamily="34" charset="0"/>
                <a:cs typeface="Times New Roman" panose="02020603050405020304" pitchFamily="18" charset="0"/>
              </a:rPr>
              <a:t>MultiThématiques</a:t>
            </a:r>
            <a:r>
              <a:rPr lang="fr-FR" dirty="0">
                <a:latin typeface="Calibri" panose="020F0502020204030204" pitchFamily="34" charset="0"/>
                <a:ea typeface="Calibri" panose="020F0502020204030204" pitchFamily="34" charset="0"/>
                <a:cs typeface="Times New Roman" panose="02020603050405020304" pitchFamily="18" charset="0"/>
              </a:rPr>
              <a:t> (100 %) (Ciné+, Planète+, </a:t>
            </a:r>
            <a:r>
              <a:rPr lang="fr-FR" dirty="0" err="1">
                <a:latin typeface="Calibri" panose="020F0502020204030204" pitchFamily="34" charset="0"/>
                <a:ea typeface="Calibri" panose="020F0502020204030204" pitchFamily="34" charset="0"/>
                <a:cs typeface="Times New Roman" panose="02020603050405020304" pitchFamily="18" charset="0"/>
              </a:rPr>
              <a:t>Teletoon</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Piwi</a:t>
            </a:r>
            <a:r>
              <a:rPr lang="fr-FR" dirty="0">
                <a:latin typeface="Calibri" panose="020F0502020204030204" pitchFamily="34" charset="0"/>
                <a:ea typeface="Calibri" panose="020F0502020204030204" pitchFamily="34" charset="0"/>
                <a:cs typeface="Times New Roman" panose="02020603050405020304" pitchFamily="18" charset="0"/>
              </a:rPr>
              <a:t>+, Maison+, Comédie+, Infosport+, Seasons, Canal+ Séries)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69184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29CB4-1E9C-4BBF-BB32-BAD51C9CD41A}"/>
              </a:ext>
            </a:extLst>
          </p:cNvPr>
          <p:cNvSpPr>
            <a:spLocks noGrp="1"/>
          </p:cNvSpPr>
          <p:nvPr>
            <p:ph type="title"/>
          </p:nvPr>
        </p:nvSpPr>
        <p:spPr>
          <a:xfrm>
            <a:off x="1481576" y="531720"/>
            <a:ext cx="8911687" cy="1280890"/>
          </a:xfrm>
        </p:spPr>
        <p:txBody>
          <a:bodyPr/>
          <a:lstStyle/>
          <a:p>
            <a:r>
              <a:rPr lang="fr-FR" dirty="0"/>
              <a:t>Les services aux entreprises</a:t>
            </a:r>
          </a:p>
        </p:txBody>
      </p:sp>
      <p:sp>
        <p:nvSpPr>
          <p:cNvPr id="3" name="Espace réservé du contenu 2">
            <a:extLst>
              <a:ext uri="{FF2B5EF4-FFF2-40B4-BE49-F238E27FC236}">
                <a16:creationId xmlns:a16="http://schemas.microsoft.com/office/drawing/2014/main" id="{B4413E4C-0B33-405C-A67A-6AFBA808E3BE}"/>
              </a:ext>
            </a:extLst>
          </p:cNvPr>
          <p:cNvSpPr>
            <a:spLocks noGrp="1"/>
          </p:cNvSpPr>
          <p:nvPr>
            <p:ph sz="half" idx="1"/>
          </p:nvPr>
        </p:nvSpPr>
        <p:spPr>
          <a:xfrm>
            <a:off x="1589649" y="2133600"/>
            <a:ext cx="5313427" cy="4450080"/>
          </a:xfrm>
        </p:spPr>
        <p:txBody>
          <a:bodyPr>
            <a:normAutofit fontScale="92500" lnSpcReduction="20000"/>
          </a:bodyPr>
          <a:lstStyle/>
          <a:p>
            <a:pPr marL="0" indent="0">
              <a:buNone/>
            </a:pPr>
            <a:r>
              <a:rPr lang="fr-FR" b="1" dirty="0"/>
              <a:t>Les secteurs concernés</a:t>
            </a:r>
          </a:p>
          <a:p>
            <a:pPr marL="0" indent="0">
              <a:buNone/>
            </a:pPr>
            <a:endParaRPr lang="fr-FR" dirty="0"/>
          </a:p>
          <a:p>
            <a:pPr marL="0" indent="0">
              <a:buNone/>
            </a:pPr>
            <a:r>
              <a:rPr lang="fr-FR" dirty="0"/>
              <a:t>Les services aux entreprises regroupent une grande variété d'activités, classées dans deux sections de la nomenclature (NAF) de l'Insee :</a:t>
            </a:r>
          </a:p>
          <a:p>
            <a:pPr marL="0" indent="0">
              <a:buNone/>
            </a:pPr>
            <a:endParaRPr lang="fr-FR" dirty="0"/>
          </a:p>
          <a:p>
            <a:pPr marL="0" indent="0">
              <a:buNone/>
            </a:pPr>
            <a:r>
              <a:rPr lang="fr-FR" dirty="0"/>
              <a:t>les activités spécialisées, scientifiques et techniques (activités juridiques et comptables, conseil en management, logiciels, ingénierie et conseil en technologie, R&amp;D, publicité et études de marché, etc.) ;</a:t>
            </a:r>
          </a:p>
          <a:p>
            <a:pPr marL="0" indent="0">
              <a:buNone/>
            </a:pPr>
            <a:r>
              <a:rPr lang="fr-FR" dirty="0"/>
              <a:t>les services administratifs et de soutien aux entreprises (location de véhicules et d'équipements, intérim, sécurité, propreté, accueil et courrier, logistique, centres d'appels, etc.).</a:t>
            </a:r>
          </a:p>
        </p:txBody>
      </p:sp>
      <p:sp>
        <p:nvSpPr>
          <p:cNvPr id="4" name="Espace réservé du contenu 3">
            <a:extLst>
              <a:ext uri="{FF2B5EF4-FFF2-40B4-BE49-F238E27FC236}">
                <a16:creationId xmlns:a16="http://schemas.microsoft.com/office/drawing/2014/main" id="{FBC7CADA-EA20-4069-8FBD-DE3C3A727B6B}"/>
              </a:ext>
            </a:extLst>
          </p:cNvPr>
          <p:cNvSpPr>
            <a:spLocks noGrp="1"/>
          </p:cNvSpPr>
          <p:nvPr>
            <p:ph sz="half" idx="2"/>
          </p:nvPr>
        </p:nvSpPr>
        <p:spPr>
          <a:xfrm>
            <a:off x="7878136" y="3064190"/>
            <a:ext cx="4313864" cy="3777622"/>
          </a:xfrm>
        </p:spPr>
        <p:txBody>
          <a:bodyPr>
            <a:normAutofit fontScale="92500" lnSpcReduction="20000"/>
          </a:bodyPr>
          <a:lstStyle/>
          <a:p>
            <a:pPr marL="0" indent="0">
              <a:buNone/>
            </a:pPr>
            <a:r>
              <a:rPr lang="fr-FR" b="1" dirty="0"/>
              <a:t>Une forte proportion d'entreprises individuelles</a:t>
            </a:r>
          </a:p>
          <a:p>
            <a:pPr marL="0" indent="0">
              <a:buNone/>
            </a:pPr>
            <a:endParaRPr lang="fr-FR" dirty="0"/>
          </a:p>
          <a:p>
            <a:pPr marL="0" indent="0">
              <a:buNone/>
            </a:pPr>
            <a:r>
              <a:rPr lang="fr-FR" dirty="0"/>
              <a:t>Les services aux entreprises regroupent 44 % d'entrepreneurs individuels, selon l'Insee. Les travailleurs non-salariés, qui forment 16,2 % des effectifs du secteur, exercent notamment dans les activités liées aux prestations intellectuelle (22 % des effectifs), et plus particulièrement dans les activités juridiques et comptables (26 %). A noter également : près d'un quart des créations d'auto-entreprises concernent les services de soutien aux entreprises.</a:t>
            </a:r>
          </a:p>
        </p:txBody>
      </p:sp>
      <p:pic>
        <p:nvPicPr>
          <p:cNvPr id="5" name="Image 4">
            <a:extLst>
              <a:ext uri="{FF2B5EF4-FFF2-40B4-BE49-F238E27FC236}">
                <a16:creationId xmlns:a16="http://schemas.microsoft.com/office/drawing/2014/main" id="{049C2551-D985-46D8-9027-7D388E76AB06}"/>
              </a:ext>
            </a:extLst>
          </p:cNvPr>
          <p:cNvPicPr>
            <a:picLocks noChangeAspect="1"/>
          </p:cNvPicPr>
          <p:nvPr/>
        </p:nvPicPr>
        <p:blipFill>
          <a:blip r:embed="rId2"/>
          <a:stretch>
            <a:fillRect/>
          </a:stretch>
        </p:blipFill>
        <p:spPr>
          <a:xfrm>
            <a:off x="7695028" y="16188"/>
            <a:ext cx="4496972" cy="2895824"/>
          </a:xfrm>
          <a:prstGeom prst="rect">
            <a:avLst/>
          </a:prstGeom>
        </p:spPr>
      </p:pic>
    </p:spTree>
    <p:extLst>
      <p:ext uri="{BB962C8B-B14F-4D97-AF65-F5344CB8AC3E}">
        <p14:creationId xmlns:p14="http://schemas.microsoft.com/office/powerpoint/2010/main" val="235673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72C0B-2D1D-46AA-9ECB-00DBA1EB4671}"/>
              </a:ext>
            </a:extLst>
          </p:cNvPr>
          <p:cNvSpPr>
            <a:spLocks noGrp="1"/>
          </p:cNvSpPr>
          <p:nvPr>
            <p:ph type="title"/>
          </p:nvPr>
        </p:nvSpPr>
        <p:spPr>
          <a:xfrm>
            <a:off x="1950609" y="238421"/>
            <a:ext cx="8911687" cy="985468"/>
          </a:xfrm>
        </p:spPr>
        <p:txBody>
          <a:bodyPr>
            <a:normAutofit/>
          </a:bodyPr>
          <a:lstStyle/>
          <a:p>
            <a:r>
              <a:rPr lang="fr-FR" sz="2400" b="1" dirty="0"/>
              <a:t>Sanofi: naissance d’un groupe</a:t>
            </a:r>
          </a:p>
        </p:txBody>
      </p:sp>
      <p:sp>
        <p:nvSpPr>
          <p:cNvPr id="3" name="Espace réservé du contenu 2">
            <a:extLst>
              <a:ext uri="{FF2B5EF4-FFF2-40B4-BE49-F238E27FC236}">
                <a16:creationId xmlns:a16="http://schemas.microsoft.com/office/drawing/2014/main" id="{239D2C1D-DE63-4B79-A019-DC2D3CE31B3C}"/>
              </a:ext>
            </a:extLst>
          </p:cNvPr>
          <p:cNvSpPr>
            <a:spLocks noGrp="1"/>
          </p:cNvSpPr>
          <p:nvPr>
            <p:ph idx="1"/>
          </p:nvPr>
        </p:nvSpPr>
        <p:spPr>
          <a:xfrm>
            <a:off x="1308295" y="1519311"/>
            <a:ext cx="10196317" cy="5338689"/>
          </a:xfrm>
        </p:spPr>
        <p:txBody>
          <a:bodyPr>
            <a:normAutofit fontScale="85000" lnSpcReduction="10000"/>
          </a:bodyPr>
          <a:lstStyle/>
          <a:p>
            <a:pPr marL="0" indent="0">
              <a:buNone/>
            </a:pPr>
            <a:r>
              <a:rPr lang="fr-FR" dirty="0"/>
              <a:t>Le groupe Sanofi est créé en 1973 par la société Elf-Aquitaine, sur le modèle d’une start-up de la santé, avec 10 personnes et une dotation de 500 millions de francs. </a:t>
            </a:r>
          </a:p>
          <a:p>
            <a:pPr marL="0" indent="0">
              <a:buNone/>
            </a:pPr>
            <a:r>
              <a:rPr lang="fr-FR" dirty="0"/>
              <a:t>De 1973 à 1980 fort de l’appui d’Elf, en partie nationalisée, l’entreprise se développe rapidement et fait prend des parts dans plusieurs laboratoires français : </a:t>
            </a:r>
            <a:r>
              <a:rPr lang="fr-FR" dirty="0" err="1"/>
              <a:t>Castaigne</a:t>
            </a:r>
            <a:r>
              <a:rPr lang="fr-FR" dirty="0"/>
              <a:t>, Choay, </a:t>
            </a:r>
            <a:r>
              <a:rPr lang="fr-FR" dirty="0" err="1"/>
              <a:t>Seva</a:t>
            </a:r>
            <a:r>
              <a:rPr lang="fr-FR" dirty="0"/>
              <a:t> et le prestigieux laboratoire Pasteur. L’acquisition du groupe </a:t>
            </a:r>
            <a:r>
              <a:rPr lang="fr-FR" dirty="0" err="1"/>
              <a:t>Midy</a:t>
            </a:r>
            <a:r>
              <a:rPr lang="fr-FR" dirty="0"/>
              <a:t> en 1980 et ses dix filiales étrangères lui permet d’atteindre la taille critique d’une grande entreprise internationale :  l’entreprise est devenue un groupe qui gère 120 sociétés, dont 60 à l’internationale.</a:t>
            </a:r>
          </a:p>
          <a:p>
            <a:pPr marL="0" indent="0">
              <a:buNone/>
            </a:pPr>
            <a:r>
              <a:rPr lang="fr-FR" dirty="0"/>
              <a:t>Parallèlement à cette concentration horizontale le groupe diversifie aussi ses secteurs d’activité en développant son secteur beauté à travers plusieurs acquisitions : Yves Rocher, Van </a:t>
            </a:r>
            <a:r>
              <a:rPr lang="fr-FR" dirty="0" err="1"/>
              <a:t>Cleef§Arpels</a:t>
            </a:r>
            <a:r>
              <a:rPr lang="fr-FR" dirty="0"/>
              <a:t> et surtout YSL. </a:t>
            </a:r>
          </a:p>
          <a:p>
            <a:pPr marL="0" indent="0">
              <a:buNone/>
            </a:pPr>
            <a:r>
              <a:rPr lang="fr-FR" dirty="0"/>
              <a:t>Les années 80-2000 vont faire passer Sanofi à l’envergure dune FTN, par plusieurs acquisitions de laboratoires, soit français déjà internationalisés, soit étrangers : c’est par exemple le cas du groupe hongrois </a:t>
            </a:r>
            <a:r>
              <a:rPr lang="fr-FR" dirty="0" err="1"/>
              <a:t>Chinoin</a:t>
            </a:r>
            <a:r>
              <a:rPr lang="fr-FR" dirty="0"/>
              <a:t> en 89 mais surtout de l’américain Sterling </a:t>
            </a:r>
            <a:r>
              <a:rPr lang="fr-FR" dirty="0" err="1"/>
              <a:t>Whintrop</a:t>
            </a:r>
            <a:r>
              <a:rPr lang="fr-FR" dirty="0"/>
              <a:t> en 1994. Parallèlement le groupe se recentre sur son cœur de métier, la pharmacie, en vendant tout son secteur beauté en 1999 à LVMH.</a:t>
            </a:r>
          </a:p>
          <a:p>
            <a:pPr marL="0" indent="0">
              <a:buNone/>
            </a:pPr>
            <a:r>
              <a:rPr lang="fr-FR" dirty="0"/>
              <a:t>La stratégie du groupe est alors de parvenir à une taille critique pour rivaliser sur le marché international avec les plus grandes entreprises. Il y parvient grâce à la fusion en 1999 avec Synthélabo et surtout en 2004 par l’achat de l’autre géant français de la pharmacie, Aventis, après une âpre bataille en bourse. Ces dernières acquisitions permettent au groupe d’avoir accès à de nombreux financement, notamment en devenant côté au New York Stock exchange dès 2002, et en se présentant comme le troisième groupe mondiale de pharmacie. Les années 2000 et 2010 voit le groupe poursuivre sa concentration internationale par l’achat de nombreux laboratoires étrangers, notamment dans le domaine du générique et de la biotechnologie, et par la mise en place de partenariat internationaux, comme avec Google life science sur la recherche sur les traitements diabétiques.</a:t>
            </a:r>
          </a:p>
          <a:p>
            <a:pPr marL="0" indent="0">
              <a:buNone/>
            </a:pPr>
            <a:endParaRPr lang="fr-FR" dirty="0"/>
          </a:p>
        </p:txBody>
      </p:sp>
      <p:pic>
        <p:nvPicPr>
          <p:cNvPr id="4" name="Image 3">
            <a:extLst>
              <a:ext uri="{FF2B5EF4-FFF2-40B4-BE49-F238E27FC236}">
                <a16:creationId xmlns:a16="http://schemas.microsoft.com/office/drawing/2014/main" id="{2ABC649D-D639-44BA-92EC-7BA96A400C0F}"/>
              </a:ext>
            </a:extLst>
          </p:cNvPr>
          <p:cNvPicPr>
            <a:picLocks noChangeAspect="1"/>
          </p:cNvPicPr>
          <p:nvPr/>
        </p:nvPicPr>
        <p:blipFill>
          <a:blip r:embed="rId2"/>
          <a:stretch>
            <a:fillRect/>
          </a:stretch>
        </p:blipFill>
        <p:spPr>
          <a:xfrm>
            <a:off x="9523829" y="0"/>
            <a:ext cx="2668172" cy="1519311"/>
          </a:xfrm>
          <a:prstGeom prst="rect">
            <a:avLst/>
          </a:prstGeom>
        </p:spPr>
      </p:pic>
    </p:spTree>
    <p:extLst>
      <p:ext uri="{BB962C8B-B14F-4D97-AF65-F5344CB8AC3E}">
        <p14:creationId xmlns:p14="http://schemas.microsoft.com/office/powerpoint/2010/main" val="3031851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0D02B1E2-7A67-4F30-91BF-0D89C45A17C7}"/>
              </a:ext>
            </a:extLst>
          </p:cNvPr>
          <p:cNvGraphicFramePr/>
          <p:nvPr/>
        </p:nvGraphicFramePr>
        <p:xfrm>
          <a:off x="98474" y="-1"/>
          <a:ext cx="14236504" cy="7990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72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4EF74-148D-4CAC-ADD6-8756F11816ED}"/>
              </a:ext>
            </a:extLst>
          </p:cNvPr>
          <p:cNvSpPr>
            <a:spLocks noGrp="1"/>
          </p:cNvSpPr>
          <p:nvPr>
            <p:ph type="title"/>
          </p:nvPr>
        </p:nvSpPr>
        <p:spPr>
          <a:xfrm>
            <a:off x="2086486" y="0"/>
            <a:ext cx="8911687" cy="1280890"/>
          </a:xfrm>
        </p:spPr>
        <p:txBody>
          <a:bodyPr>
            <a:normAutofit/>
          </a:bodyPr>
          <a:lstStyle/>
          <a:p>
            <a:r>
              <a:rPr lang="fr-FR" sz="2400" dirty="0"/>
              <a:t>Réaction de Charles-Edouard Bouée, </a:t>
            </a:r>
            <a:r>
              <a:rPr lang="fr-FR" sz="2400" dirty="0" err="1"/>
              <a:t>pdg</a:t>
            </a:r>
            <a:r>
              <a:rPr lang="fr-FR" sz="2400" dirty="0"/>
              <a:t> d’un cabinet de conseil franco-allemand, au rapprochement Siemens-Alsthom,</a:t>
            </a:r>
            <a:r>
              <a:rPr lang="fr-FR" sz="2400" i="1" dirty="0"/>
              <a:t> Challenges</a:t>
            </a:r>
            <a:r>
              <a:rPr lang="fr-FR" sz="2400" dirty="0"/>
              <a:t>, 10/2017</a:t>
            </a:r>
          </a:p>
        </p:txBody>
      </p:sp>
      <p:sp>
        <p:nvSpPr>
          <p:cNvPr id="3" name="Espace réservé du contenu 2">
            <a:extLst>
              <a:ext uri="{FF2B5EF4-FFF2-40B4-BE49-F238E27FC236}">
                <a16:creationId xmlns:a16="http://schemas.microsoft.com/office/drawing/2014/main" id="{B09B6BD5-47D3-414D-BDD4-AF809C250E92}"/>
              </a:ext>
            </a:extLst>
          </p:cNvPr>
          <p:cNvSpPr>
            <a:spLocks noGrp="1"/>
          </p:cNvSpPr>
          <p:nvPr>
            <p:ph sz="half" idx="1"/>
          </p:nvPr>
        </p:nvSpPr>
        <p:spPr>
          <a:xfrm>
            <a:off x="2589212" y="2133600"/>
            <a:ext cx="4313864" cy="4724400"/>
          </a:xfrm>
        </p:spPr>
        <p:txBody>
          <a:bodyPr>
            <a:normAutofit fontScale="70000" lnSpcReduction="20000"/>
          </a:bodyPr>
          <a:lstStyle/>
          <a:p>
            <a:pPr marL="0" indent="0">
              <a:buNone/>
            </a:pPr>
            <a:r>
              <a:rPr lang="fr-FR" sz="2200" b="1" dirty="0"/>
              <a:t>Les opérations Siemens – Alstom et </a:t>
            </a:r>
            <a:r>
              <a:rPr lang="fr-FR" sz="2200" b="1" dirty="0" err="1"/>
              <a:t>Fincantieri</a:t>
            </a:r>
            <a:r>
              <a:rPr lang="fr-FR" sz="2200" b="1" dirty="0"/>
              <a:t> – Chantiers de l'Atlantique semblent marquer une nouvelle perte de contrôle de la France sur son industrie…</a:t>
            </a:r>
          </a:p>
          <a:p>
            <a:pPr marL="0" indent="0">
              <a:buNone/>
            </a:pPr>
            <a:endParaRPr lang="fr-FR" dirty="0"/>
          </a:p>
          <a:p>
            <a:pPr marL="0" indent="0" algn="just">
              <a:buNone/>
            </a:pPr>
            <a:r>
              <a:rPr lang="fr-FR" sz="2200" dirty="0"/>
              <a:t>Il est vrai qu'il y a en France un vécu malheureux et inquiet de ces épisodes de rachat ou de rapprochement - pensons à l'entrée de GE dans Alstom mais aussi à Technip, Technicolor, Alcatel, Pechiney… Cela s'explique par le fait que les dernières décennies n'ont pas été très euphorisantes pour l'industrie française. Les grands conglomérats comme la CGE (dont sont issus Alstom et les Chantiers de l’Atlantique, ndlr) ont peu à peu été démantelés, l'actionnariat étranger est souvent perçu comme agressif, </a:t>
            </a:r>
            <a:r>
              <a:rPr lang="fr-FR" sz="2200" dirty="0" err="1"/>
              <a:t>court-termiste</a:t>
            </a:r>
            <a:r>
              <a:rPr lang="fr-FR" sz="2200" dirty="0"/>
              <a:t> et insensible au modèle social français. Sans compter la constante érosion du poids de l'industrie dans le PIB (aujourd'hui autour d'environ 11 % du PIB). Tout cela a laissé des traces dans l'opinion publique.</a:t>
            </a:r>
          </a:p>
        </p:txBody>
      </p:sp>
      <p:sp>
        <p:nvSpPr>
          <p:cNvPr id="4" name="Espace réservé du contenu 3">
            <a:extLst>
              <a:ext uri="{FF2B5EF4-FFF2-40B4-BE49-F238E27FC236}">
                <a16:creationId xmlns:a16="http://schemas.microsoft.com/office/drawing/2014/main" id="{7D27C545-CB15-4BD0-A581-36D504BFF430}"/>
              </a:ext>
            </a:extLst>
          </p:cNvPr>
          <p:cNvSpPr>
            <a:spLocks noGrp="1"/>
          </p:cNvSpPr>
          <p:nvPr>
            <p:ph sz="half" idx="2"/>
          </p:nvPr>
        </p:nvSpPr>
        <p:spPr>
          <a:xfrm>
            <a:off x="7190747" y="1905000"/>
            <a:ext cx="4313864" cy="4953000"/>
          </a:xfrm>
        </p:spPr>
        <p:txBody>
          <a:bodyPr>
            <a:noAutofit/>
          </a:bodyPr>
          <a:lstStyle/>
          <a:p>
            <a:pPr marL="0" indent="0">
              <a:buNone/>
            </a:pPr>
            <a:r>
              <a:rPr lang="fr-FR" sz="1200" b="1" dirty="0"/>
              <a:t>Ces opérations et les réactions qu’elles suscitent ne sont-elles pas la preuve qu’il n’existe pas d’industrie européenne, juste des géants nationaux, Airbus faisant figure d’exception?</a:t>
            </a:r>
          </a:p>
          <a:p>
            <a:pPr marL="0" indent="0">
              <a:buNone/>
            </a:pPr>
            <a:endParaRPr lang="fr-FR" sz="1200" dirty="0"/>
          </a:p>
          <a:p>
            <a:pPr marL="0" indent="0" algn="just">
              <a:buNone/>
            </a:pPr>
            <a:r>
              <a:rPr lang="fr-FR" sz="1200" dirty="0"/>
              <a:t>En tant qu'Européen convaincu, je suis sûr que l'Europe est le bon niveau pour faire face à la concurrence étrangère. Un seul chiffre suffit à s'en convaincre: le numéro un mondial du ferroviaire China Railway Construction Corp (CRCC) pèse aujourd'hui 30 milliards d'euros de chiffre d'affaires. Soit deux fois plus que Siemens et Alstom ensemble! Comment imaginer que nous pourrions réussir chacun dans notre coin? Si Siemens s'était allié au Canadien Bombardier, l’avenir d'Alstom aurait été très compliqué. La Chine investit massivement dans la recherche et les nouvelles technologies, comme la robotique ou l'intelligence artificielle, et en plus elle apporte bien souvent les financements dans les grands projets ferroviaires, ce qui en fait un concurrent redoutable à l'export. Les Chinois soignent particulièrement leurs fleurons comme CRCC. Nous, Européens, devons leur opposer des concurrents capables de jouer dans la même cour.</a:t>
            </a:r>
          </a:p>
        </p:txBody>
      </p:sp>
    </p:spTree>
    <p:extLst>
      <p:ext uri="{BB962C8B-B14F-4D97-AF65-F5344CB8AC3E}">
        <p14:creationId xmlns:p14="http://schemas.microsoft.com/office/powerpoint/2010/main" val="338630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D0557-6F4E-4902-940E-FF01B02E9CEC}"/>
              </a:ext>
            </a:extLst>
          </p:cNvPr>
          <p:cNvSpPr>
            <a:spLocks noGrp="1"/>
          </p:cNvSpPr>
          <p:nvPr>
            <p:ph type="title"/>
          </p:nvPr>
        </p:nvSpPr>
        <p:spPr/>
        <p:txBody>
          <a:bodyPr/>
          <a:lstStyle/>
          <a:p>
            <a:r>
              <a:rPr lang="fr-FR" dirty="0"/>
              <a:t>Les concentrations les plus importantes de 2016</a:t>
            </a:r>
          </a:p>
        </p:txBody>
      </p:sp>
      <p:graphicFrame>
        <p:nvGraphicFramePr>
          <p:cNvPr id="4" name="Espace réservé du contenu 3">
            <a:extLst>
              <a:ext uri="{FF2B5EF4-FFF2-40B4-BE49-F238E27FC236}">
                <a16:creationId xmlns:a16="http://schemas.microsoft.com/office/drawing/2014/main" id="{F79D28B0-B107-4C85-92B0-E06C040ECC39}"/>
              </a:ext>
            </a:extLst>
          </p:cNvPr>
          <p:cNvGraphicFramePr>
            <a:graphicFrameLocks noGrp="1"/>
          </p:cNvGraphicFramePr>
          <p:nvPr>
            <p:ph idx="1"/>
          </p:nvPr>
        </p:nvGraphicFramePr>
        <p:xfrm>
          <a:off x="1252025" y="2359214"/>
          <a:ext cx="9734843" cy="4111922"/>
        </p:xfrm>
        <a:graphic>
          <a:graphicData uri="http://schemas.openxmlformats.org/drawingml/2006/table">
            <a:tbl>
              <a:tblPr firstRow="1" firstCol="1" bandRow="1">
                <a:tableStyleId>{5C22544A-7EE6-4342-B048-85BDC9FD1C3A}</a:tableStyleId>
              </a:tblPr>
              <a:tblGrid>
                <a:gridCol w="2927887">
                  <a:extLst>
                    <a:ext uri="{9D8B030D-6E8A-4147-A177-3AD203B41FA5}">
                      <a16:colId xmlns:a16="http://schemas.microsoft.com/office/drawing/2014/main" val="407332274"/>
                    </a:ext>
                  </a:extLst>
                </a:gridCol>
                <a:gridCol w="3403478">
                  <a:extLst>
                    <a:ext uri="{9D8B030D-6E8A-4147-A177-3AD203B41FA5}">
                      <a16:colId xmlns:a16="http://schemas.microsoft.com/office/drawing/2014/main" val="1473298226"/>
                    </a:ext>
                  </a:extLst>
                </a:gridCol>
                <a:gridCol w="3403478">
                  <a:extLst>
                    <a:ext uri="{9D8B030D-6E8A-4147-A177-3AD203B41FA5}">
                      <a16:colId xmlns:a16="http://schemas.microsoft.com/office/drawing/2014/main" val="613391023"/>
                    </a:ext>
                  </a:extLst>
                </a:gridCol>
              </a:tblGrid>
              <a:tr h="513990">
                <a:tc>
                  <a:txBody>
                    <a:bodyPr/>
                    <a:lstStyle/>
                    <a:p>
                      <a:pPr algn="ctr">
                        <a:lnSpc>
                          <a:spcPct val="107000"/>
                        </a:lnSpc>
                        <a:spcAft>
                          <a:spcPts val="0"/>
                        </a:spcAft>
                      </a:pPr>
                      <a:r>
                        <a:rPr lang="fr-FR" sz="1200" dirty="0">
                          <a:effectLst/>
                        </a:rPr>
                        <a:t>Entreprises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Nature de l’opération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Valeur de l’achat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4973546"/>
                  </a:ext>
                </a:extLst>
              </a:tr>
              <a:tr h="513990">
                <a:tc>
                  <a:txBody>
                    <a:bodyPr/>
                    <a:lstStyle/>
                    <a:p>
                      <a:pPr algn="ctr">
                        <a:lnSpc>
                          <a:spcPct val="107000"/>
                        </a:lnSpc>
                        <a:spcAft>
                          <a:spcPts val="0"/>
                        </a:spcAft>
                      </a:pPr>
                      <a:r>
                        <a:rPr lang="fr-FR" sz="1200" dirty="0">
                          <a:effectLst/>
                        </a:rPr>
                        <a:t>Microsoft-</a:t>
                      </a:r>
                      <a:r>
                        <a:rPr lang="fr-FR" sz="1200" dirty="0" err="1">
                          <a:effectLst/>
                        </a:rPr>
                        <a:t>Linkedin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Rachat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26,2 milliards de dollars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71434"/>
                  </a:ext>
                </a:extLst>
              </a:tr>
              <a:tr h="1027981">
                <a:tc>
                  <a:txBody>
                    <a:bodyPr/>
                    <a:lstStyle/>
                    <a:p>
                      <a:pPr algn="ctr">
                        <a:lnSpc>
                          <a:spcPct val="107000"/>
                        </a:lnSpc>
                        <a:spcAft>
                          <a:spcPts val="0"/>
                        </a:spcAft>
                      </a:pPr>
                      <a:r>
                        <a:rPr lang="fr-FR" sz="1200" dirty="0">
                          <a:effectLst/>
                        </a:rPr>
                        <a:t>Technip-FMC (services parapétroliers français et américains)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effectLst/>
                        </a:rPr>
                        <a:t>Fusion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066083"/>
                  </a:ext>
                </a:extLst>
              </a:tr>
              <a:tr h="513990">
                <a:tc>
                  <a:txBody>
                    <a:bodyPr/>
                    <a:lstStyle/>
                    <a:p>
                      <a:pPr algn="ctr">
                        <a:lnSpc>
                          <a:spcPct val="107000"/>
                        </a:lnSpc>
                        <a:spcAft>
                          <a:spcPts val="0"/>
                        </a:spcAft>
                      </a:pPr>
                      <a:r>
                        <a:rPr lang="fr-FR" sz="1200" dirty="0">
                          <a:effectLst/>
                        </a:rPr>
                        <a:t>Fnac-Darty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Rachat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1,16 milliard d’euro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4222351"/>
                  </a:ext>
                </a:extLst>
              </a:tr>
              <a:tr h="1027981">
                <a:tc>
                  <a:txBody>
                    <a:bodyPr/>
                    <a:lstStyle/>
                    <a:p>
                      <a:pPr algn="ctr">
                        <a:lnSpc>
                          <a:spcPct val="107000"/>
                        </a:lnSpc>
                        <a:spcAft>
                          <a:spcPts val="0"/>
                        </a:spcAft>
                      </a:pPr>
                      <a:r>
                        <a:rPr lang="fr-FR" sz="1200" dirty="0">
                          <a:effectLst/>
                        </a:rPr>
                        <a:t>SEB-WMF (électroménager franco-allemand)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effectLst/>
                        </a:rPr>
                        <a:t>Rachat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effectLst/>
                        </a:rPr>
                        <a:t>1,6 milliard d’euro.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3507498"/>
                  </a:ext>
                </a:extLst>
              </a:tr>
              <a:tr h="513990">
                <a:tc>
                  <a:txBody>
                    <a:bodyPr/>
                    <a:lstStyle/>
                    <a:p>
                      <a:pPr algn="ctr">
                        <a:lnSpc>
                          <a:spcPct val="107000"/>
                        </a:lnSpc>
                        <a:spcAft>
                          <a:spcPts val="0"/>
                        </a:spcAft>
                      </a:pPr>
                      <a:r>
                        <a:rPr lang="fr-FR" sz="1200">
                          <a:effectLst/>
                        </a:rPr>
                        <a:t>Abbot-St Jude Medical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Rachat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effectLst/>
                        </a:rPr>
                        <a:t>25 milliards de dollars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7623812"/>
                  </a:ext>
                </a:extLst>
              </a:tr>
            </a:tbl>
          </a:graphicData>
        </a:graphic>
      </p:graphicFrame>
    </p:spTree>
    <p:extLst>
      <p:ext uri="{BB962C8B-B14F-4D97-AF65-F5344CB8AC3E}">
        <p14:creationId xmlns:p14="http://schemas.microsoft.com/office/powerpoint/2010/main" val="211281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707DA-85A1-41B9-B5ED-215CBE2BA46B}"/>
              </a:ext>
            </a:extLst>
          </p:cNvPr>
          <p:cNvSpPr>
            <a:spLocks noGrp="1"/>
          </p:cNvSpPr>
          <p:nvPr>
            <p:ph type="title"/>
          </p:nvPr>
        </p:nvSpPr>
        <p:spPr>
          <a:xfrm>
            <a:off x="2424113" y="188011"/>
            <a:ext cx="8911687" cy="712321"/>
          </a:xfrm>
        </p:spPr>
        <p:txBody>
          <a:bodyPr/>
          <a:lstStyle/>
          <a:p>
            <a:r>
              <a:rPr lang="fr-FR" dirty="0"/>
              <a:t>Vers une redéfinition de l’entreprise?</a:t>
            </a:r>
          </a:p>
        </p:txBody>
      </p:sp>
      <p:sp>
        <p:nvSpPr>
          <p:cNvPr id="3" name="Espace réservé du contenu 2">
            <a:extLst>
              <a:ext uri="{FF2B5EF4-FFF2-40B4-BE49-F238E27FC236}">
                <a16:creationId xmlns:a16="http://schemas.microsoft.com/office/drawing/2014/main" id="{EDEFE3DE-E7F9-4427-B7E8-76271CCEF132}"/>
              </a:ext>
            </a:extLst>
          </p:cNvPr>
          <p:cNvSpPr>
            <a:spLocks noGrp="1"/>
          </p:cNvSpPr>
          <p:nvPr>
            <p:ph idx="1"/>
          </p:nvPr>
        </p:nvSpPr>
        <p:spPr>
          <a:xfrm>
            <a:off x="576775" y="900332"/>
            <a:ext cx="11615225" cy="5957668"/>
          </a:xfrm>
        </p:spPr>
        <p:txBody>
          <a:bodyPr>
            <a:normAutofit fontScale="92500" lnSpcReduction="20000"/>
          </a:bodyPr>
          <a:lstStyle/>
          <a:p>
            <a:pPr marL="0" indent="0">
              <a:buNone/>
            </a:pPr>
            <a:r>
              <a:rPr lang="fr-FR" dirty="0"/>
              <a:t>C’est une opération commando que livrent actuellement dans les coulisses plusieurs personnalités qui voudraient modifier la définition de l’entreprise en France, pour qu’elle serve non seulement l’intérêt de ses propriétaires mais aussi l’intérêt général. Ce n’est pas rien. Nicolas Hulot défend cette idée dans l’Obs cette semaine, mais il n’est pas le seul. Emmanuel Faber, le patron de Danone à partir d’aujourd’hui, est le plus combatif, il y a aussi le numéro un de Veolia, Antoine Frérot. Muriel Pénicaud est pour, comme Nicole Notat, l’ex-numéro un de la CFDT. Tout ce petit monde pousse Emmanuel Macron. Concrètement, il s’agit de l’article 1833 du Code civil, qui indique aujourd’hui que l’entreprise est constituée (je cite) dans l’intérêt commun des associés. L’idée serait d’ajouter l’intérêt des salariés, des sous-traitants, de l’environnement voire des générations futures. Le président y est a priori d’autant moins hostile que la loi de 2015 qui porte son nom avait prévu cela avant que cela soit retiré. Et il a évoqué lui-même en dix secondes l’idée à la télévision le 15 octobre, après un dîner avec Hulot. Cette réflexion intéresse beaucoup parce que Christine Lagarde, la directrice générale du FMI et ancienne ministre de l’économie, soutient aussi l’idée, elle l’a écrit. A la manœuvre, il y a un avocat, Daniel </a:t>
            </a:r>
            <a:r>
              <a:rPr lang="fr-FR" dirty="0" err="1"/>
              <a:t>Hurstel</a:t>
            </a:r>
            <a:r>
              <a:rPr lang="fr-FR" dirty="0"/>
              <a:t>.</a:t>
            </a:r>
          </a:p>
          <a:p>
            <a:pPr marL="0" indent="0">
              <a:buNone/>
            </a:pPr>
            <a:r>
              <a:rPr lang="fr-FR" dirty="0"/>
              <a:t>Cela va-t-il se faire ?</a:t>
            </a:r>
          </a:p>
          <a:p>
            <a:pPr marL="0" indent="0">
              <a:buNone/>
            </a:pPr>
            <a:endParaRPr lang="fr-FR" dirty="0"/>
          </a:p>
          <a:p>
            <a:pPr marL="0" indent="0">
              <a:buNone/>
            </a:pPr>
            <a:r>
              <a:rPr lang="fr-FR" dirty="0"/>
              <a:t>Difficile à savoir si cela ira au bout parce cela serait une révolution juridique. Politiquement, Emmanuel Macron est probablement tenté, surtout si cela donne un point à Nicolas Hulot. De surcroît, c’est une idée qui peut séduire à gauche et la CFDT. Mais, évidemment, il y a des opposants déterminés. Les organisations patronales dénoncent un nid à contentieux judiciaires. Jusqu’où peut aller la responsabilité d’une entreprise ? Le pouvoir donné aux juges serait considérable. La plainte déposée hier par un paysan péruvien contre un producteur d’électricité allemand à qui il reproche d’avoir contribué au réchauffement climatique des Andes ne va pas les rassurer. Bercy est moins que chaud. Nicole </a:t>
            </a:r>
            <a:r>
              <a:rPr lang="fr-FR" dirty="0" err="1"/>
              <a:t>Belloubet</a:t>
            </a:r>
            <a:r>
              <a:rPr lang="fr-FR" dirty="0"/>
              <a:t>, la ministre de la Justice, n’a rien dit. Réponse au printemps 2018, avec peut-être une mission confiée à une personnalité avant. C’est en tous cas un débat passionnant.</a:t>
            </a:r>
          </a:p>
          <a:p>
            <a:pPr marL="0" indent="0">
              <a:buNone/>
            </a:pPr>
            <a:r>
              <a:rPr lang="fr-FR" dirty="0"/>
              <a:t>Chronique de l’économiste Dominique </a:t>
            </a:r>
            <a:r>
              <a:rPr lang="fr-FR" dirty="0" err="1"/>
              <a:t>Seux</a:t>
            </a:r>
            <a:r>
              <a:rPr lang="fr-FR" dirty="0"/>
              <a:t> sur France Inter du 1° décembre.</a:t>
            </a:r>
          </a:p>
        </p:txBody>
      </p:sp>
    </p:spTree>
    <p:extLst>
      <p:ext uri="{BB962C8B-B14F-4D97-AF65-F5344CB8AC3E}">
        <p14:creationId xmlns:p14="http://schemas.microsoft.com/office/powerpoint/2010/main" val="121043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DFC9CC-B275-4DB5-BF8F-872C9B854ED2}"/>
              </a:ext>
            </a:extLst>
          </p:cNvPr>
          <p:cNvSpPr>
            <a:spLocks noGrp="1"/>
          </p:cNvSpPr>
          <p:nvPr>
            <p:ph type="title"/>
          </p:nvPr>
        </p:nvSpPr>
        <p:spPr/>
        <p:txBody>
          <a:bodyPr/>
          <a:lstStyle/>
          <a:p>
            <a:r>
              <a:rPr lang="fr-FR" dirty="0"/>
              <a:t>La croissance de la capitalisation boursière</a:t>
            </a:r>
          </a:p>
        </p:txBody>
      </p:sp>
      <p:sp>
        <p:nvSpPr>
          <p:cNvPr id="3" name="Espace réservé du contenu 2">
            <a:extLst>
              <a:ext uri="{FF2B5EF4-FFF2-40B4-BE49-F238E27FC236}">
                <a16:creationId xmlns:a16="http://schemas.microsoft.com/office/drawing/2014/main" id="{1D0C89D8-072C-4A7D-9427-32CE8EDCEABE}"/>
              </a:ext>
            </a:extLst>
          </p:cNvPr>
          <p:cNvSpPr>
            <a:spLocks noGrp="1"/>
          </p:cNvSpPr>
          <p:nvPr>
            <p:ph idx="1"/>
          </p:nvPr>
        </p:nvSpPr>
        <p:spPr/>
        <p:txBody>
          <a:bodyPr/>
          <a:lstStyle/>
          <a:p>
            <a:pPr>
              <a:buFontTx/>
              <a:buChar char="-"/>
            </a:pPr>
            <a:r>
              <a:rPr lang="fr-FR" dirty="0"/>
              <a:t>Espace-mondial-atlas.sciencespo.fr/</a:t>
            </a:r>
            <a:r>
              <a:rPr lang="fr-FR" dirty="0" err="1"/>
              <a:t>fr</a:t>
            </a:r>
            <a:r>
              <a:rPr lang="fr-FR" dirty="0"/>
              <a:t>/rubrique-tentatives-de-régulations/carte-6C08-evolution-de-l’indice-dow-jones-de-la-bourse-de-new-york-1920-2018.html</a:t>
            </a:r>
          </a:p>
        </p:txBody>
      </p:sp>
      <p:graphicFrame>
        <p:nvGraphicFramePr>
          <p:cNvPr id="4" name="Tableau 4">
            <a:extLst>
              <a:ext uri="{FF2B5EF4-FFF2-40B4-BE49-F238E27FC236}">
                <a16:creationId xmlns:a16="http://schemas.microsoft.com/office/drawing/2014/main" id="{A680B357-777B-4945-8DAD-F6FD3E37FB21}"/>
              </a:ext>
            </a:extLst>
          </p:cNvPr>
          <p:cNvGraphicFramePr>
            <a:graphicFrameLocks noGrp="1"/>
          </p:cNvGraphicFramePr>
          <p:nvPr/>
        </p:nvGraphicFramePr>
        <p:xfrm>
          <a:off x="5535660" y="3949811"/>
          <a:ext cx="5142385" cy="2484120"/>
        </p:xfrm>
        <a:graphic>
          <a:graphicData uri="http://schemas.openxmlformats.org/drawingml/2006/table">
            <a:tbl>
              <a:tblPr firstRow="1" bandRow="1">
                <a:tableStyleId>{5C22544A-7EE6-4342-B048-85BDC9FD1C3A}</a:tableStyleId>
              </a:tblPr>
              <a:tblGrid>
                <a:gridCol w="2274965">
                  <a:extLst>
                    <a:ext uri="{9D8B030D-6E8A-4147-A177-3AD203B41FA5}">
                      <a16:colId xmlns:a16="http://schemas.microsoft.com/office/drawing/2014/main" val="1982373322"/>
                    </a:ext>
                  </a:extLst>
                </a:gridCol>
                <a:gridCol w="2867420">
                  <a:extLst>
                    <a:ext uri="{9D8B030D-6E8A-4147-A177-3AD203B41FA5}">
                      <a16:colId xmlns:a16="http://schemas.microsoft.com/office/drawing/2014/main" val="3014248776"/>
                    </a:ext>
                  </a:extLst>
                </a:gridCol>
              </a:tblGrid>
              <a:tr h="0">
                <a:tc gridSpan="2">
                  <a:txBody>
                    <a:bodyPr/>
                    <a:lstStyle/>
                    <a:p>
                      <a:pPr algn="ctr"/>
                      <a:r>
                        <a:rPr lang="fr-FR" dirty="0"/>
                        <a:t>Evolution du CAC 40</a:t>
                      </a:r>
                    </a:p>
                  </a:txBody>
                  <a:tcPr/>
                </a:tc>
                <a:tc hMerge="1">
                  <a:txBody>
                    <a:bodyPr/>
                    <a:lstStyle/>
                    <a:p>
                      <a:endParaRPr lang="fr-FR" dirty="0"/>
                    </a:p>
                  </a:txBody>
                  <a:tcPr/>
                </a:tc>
                <a:extLst>
                  <a:ext uri="{0D108BD9-81ED-4DB2-BD59-A6C34878D82A}">
                    <a16:rowId xmlns:a16="http://schemas.microsoft.com/office/drawing/2014/main" val="2045983801"/>
                  </a:ext>
                </a:extLst>
              </a:tr>
              <a:tr h="0">
                <a:tc>
                  <a:txBody>
                    <a:bodyPr/>
                    <a:lstStyle/>
                    <a:p>
                      <a:pPr algn="ctr"/>
                      <a:r>
                        <a:rPr lang="fr-FR" dirty="0"/>
                        <a:t>Date</a:t>
                      </a:r>
                    </a:p>
                  </a:txBody>
                  <a:tcPr/>
                </a:tc>
                <a:tc>
                  <a:txBody>
                    <a:bodyPr/>
                    <a:lstStyle/>
                    <a:p>
                      <a:pPr algn="ctr"/>
                      <a:r>
                        <a:rPr lang="fr-FR" dirty="0"/>
                        <a:t>Indice</a:t>
                      </a:r>
                    </a:p>
                  </a:txBody>
                  <a:tcPr/>
                </a:tc>
                <a:extLst>
                  <a:ext uri="{0D108BD9-81ED-4DB2-BD59-A6C34878D82A}">
                    <a16:rowId xmlns:a16="http://schemas.microsoft.com/office/drawing/2014/main" val="2981032931"/>
                  </a:ext>
                </a:extLst>
              </a:tr>
              <a:tr h="370840">
                <a:tc>
                  <a:txBody>
                    <a:bodyPr/>
                    <a:lstStyle/>
                    <a:p>
                      <a:pPr algn="ctr"/>
                      <a:r>
                        <a:rPr lang="fr-FR" dirty="0"/>
                        <a:t>1988 (date de création)</a:t>
                      </a:r>
                    </a:p>
                  </a:txBody>
                  <a:tcPr/>
                </a:tc>
                <a:tc>
                  <a:txBody>
                    <a:bodyPr/>
                    <a:lstStyle/>
                    <a:p>
                      <a:pPr algn="ctr"/>
                      <a:r>
                        <a:rPr lang="fr-FR" dirty="0"/>
                        <a:t>1000</a:t>
                      </a:r>
                    </a:p>
                  </a:txBody>
                  <a:tcPr/>
                </a:tc>
                <a:extLst>
                  <a:ext uri="{0D108BD9-81ED-4DB2-BD59-A6C34878D82A}">
                    <a16:rowId xmlns:a16="http://schemas.microsoft.com/office/drawing/2014/main" val="4081532649"/>
                  </a:ext>
                </a:extLst>
              </a:tr>
              <a:tr h="370840">
                <a:tc>
                  <a:txBody>
                    <a:bodyPr/>
                    <a:lstStyle/>
                    <a:p>
                      <a:pPr algn="ctr"/>
                      <a:r>
                        <a:rPr lang="fr-FR" dirty="0"/>
                        <a:t>1990</a:t>
                      </a:r>
                    </a:p>
                  </a:txBody>
                  <a:tcPr/>
                </a:tc>
                <a:tc>
                  <a:txBody>
                    <a:bodyPr/>
                    <a:lstStyle/>
                    <a:p>
                      <a:pPr algn="ctr"/>
                      <a:r>
                        <a:rPr lang="fr-FR" dirty="0"/>
                        <a:t>2000</a:t>
                      </a:r>
                    </a:p>
                  </a:txBody>
                  <a:tcPr/>
                </a:tc>
                <a:extLst>
                  <a:ext uri="{0D108BD9-81ED-4DB2-BD59-A6C34878D82A}">
                    <a16:rowId xmlns:a16="http://schemas.microsoft.com/office/drawing/2014/main" val="2180161809"/>
                  </a:ext>
                </a:extLst>
              </a:tr>
              <a:tr h="370840">
                <a:tc>
                  <a:txBody>
                    <a:bodyPr/>
                    <a:lstStyle/>
                    <a:p>
                      <a:pPr algn="ctr"/>
                      <a:r>
                        <a:rPr lang="fr-FR" dirty="0"/>
                        <a:t>1997</a:t>
                      </a:r>
                    </a:p>
                  </a:txBody>
                  <a:tcPr/>
                </a:tc>
                <a:tc>
                  <a:txBody>
                    <a:bodyPr/>
                    <a:lstStyle/>
                    <a:p>
                      <a:pPr algn="ctr"/>
                      <a:r>
                        <a:rPr lang="fr-FR" dirty="0"/>
                        <a:t>3000</a:t>
                      </a:r>
                    </a:p>
                  </a:txBody>
                  <a:tcPr/>
                </a:tc>
                <a:extLst>
                  <a:ext uri="{0D108BD9-81ED-4DB2-BD59-A6C34878D82A}">
                    <a16:rowId xmlns:a16="http://schemas.microsoft.com/office/drawing/2014/main" val="2941030430"/>
                  </a:ext>
                </a:extLst>
              </a:tr>
              <a:tr h="370840">
                <a:tc>
                  <a:txBody>
                    <a:bodyPr/>
                    <a:lstStyle/>
                    <a:p>
                      <a:pPr algn="ctr"/>
                      <a:r>
                        <a:rPr lang="fr-FR" dirty="0"/>
                        <a:t>2000</a:t>
                      </a:r>
                    </a:p>
                  </a:txBody>
                  <a:tcPr/>
                </a:tc>
                <a:tc>
                  <a:txBody>
                    <a:bodyPr/>
                    <a:lstStyle/>
                    <a:p>
                      <a:pPr algn="ctr"/>
                      <a:r>
                        <a:rPr lang="fr-FR" dirty="0"/>
                        <a:t>6500</a:t>
                      </a:r>
                    </a:p>
                  </a:txBody>
                  <a:tcPr/>
                </a:tc>
                <a:extLst>
                  <a:ext uri="{0D108BD9-81ED-4DB2-BD59-A6C34878D82A}">
                    <a16:rowId xmlns:a16="http://schemas.microsoft.com/office/drawing/2014/main" val="4238408136"/>
                  </a:ext>
                </a:extLst>
              </a:tr>
            </a:tbl>
          </a:graphicData>
        </a:graphic>
      </p:graphicFrame>
    </p:spTree>
    <p:extLst>
      <p:ext uri="{BB962C8B-B14F-4D97-AF65-F5344CB8AC3E}">
        <p14:creationId xmlns:p14="http://schemas.microsoft.com/office/powerpoint/2010/main" val="206661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EEA8B8C-9398-5DC9-0B3A-DBBE5BF8C843}"/>
              </a:ext>
            </a:extLst>
          </p:cNvPr>
          <p:cNvSpPr txBox="1"/>
          <p:nvPr/>
        </p:nvSpPr>
        <p:spPr>
          <a:xfrm>
            <a:off x="414780" y="1064039"/>
            <a:ext cx="6108568" cy="3416320"/>
          </a:xfrm>
          <a:prstGeom prst="rect">
            <a:avLst/>
          </a:prstGeom>
          <a:noFill/>
        </p:spPr>
        <p:txBody>
          <a:bodyPr wrap="square">
            <a:spAutoFit/>
          </a:bodyPr>
          <a:lstStyle/>
          <a:p>
            <a:pPr algn="just"/>
            <a:r>
              <a:rPr lang="fr-FR" dirty="0"/>
              <a:t>La troisième révolution industrielle (TRI) est une nouvelle révolution industrielle et économique qui se distinguerait des secteurs d'activité classiques de la production et aurait démarré à la fin du XXe siècle avec le développement des nouvelles technologies de l'information et de la communication L'expression a été popularisée par Jeremy Rifkin. Au cœur de cette troisième révolution, la révolution numérique serait le principal moteur, mais tous les secteurs sont impactés. La notion de révolution industrielle est cependant remise en cause par de nombreux chercheurs.</a:t>
            </a:r>
          </a:p>
        </p:txBody>
      </p:sp>
      <p:pic>
        <p:nvPicPr>
          <p:cNvPr id="1028" name="Picture 4" descr="La troisième révolution industrielle de Jeremy Rifkin">
            <a:extLst>
              <a:ext uri="{FF2B5EF4-FFF2-40B4-BE49-F238E27FC236}">
                <a16:creationId xmlns:a16="http://schemas.microsoft.com/office/drawing/2014/main" id="{F3DBA4E8-D2EC-E4BD-A0F4-E3535E2A9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249" y="1217431"/>
            <a:ext cx="4514850" cy="29337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E0EF374-56AB-F22D-F919-17461FC1D5B1}"/>
              </a:ext>
            </a:extLst>
          </p:cNvPr>
          <p:cNvSpPr txBox="1"/>
          <p:nvPr/>
        </p:nvSpPr>
        <p:spPr>
          <a:xfrm>
            <a:off x="414780" y="171056"/>
            <a:ext cx="7029488" cy="584775"/>
          </a:xfrm>
          <a:prstGeom prst="rect">
            <a:avLst/>
          </a:prstGeom>
          <a:noFill/>
        </p:spPr>
        <p:txBody>
          <a:bodyPr wrap="none" rtlCol="0">
            <a:spAutoFit/>
          </a:bodyPr>
          <a:lstStyle/>
          <a:p>
            <a:r>
              <a:rPr lang="fr-FR" sz="3200" dirty="0"/>
              <a:t>La troisième révolution industrielle?</a:t>
            </a:r>
          </a:p>
        </p:txBody>
      </p:sp>
      <p:graphicFrame>
        <p:nvGraphicFramePr>
          <p:cNvPr id="8" name="Tableau 7">
            <a:extLst>
              <a:ext uri="{FF2B5EF4-FFF2-40B4-BE49-F238E27FC236}">
                <a16:creationId xmlns:a16="http://schemas.microsoft.com/office/drawing/2014/main" id="{93DF23B1-9940-4D49-78B1-F5801BE53118}"/>
              </a:ext>
            </a:extLst>
          </p:cNvPr>
          <p:cNvGraphicFramePr>
            <a:graphicFrameLocks noGrp="1"/>
          </p:cNvGraphicFramePr>
          <p:nvPr>
            <p:extLst>
              <p:ext uri="{D42A27DB-BD31-4B8C-83A1-F6EECF244321}">
                <p14:modId xmlns:p14="http://schemas.microsoft.com/office/powerpoint/2010/main" val="594804738"/>
              </p:ext>
            </p:extLst>
          </p:nvPr>
        </p:nvGraphicFramePr>
        <p:xfrm>
          <a:off x="580272" y="4436782"/>
          <a:ext cx="8128000" cy="22250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116583241"/>
                    </a:ext>
                  </a:extLst>
                </a:gridCol>
              </a:tblGrid>
              <a:tr h="370840">
                <a:tc>
                  <a:txBody>
                    <a:bodyPr/>
                    <a:lstStyle/>
                    <a:p>
                      <a:r>
                        <a:rPr lang="fr-FR" dirty="0"/>
                        <a:t>Principaux secteurs de la « troisième révolution industrielle »</a:t>
                      </a:r>
                    </a:p>
                  </a:txBody>
                  <a:tcPr/>
                </a:tc>
                <a:extLst>
                  <a:ext uri="{0D108BD9-81ED-4DB2-BD59-A6C34878D82A}">
                    <a16:rowId xmlns:a16="http://schemas.microsoft.com/office/drawing/2014/main" val="3129288043"/>
                  </a:ext>
                </a:extLst>
              </a:tr>
              <a:tr h="370840">
                <a:tc>
                  <a:txBody>
                    <a:bodyPr/>
                    <a:lstStyle/>
                    <a:p>
                      <a:r>
                        <a:rPr lang="fr-FR" dirty="0"/>
                        <a:t>Numérique: ordinateurs, internet, IA, quantique.</a:t>
                      </a:r>
                    </a:p>
                  </a:txBody>
                  <a:tcPr/>
                </a:tc>
                <a:extLst>
                  <a:ext uri="{0D108BD9-81ED-4DB2-BD59-A6C34878D82A}">
                    <a16:rowId xmlns:a16="http://schemas.microsoft.com/office/drawing/2014/main" val="2989416790"/>
                  </a:ext>
                </a:extLst>
              </a:tr>
              <a:tr h="370840">
                <a:tc>
                  <a:txBody>
                    <a:bodyPr/>
                    <a:lstStyle/>
                    <a:p>
                      <a:r>
                        <a:rPr lang="fr-FR" dirty="0"/>
                        <a:t>Biotechnologies</a:t>
                      </a:r>
                    </a:p>
                  </a:txBody>
                  <a:tcPr/>
                </a:tc>
                <a:extLst>
                  <a:ext uri="{0D108BD9-81ED-4DB2-BD59-A6C34878D82A}">
                    <a16:rowId xmlns:a16="http://schemas.microsoft.com/office/drawing/2014/main" val="3922962515"/>
                  </a:ext>
                </a:extLst>
              </a:tr>
              <a:tr h="370840">
                <a:tc>
                  <a:txBody>
                    <a:bodyPr/>
                    <a:lstStyle/>
                    <a:p>
                      <a:r>
                        <a:rPr lang="fr-FR" dirty="0"/>
                        <a:t>Aérospatiale, aéronautique</a:t>
                      </a:r>
                    </a:p>
                  </a:txBody>
                  <a:tcPr/>
                </a:tc>
                <a:extLst>
                  <a:ext uri="{0D108BD9-81ED-4DB2-BD59-A6C34878D82A}">
                    <a16:rowId xmlns:a16="http://schemas.microsoft.com/office/drawing/2014/main" val="1470914939"/>
                  </a:ext>
                </a:extLst>
              </a:tr>
              <a:tr h="370840">
                <a:tc>
                  <a:txBody>
                    <a:bodyPr/>
                    <a:lstStyle/>
                    <a:p>
                      <a:r>
                        <a:rPr lang="fr-FR" dirty="0"/>
                        <a:t>Energies renouvelables</a:t>
                      </a:r>
                    </a:p>
                  </a:txBody>
                  <a:tcPr/>
                </a:tc>
                <a:extLst>
                  <a:ext uri="{0D108BD9-81ED-4DB2-BD59-A6C34878D82A}">
                    <a16:rowId xmlns:a16="http://schemas.microsoft.com/office/drawing/2014/main" val="1649799535"/>
                  </a:ext>
                </a:extLst>
              </a:tr>
              <a:tr h="370840">
                <a:tc>
                  <a:txBody>
                    <a:bodyPr/>
                    <a:lstStyle/>
                    <a:p>
                      <a:r>
                        <a:rPr lang="fr-FR" dirty="0"/>
                        <a:t>Robotique.</a:t>
                      </a:r>
                    </a:p>
                  </a:txBody>
                  <a:tcPr/>
                </a:tc>
                <a:extLst>
                  <a:ext uri="{0D108BD9-81ED-4DB2-BD59-A6C34878D82A}">
                    <a16:rowId xmlns:a16="http://schemas.microsoft.com/office/drawing/2014/main" val="1952055214"/>
                  </a:ext>
                </a:extLst>
              </a:tr>
            </a:tbl>
          </a:graphicData>
        </a:graphic>
      </p:graphicFrame>
    </p:spTree>
    <p:extLst>
      <p:ext uri="{BB962C8B-B14F-4D97-AF65-F5344CB8AC3E}">
        <p14:creationId xmlns:p14="http://schemas.microsoft.com/office/powerpoint/2010/main" val="861470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FFD88-BEBC-1896-6FE4-6DEB74583A47}"/>
              </a:ext>
            </a:extLst>
          </p:cNvPr>
          <p:cNvSpPr>
            <a:spLocks noGrp="1"/>
          </p:cNvSpPr>
          <p:nvPr>
            <p:ph type="title"/>
          </p:nvPr>
        </p:nvSpPr>
        <p:spPr/>
        <p:txBody>
          <a:bodyPr/>
          <a:lstStyle/>
          <a:p>
            <a:r>
              <a:rPr lang="fr-FR" dirty="0"/>
              <a:t>Une croissance portée par les sud</a:t>
            </a:r>
          </a:p>
        </p:txBody>
      </p:sp>
      <p:pic>
        <p:nvPicPr>
          <p:cNvPr id="4" name="Espace réservé du contenu 3">
            <a:extLst>
              <a:ext uri="{FF2B5EF4-FFF2-40B4-BE49-F238E27FC236}">
                <a16:creationId xmlns:a16="http://schemas.microsoft.com/office/drawing/2014/main" id="{5CB0A1E3-DCF1-E602-C35C-79B14E2057DC}"/>
              </a:ext>
            </a:extLst>
          </p:cNvPr>
          <p:cNvPicPr>
            <a:picLocks noGrp="1" noChangeAspect="1"/>
          </p:cNvPicPr>
          <p:nvPr>
            <p:ph idx="1"/>
          </p:nvPr>
        </p:nvPicPr>
        <p:blipFill>
          <a:blip r:embed="rId2"/>
          <a:stretch>
            <a:fillRect/>
          </a:stretch>
        </p:blipFill>
        <p:spPr>
          <a:xfrm>
            <a:off x="493295" y="1985211"/>
            <a:ext cx="11381873" cy="4872789"/>
          </a:xfrm>
          <a:prstGeom prst="rect">
            <a:avLst/>
          </a:prstGeom>
        </p:spPr>
      </p:pic>
    </p:spTree>
    <p:extLst>
      <p:ext uri="{BB962C8B-B14F-4D97-AF65-F5344CB8AC3E}">
        <p14:creationId xmlns:p14="http://schemas.microsoft.com/office/powerpoint/2010/main" val="1357683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32E97-B04D-1082-3710-8DB9EBBFBC8A}"/>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6E8928A0-6113-41BB-BFD8-0E578C4CA24E}"/>
              </a:ext>
            </a:extLst>
          </p:cNvPr>
          <p:cNvPicPr>
            <a:picLocks noGrp="1" noChangeAspect="1"/>
          </p:cNvPicPr>
          <p:nvPr>
            <p:ph idx="1"/>
          </p:nvPr>
        </p:nvPicPr>
        <p:blipFill>
          <a:blip r:embed="rId2"/>
          <a:stretch>
            <a:fillRect/>
          </a:stretch>
        </p:blipFill>
        <p:spPr>
          <a:xfrm>
            <a:off x="553453" y="3910262"/>
            <a:ext cx="11490157" cy="2767263"/>
          </a:xfrm>
          <a:prstGeom prst="rect">
            <a:avLst/>
          </a:prstGeom>
        </p:spPr>
      </p:pic>
      <p:pic>
        <p:nvPicPr>
          <p:cNvPr id="5" name="Image 4">
            <a:extLst>
              <a:ext uri="{FF2B5EF4-FFF2-40B4-BE49-F238E27FC236}">
                <a16:creationId xmlns:a16="http://schemas.microsoft.com/office/drawing/2014/main" id="{AD891028-2401-D0C0-8339-2A651431BB37}"/>
              </a:ext>
            </a:extLst>
          </p:cNvPr>
          <p:cNvPicPr>
            <a:picLocks noChangeAspect="1"/>
          </p:cNvPicPr>
          <p:nvPr/>
        </p:nvPicPr>
        <p:blipFill>
          <a:blip r:embed="rId3"/>
          <a:stretch>
            <a:fillRect/>
          </a:stretch>
        </p:blipFill>
        <p:spPr>
          <a:xfrm>
            <a:off x="0" y="434892"/>
            <a:ext cx="11744326" cy="3379120"/>
          </a:xfrm>
          <a:prstGeom prst="rect">
            <a:avLst/>
          </a:prstGeom>
        </p:spPr>
      </p:pic>
    </p:spTree>
    <p:extLst>
      <p:ext uri="{BB962C8B-B14F-4D97-AF65-F5344CB8AC3E}">
        <p14:creationId xmlns:p14="http://schemas.microsoft.com/office/powerpoint/2010/main" val="1895560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73774-D975-4DBF-990D-62B85D529FAE}"/>
              </a:ext>
            </a:extLst>
          </p:cNvPr>
          <p:cNvSpPr>
            <a:spLocks noGrp="1"/>
          </p:cNvSpPr>
          <p:nvPr>
            <p:ph type="title"/>
          </p:nvPr>
        </p:nvSpPr>
        <p:spPr/>
        <p:txBody>
          <a:bodyPr/>
          <a:lstStyle/>
          <a:p>
            <a:r>
              <a:rPr lang="fr-FR" dirty="0"/>
              <a:t>Les prémices de la crise</a:t>
            </a:r>
          </a:p>
        </p:txBody>
      </p:sp>
      <p:sp>
        <p:nvSpPr>
          <p:cNvPr id="3" name="Espace réservé du texte 2">
            <a:extLst>
              <a:ext uri="{FF2B5EF4-FFF2-40B4-BE49-F238E27FC236}">
                <a16:creationId xmlns:a16="http://schemas.microsoft.com/office/drawing/2014/main" id="{5B72CF55-7A66-4D90-B282-6649DB37532C}"/>
              </a:ext>
            </a:extLst>
          </p:cNvPr>
          <p:cNvSpPr>
            <a:spLocks noGrp="1"/>
          </p:cNvSpPr>
          <p:nvPr>
            <p:ph type="body" idx="1"/>
          </p:nvPr>
        </p:nvSpPr>
        <p:spPr>
          <a:xfrm>
            <a:off x="675250" y="2603500"/>
            <a:ext cx="5304862" cy="825500"/>
          </a:xfrm>
        </p:spPr>
        <p:txBody>
          <a:bodyPr/>
          <a:lstStyle/>
          <a:p>
            <a:r>
              <a:rPr lang="fr-FR" sz="2000" dirty="0"/>
              <a:t>Taux d’intérêt à CT aux Etats-Unis</a:t>
            </a:r>
          </a:p>
        </p:txBody>
      </p:sp>
      <p:pic>
        <p:nvPicPr>
          <p:cNvPr id="7" name="Espace réservé du contenu 6">
            <a:extLst>
              <a:ext uri="{FF2B5EF4-FFF2-40B4-BE49-F238E27FC236}">
                <a16:creationId xmlns:a16="http://schemas.microsoft.com/office/drawing/2014/main" id="{CF85AAE8-F47F-4756-8CFE-B56D8C159293}"/>
              </a:ext>
            </a:extLst>
          </p:cNvPr>
          <p:cNvPicPr>
            <a:picLocks noGrp="1" noChangeAspect="1"/>
          </p:cNvPicPr>
          <p:nvPr>
            <p:ph sz="half" idx="2"/>
          </p:nvPr>
        </p:nvPicPr>
        <p:blipFill>
          <a:blip r:embed="rId2"/>
          <a:stretch>
            <a:fillRect/>
          </a:stretch>
        </p:blipFill>
        <p:spPr>
          <a:xfrm>
            <a:off x="711247" y="3469206"/>
            <a:ext cx="4824413" cy="1765323"/>
          </a:xfrm>
          <a:prstGeom prst="rect">
            <a:avLst/>
          </a:prstGeom>
        </p:spPr>
      </p:pic>
      <p:sp>
        <p:nvSpPr>
          <p:cNvPr id="5" name="Espace réservé du texte 4">
            <a:extLst>
              <a:ext uri="{FF2B5EF4-FFF2-40B4-BE49-F238E27FC236}">
                <a16:creationId xmlns:a16="http://schemas.microsoft.com/office/drawing/2014/main" id="{C49CE323-8E05-4921-B2ED-748842292DA8}"/>
              </a:ext>
            </a:extLst>
          </p:cNvPr>
          <p:cNvSpPr>
            <a:spLocks noGrp="1"/>
          </p:cNvSpPr>
          <p:nvPr>
            <p:ph type="body" sz="quarter" idx="3"/>
          </p:nvPr>
        </p:nvSpPr>
        <p:spPr>
          <a:xfrm>
            <a:off x="6691591" y="2603500"/>
            <a:ext cx="4825159" cy="576262"/>
          </a:xfrm>
        </p:spPr>
        <p:txBody>
          <a:bodyPr/>
          <a:lstStyle/>
          <a:p>
            <a:pPr algn="ctr"/>
            <a:r>
              <a:rPr lang="fr-FR" dirty="0"/>
              <a:t>Taux de croissance de l’économie américaine</a:t>
            </a:r>
          </a:p>
        </p:txBody>
      </p:sp>
      <p:graphicFrame>
        <p:nvGraphicFramePr>
          <p:cNvPr id="10" name="Espace réservé du contenu 9">
            <a:extLst>
              <a:ext uri="{FF2B5EF4-FFF2-40B4-BE49-F238E27FC236}">
                <a16:creationId xmlns:a16="http://schemas.microsoft.com/office/drawing/2014/main" id="{85D4BC02-BF4F-4FB1-A0EE-AB14342838D9}"/>
              </a:ext>
            </a:extLst>
          </p:cNvPr>
          <p:cNvGraphicFramePr>
            <a:graphicFrameLocks noGrp="1"/>
          </p:cNvGraphicFramePr>
          <p:nvPr>
            <p:ph sz="quarter" idx="4"/>
          </p:nvPr>
        </p:nvGraphicFramePr>
        <p:xfrm>
          <a:off x="6208712" y="3179763"/>
          <a:ext cx="5748825" cy="3474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19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C334C8-2A66-46EF-A851-B1CBE8F433A2}"/>
              </a:ext>
            </a:extLst>
          </p:cNvPr>
          <p:cNvSpPr>
            <a:spLocks noGrp="1"/>
          </p:cNvSpPr>
          <p:nvPr>
            <p:ph type="title"/>
          </p:nvPr>
        </p:nvSpPr>
        <p:spPr/>
        <p:txBody>
          <a:bodyPr/>
          <a:lstStyle/>
          <a:p>
            <a:r>
              <a:rPr lang="fr-FR" dirty="0"/>
              <a:t>La crise de 2008</a:t>
            </a:r>
          </a:p>
        </p:txBody>
      </p:sp>
      <p:sp>
        <p:nvSpPr>
          <p:cNvPr id="5" name="Espace réservé du texte 4">
            <a:extLst>
              <a:ext uri="{FF2B5EF4-FFF2-40B4-BE49-F238E27FC236}">
                <a16:creationId xmlns:a16="http://schemas.microsoft.com/office/drawing/2014/main" id="{6BB005D6-0CDB-4F34-ADF0-A7D160EE467F}"/>
              </a:ext>
            </a:extLst>
          </p:cNvPr>
          <p:cNvSpPr>
            <a:spLocks noGrp="1"/>
          </p:cNvSpPr>
          <p:nvPr>
            <p:ph type="body" idx="1"/>
          </p:nvPr>
        </p:nvSpPr>
        <p:spPr>
          <a:xfrm>
            <a:off x="717453" y="2603500"/>
            <a:ext cx="4825157" cy="576262"/>
          </a:xfrm>
        </p:spPr>
        <p:txBody>
          <a:bodyPr/>
          <a:lstStyle/>
          <a:p>
            <a:pPr algn="ctr"/>
            <a:r>
              <a:rPr lang="fr-FR" sz="2000" dirty="0"/>
              <a:t>Evolution des prix de l’immobilier indice 100</a:t>
            </a:r>
          </a:p>
        </p:txBody>
      </p:sp>
      <p:sp>
        <p:nvSpPr>
          <p:cNvPr id="7" name="Espace réservé du texte 6">
            <a:extLst>
              <a:ext uri="{FF2B5EF4-FFF2-40B4-BE49-F238E27FC236}">
                <a16:creationId xmlns:a16="http://schemas.microsoft.com/office/drawing/2014/main" id="{02F67D74-9970-4713-A396-74CD35D2749E}"/>
              </a:ext>
            </a:extLst>
          </p:cNvPr>
          <p:cNvSpPr>
            <a:spLocks noGrp="1"/>
          </p:cNvSpPr>
          <p:nvPr>
            <p:ph type="body" sz="quarter" idx="3"/>
          </p:nvPr>
        </p:nvSpPr>
        <p:spPr/>
        <p:txBody>
          <a:bodyPr/>
          <a:lstStyle/>
          <a:p>
            <a:endParaRPr lang="fr-FR" dirty="0"/>
          </a:p>
          <a:p>
            <a:pPr algn="ctr"/>
            <a:r>
              <a:rPr lang="fr-FR" sz="2000" dirty="0"/>
              <a:t>Evolution de l’endettement des ménages en % du PIB</a:t>
            </a:r>
          </a:p>
        </p:txBody>
      </p:sp>
      <p:pic>
        <p:nvPicPr>
          <p:cNvPr id="9" name="Espace réservé du contenu 8" descr="https://www.alternatives-economiques.fr/sites/default/files/public/media/20121201/A858007A.GIF">
            <a:extLst>
              <a:ext uri="{FF2B5EF4-FFF2-40B4-BE49-F238E27FC236}">
                <a16:creationId xmlns:a16="http://schemas.microsoft.com/office/drawing/2014/main" id="{2F84E705-27F9-486E-8AEE-EB0E62DA01E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7738" y="3218656"/>
            <a:ext cx="4825157" cy="3463498"/>
          </a:xfrm>
          <a:prstGeom prst="rect">
            <a:avLst/>
          </a:prstGeom>
          <a:noFill/>
          <a:ln>
            <a:noFill/>
          </a:ln>
        </p:spPr>
      </p:pic>
      <p:pic>
        <p:nvPicPr>
          <p:cNvPr id="10" name="Espace réservé du contenu 9" descr="https://www.alternatives-economiques.fr/sites/default/files/public/media/20121201/A858007B.GIF">
            <a:extLst>
              <a:ext uri="{FF2B5EF4-FFF2-40B4-BE49-F238E27FC236}">
                <a16:creationId xmlns:a16="http://schemas.microsoft.com/office/drawing/2014/main" id="{1711A157-C426-4A71-A455-C47A3A068374}"/>
              </a:ext>
            </a:extLst>
          </p:cNvPr>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08712" y="3227146"/>
            <a:ext cx="5017306" cy="3463498"/>
          </a:xfrm>
          <a:prstGeom prst="rect">
            <a:avLst/>
          </a:prstGeom>
          <a:noFill/>
          <a:ln>
            <a:noFill/>
          </a:ln>
        </p:spPr>
      </p:pic>
    </p:spTree>
    <p:extLst>
      <p:ext uri="{BB962C8B-B14F-4D97-AF65-F5344CB8AC3E}">
        <p14:creationId xmlns:p14="http://schemas.microsoft.com/office/powerpoint/2010/main" val="666156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EF7DE46-4E49-4639-B203-84875E78697F}"/>
              </a:ext>
            </a:extLst>
          </p:cNvPr>
          <p:cNvSpPr>
            <a:spLocks noGrp="1"/>
          </p:cNvSpPr>
          <p:nvPr>
            <p:ph type="title"/>
          </p:nvPr>
        </p:nvSpPr>
        <p:spPr/>
        <p:txBody>
          <a:bodyPr/>
          <a:lstStyle/>
          <a:p>
            <a:r>
              <a:rPr lang="fr-FR" dirty="0"/>
              <a:t>Titrisation</a:t>
            </a:r>
          </a:p>
        </p:txBody>
      </p:sp>
      <p:graphicFrame>
        <p:nvGraphicFramePr>
          <p:cNvPr id="13" name="Espace réservé du contenu 12">
            <a:extLst>
              <a:ext uri="{FF2B5EF4-FFF2-40B4-BE49-F238E27FC236}">
                <a16:creationId xmlns:a16="http://schemas.microsoft.com/office/drawing/2014/main" id="{A683D969-0653-4BB9-9C67-25BBE707A182}"/>
              </a:ext>
            </a:extLst>
          </p:cNvPr>
          <p:cNvGraphicFramePr>
            <a:graphicFrameLocks noGrp="1"/>
          </p:cNvGraphicFramePr>
          <p:nvPr>
            <p:ph idx="1"/>
          </p:nvPr>
        </p:nvGraphicFramePr>
        <p:xfrm>
          <a:off x="1155700" y="2603500"/>
          <a:ext cx="10112522"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ZoneTexte 13">
            <a:extLst>
              <a:ext uri="{FF2B5EF4-FFF2-40B4-BE49-F238E27FC236}">
                <a16:creationId xmlns:a16="http://schemas.microsoft.com/office/drawing/2014/main" id="{5D18B6D5-2C66-4D17-AF9D-9BF1DDB808ED}"/>
              </a:ext>
            </a:extLst>
          </p:cNvPr>
          <p:cNvSpPr txBox="1"/>
          <p:nvPr/>
        </p:nvSpPr>
        <p:spPr>
          <a:xfrm>
            <a:off x="4839286" y="2799471"/>
            <a:ext cx="2166425" cy="400110"/>
          </a:xfrm>
          <a:prstGeom prst="rect">
            <a:avLst/>
          </a:prstGeom>
          <a:noFill/>
          <a:scene3d>
            <a:camera prst="perspectiveRelaxedModerately"/>
            <a:lightRig rig="threePt" dir="t"/>
          </a:scene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Century Gothic" panose="020B0502020202020204"/>
                <a:ea typeface="+mn-ea"/>
                <a:cs typeface="+mn-cs"/>
              </a:rPr>
              <a:t>TITRISATION</a:t>
            </a:r>
          </a:p>
        </p:txBody>
      </p:sp>
    </p:spTree>
    <p:extLst>
      <p:ext uri="{BB962C8B-B14F-4D97-AF65-F5344CB8AC3E}">
        <p14:creationId xmlns:p14="http://schemas.microsoft.com/office/powerpoint/2010/main" val="1568509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0C1F6715-F6A1-4489-B2E6-E3366898A888}"/>
              </a:ext>
            </a:extLst>
          </p:cNvPr>
          <p:cNvSpPr>
            <a:spLocks noGrp="1"/>
          </p:cNvSpPr>
          <p:nvPr>
            <p:ph type="title"/>
          </p:nvPr>
        </p:nvSpPr>
        <p:spPr/>
        <p:txBody>
          <a:bodyPr/>
          <a:lstStyle/>
          <a:p>
            <a:r>
              <a:rPr lang="fr-FR" dirty="0"/>
              <a:t>Le krach boursier et la crise bancaire</a:t>
            </a:r>
          </a:p>
        </p:txBody>
      </p:sp>
      <p:sp>
        <p:nvSpPr>
          <p:cNvPr id="3" name="Espace réservé du texte 2">
            <a:extLst>
              <a:ext uri="{FF2B5EF4-FFF2-40B4-BE49-F238E27FC236}">
                <a16:creationId xmlns:a16="http://schemas.microsoft.com/office/drawing/2014/main" id="{288D7DBE-EAE7-48CC-BD4B-893DB2A749A5}"/>
              </a:ext>
            </a:extLst>
          </p:cNvPr>
          <p:cNvSpPr>
            <a:spLocks noGrp="1"/>
          </p:cNvSpPr>
          <p:nvPr>
            <p:ph type="body" sz="quarter" idx="3"/>
          </p:nvPr>
        </p:nvSpPr>
        <p:spPr/>
        <p:txBody>
          <a:bodyPr/>
          <a:lstStyle/>
          <a:p>
            <a:pPr algn="ctr"/>
            <a:r>
              <a:rPr lang="fr-FR" dirty="0"/>
              <a:t>Pertes financières en 2008</a:t>
            </a:r>
          </a:p>
          <a:p>
            <a:pPr algn="ctr"/>
            <a:r>
              <a:rPr lang="fr-FR" sz="1000" dirty="0"/>
              <a:t>(source FMI)</a:t>
            </a:r>
          </a:p>
        </p:txBody>
      </p:sp>
      <p:graphicFrame>
        <p:nvGraphicFramePr>
          <p:cNvPr id="9" name="Espace réservé du contenu 5">
            <a:extLst>
              <a:ext uri="{FF2B5EF4-FFF2-40B4-BE49-F238E27FC236}">
                <a16:creationId xmlns:a16="http://schemas.microsoft.com/office/drawing/2014/main" id="{0DA683C2-5BCA-48FB-910C-BE6340C9F5E0}"/>
              </a:ext>
            </a:extLst>
          </p:cNvPr>
          <p:cNvGraphicFramePr>
            <a:graphicFrameLocks noGrp="1"/>
          </p:cNvGraphicFramePr>
          <p:nvPr>
            <p:ph sz="half" idx="2"/>
          </p:nvPr>
        </p:nvGraphicFramePr>
        <p:xfrm>
          <a:off x="365760" y="2307102"/>
          <a:ext cx="5614353" cy="43328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Espace réservé du contenu 13">
            <a:extLst>
              <a:ext uri="{FF2B5EF4-FFF2-40B4-BE49-F238E27FC236}">
                <a16:creationId xmlns:a16="http://schemas.microsoft.com/office/drawing/2014/main" id="{E07B59B9-A0AC-47C1-8E92-4F03E466C5AB}"/>
              </a:ext>
            </a:extLst>
          </p:cNvPr>
          <p:cNvGraphicFramePr>
            <a:graphicFrameLocks noGrp="1"/>
          </p:cNvGraphicFramePr>
          <p:nvPr>
            <p:ph sz="quarter" idx="4"/>
          </p:nvPr>
        </p:nvGraphicFramePr>
        <p:xfrm>
          <a:off x="6208713" y="3179763"/>
          <a:ext cx="4824412" cy="2941320"/>
        </p:xfrm>
        <a:graphic>
          <a:graphicData uri="http://schemas.openxmlformats.org/drawingml/2006/table">
            <a:tbl>
              <a:tblPr firstRow="1" bandRow="1">
                <a:tableStyleId>{5C22544A-7EE6-4342-B048-85BDC9FD1C3A}</a:tableStyleId>
              </a:tblPr>
              <a:tblGrid>
                <a:gridCol w="2412206">
                  <a:extLst>
                    <a:ext uri="{9D8B030D-6E8A-4147-A177-3AD203B41FA5}">
                      <a16:colId xmlns:a16="http://schemas.microsoft.com/office/drawing/2014/main" val="387065911"/>
                    </a:ext>
                  </a:extLst>
                </a:gridCol>
                <a:gridCol w="2412206">
                  <a:extLst>
                    <a:ext uri="{9D8B030D-6E8A-4147-A177-3AD203B41FA5}">
                      <a16:colId xmlns:a16="http://schemas.microsoft.com/office/drawing/2014/main" val="858177998"/>
                    </a:ext>
                  </a:extLst>
                </a:gridCol>
              </a:tblGrid>
              <a:tr h="370840">
                <a:tc>
                  <a:txBody>
                    <a:bodyPr/>
                    <a:lstStyle/>
                    <a:p>
                      <a:pPr algn="ctr"/>
                      <a:r>
                        <a:rPr lang="fr-FR" dirty="0"/>
                        <a:t>Banque</a:t>
                      </a:r>
                    </a:p>
                  </a:txBody>
                  <a:tcPr/>
                </a:tc>
                <a:tc>
                  <a:txBody>
                    <a:bodyPr/>
                    <a:lstStyle/>
                    <a:p>
                      <a:pPr algn="ctr"/>
                      <a:r>
                        <a:rPr lang="fr-FR" dirty="0"/>
                        <a:t>Perte en milliards de dollars</a:t>
                      </a:r>
                    </a:p>
                  </a:txBody>
                  <a:tcPr/>
                </a:tc>
                <a:extLst>
                  <a:ext uri="{0D108BD9-81ED-4DB2-BD59-A6C34878D82A}">
                    <a16:rowId xmlns:a16="http://schemas.microsoft.com/office/drawing/2014/main" val="2059182771"/>
                  </a:ext>
                </a:extLst>
              </a:tr>
              <a:tr h="370840">
                <a:tc>
                  <a:txBody>
                    <a:bodyPr/>
                    <a:lstStyle/>
                    <a:p>
                      <a:pPr algn="ctr"/>
                      <a:r>
                        <a:rPr lang="fr-FR" dirty="0" err="1"/>
                        <a:t>Merryl</a:t>
                      </a:r>
                      <a:r>
                        <a:rPr lang="fr-FR" dirty="0"/>
                        <a:t> </a:t>
                      </a:r>
                      <a:r>
                        <a:rPr lang="fr-FR" dirty="0" err="1"/>
                        <a:t>Linch</a:t>
                      </a:r>
                      <a:endParaRPr lang="fr-FR" dirty="0"/>
                    </a:p>
                  </a:txBody>
                  <a:tcPr/>
                </a:tc>
                <a:tc>
                  <a:txBody>
                    <a:bodyPr/>
                    <a:lstStyle/>
                    <a:p>
                      <a:pPr algn="ctr"/>
                      <a:r>
                        <a:rPr lang="fr-FR" dirty="0"/>
                        <a:t>24</a:t>
                      </a:r>
                    </a:p>
                  </a:txBody>
                  <a:tcPr/>
                </a:tc>
                <a:extLst>
                  <a:ext uri="{0D108BD9-81ED-4DB2-BD59-A6C34878D82A}">
                    <a16:rowId xmlns:a16="http://schemas.microsoft.com/office/drawing/2014/main" val="3033778871"/>
                  </a:ext>
                </a:extLst>
              </a:tr>
              <a:tr h="370840">
                <a:tc>
                  <a:txBody>
                    <a:bodyPr/>
                    <a:lstStyle/>
                    <a:p>
                      <a:pPr algn="ctr"/>
                      <a:r>
                        <a:rPr lang="fr-FR" dirty="0" err="1"/>
                        <a:t>Citygroup</a:t>
                      </a:r>
                      <a:endParaRPr lang="fr-FR" dirty="0"/>
                    </a:p>
                  </a:txBody>
                  <a:tcPr/>
                </a:tc>
                <a:tc>
                  <a:txBody>
                    <a:bodyPr/>
                    <a:lstStyle/>
                    <a:p>
                      <a:pPr algn="ctr"/>
                      <a:r>
                        <a:rPr lang="fr-FR" dirty="0"/>
                        <a:t>22</a:t>
                      </a:r>
                    </a:p>
                  </a:txBody>
                  <a:tcPr/>
                </a:tc>
                <a:extLst>
                  <a:ext uri="{0D108BD9-81ED-4DB2-BD59-A6C34878D82A}">
                    <a16:rowId xmlns:a16="http://schemas.microsoft.com/office/drawing/2014/main" val="545272725"/>
                  </a:ext>
                </a:extLst>
              </a:tr>
              <a:tr h="370840">
                <a:tc>
                  <a:txBody>
                    <a:bodyPr/>
                    <a:lstStyle/>
                    <a:p>
                      <a:pPr algn="ctr"/>
                      <a:r>
                        <a:rPr lang="fr-FR" dirty="0"/>
                        <a:t>UBS</a:t>
                      </a:r>
                    </a:p>
                  </a:txBody>
                  <a:tcPr/>
                </a:tc>
                <a:tc>
                  <a:txBody>
                    <a:bodyPr/>
                    <a:lstStyle/>
                    <a:p>
                      <a:pPr algn="ctr"/>
                      <a:r>
                        <a:rPr lang="fr-FR" dirty="0"/>
                        <a:t>37</a:t>
                      </a:r>
                    </a:p>
                  </a:txBody>
                  <a:tcPr/>
                </a:tc>
                <a:extLst>
                  <a:ext uri="{0D108BD9-81ED-4DB2-BD59-A6C34878D82A}">
                    <a16:rowId xmlns:a16="http://schemas.microsoft.com/office/drawing/2014/main" val="2705259901"/>
                  </a:ext>
                </a:extLst>
              </a:tr>
              <a:tr h="370840">
                <a:tc>
                  <a:txBody>
                    <a:bodyPr/>
                    <a:lstStyle/>
                    <a:p>
                      <a:pPr algn="ctr"/>
                      <a:r>
                        <a:rPr lang="fr-FR" dirty="0"/>
                        <a:t>Ensemble de l’économie financière mondiale</a:t>
                      </a:r>
                    </a:p>
                  </a:txBody>
                  <a:tcPr/>
                </a:tc>
                <a:tc>
                  <a:txBody>
                    <a:bodyPr/>
                    <a:lstStyle/>
                    <a:p>
                      <a:pPr algn="ctr"/>
                      <a:r>
                        <a:rPr lang="fr-FR" dirty="0"/>
                        <a:t>1000</a:t>
                      </a:r>
                    </a:p>
                  </a:txBody>
                  <a:tcPr/>
                </a:tc>
                <a:extLst>
                  <a:ext uri="{0D108BD9-81ED-4DB2-BD59-A6C34878D82A}">
                    <a16:rowId xmlns:a16="http://schemas.microsoft.com/office/drawing/2014/main" val="2565341791"/>
                  </a:ext>
                </a:extLst>
              </a:tr>
            </a:tbl>
          </a:graphicData>
        </a:graphic>
      </p:graphicFrame>
    </p:spTree>
    <p:extLst>
      <p:ext uri="{BB962C8B-B14F-4D97-AF65-F5344CB8AC3E}">
        <p14:creationId xmlns:p14="http://schemas.microsoft.com/office/powerpoint/2010/main" val="2350703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656F1-AB5E-452F-BECC-028513DF92AB}"/>
              </a:ext>
            </a:extLst>
          </p:cNvPr>
          <p:cNvSpPr>
            <a:spLocks noGrp="1"/>
          </p:cNvSpPr>
          <p:nvPr>
            <p:ph type="title"/>
          </p:nvPr>
        </p:nvSpPr>
        <p:spPr/>
        <p:txBody>
          <a:bodyPr/>
          <a:lstStyle/>
          <a:p>
            <a:r>
              <a:rPr lang="fr-FR" dirty="0"/>
              <a:t>La crise mondiale</a:t>
            </a:r>
          </a:p>
        </p:txBody>
      </p:sp>
      <p:pic>
        <p:nvPicPr>
          <p:cNvPr id="2052" name="Picture 4" descr="https://upload.wikimedia.org/wikipedia/commons/thumb/6/6b/World_trade.png/220px-World_trade.png">
            <a:extLst>
              <a:ext uri="{FF2B5EF4-FFF2-40B4-BE49-F238E27FC236}">
                <a16:creationId xmlns:a16="http://schemas.microsoft.com/office/drawing/2014/main" id="{C0F95D0C-AD9F-4161-8BAF-6352A852C0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25749" y="2405574"/>
            <a:ext cx="6738424" cy="44524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9E1BD64-A200-48DB-832C-617A2ED87A29}"/>
              </a:ext>
            </a:extLst>
          </p:cNvPr>
          <p:cNvSpPr txBox="1"/>
          <p:nvPr/>
        </p:nvSpPr>
        <p:spPr>
          <a:xfrm>
            <a:off x="2944916" y="1853850"/>
            <a:ext cx="544411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Evolution du commerce mondial base 100</a:t>
            </a:r>
          </a:p>
        </p:txBody>
      </p:sp>
    </p:spTree>
    <p:extLst>
      <p:ext uri="{BB962C8B-B14F-4D97-AF65-F5344CB8AC3E}">
        <p14:creationId xmlns:p14="http://schemas.microsoft.com/office/powerpoint/2010/main" val="3865313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190C2-3105-477C-97BA-689A0C0ED8AC}"/>
              </a:ext>
            </a:extLst>
          </p:cNvPr>
          <p:cNvSpPr>
            <a:spLocks noGrp="1"/>
          </p:cNvSpPr>
          <p:nvPr>
            <p:ph type="title"/>
          </p:nvPr>
        </p:nvSpPr>
        <p:spPr>
          <a:xfrm>
            <a:off x="1376573" y="485316"/>
            <a:ext cx="8761413" cy="706964"/>
          </a:xfrm>
        </p:spPr>
        <p:txBody>
          <a:bodyPr/>
          <a:lstStyle/>
          <a:p>
            <a:pPr algn="ctr"/>
            <a:r>
              <a:rPr lang="fr-FR" dirty="0"/>
              <a:t>La récession</a:t>
            </a:r>
          </a:p>
        </p:txBody>
      </p:sp>
      <p:sp>
        <p:nvSpPr>
          <p:cNvPr id="3" name="Espace réservé du texte 2">
            <a:extLst>
              <a:ext uri="{FF2B5EF4-FFF2-40B4-BE49-F238E27FC236}">
                <a16:creationId xmlns:a16="http://schemas.microsoft.com/office/drawing/2014/main" id="{60D76DD7-BC2F-4C91-A029-76BBC16A1516}"/>
              </a:ext>
            </a:extLst>
          </p:cNvPr>
          <p:cNvSpPr>
            <a:spLocks noGrp="1"/>
          </p:cNvSpPr>
          <p:nvPr>
            <p:ph type="body" idx="1"/>
          </p:nvPr>
        </p:nvSpPr>
        <p:spPr>
          <a:xfrm>
            <a:off x="582004" y="3787458"/>
            <a:ext cx="5070756" cy="576262"/>
          </a:xfrm>
        </p:spPr>
        <p:txBody>
          <a:bodyPr/>
          <a:lstStyle/>
          <a:p>
            <a:r>
              <a:rPr lang="fr-FR" sz="2000" dirty="0"/>
              <a:t>La récession industrielle 2008-2009</a:t>
            </a:r>
          </a:p>
        </p:txBody>
      </p:sp>
      <p:graphicFrame>
        <p:nvGraphicFramePr>
          <p:cNvPr id="10" name="Espace réservé du contenu 9">
            <a:extLst>
              <a:ext uri="{FF2B5EF4-FFF2-40B4-BE49-F238E27FC236}">
                <a16:creationId xmlns:a16="http://schemas.microsoft.com/office/drawing/2014/main" id="{7031D085-0BE6-4A49-872A-E482F8E9598E}"/>
              </a:ext>
            </a:extLst>
          </p:cNvPr>
          <p:cNvGraphicFramePr>
            <a:graphicFrameLocks noGrp="1"/>
          </p:cNvGraphicFramePr>
          <p:nvPr>
            <p:ph sz="half" idx="2"/>
          </p:nvPr>
        </p:nvGraphicFramePr>
        <p:xfrm>
          <a:off x="477485" y="4363720"/>
          <a:ext cx="5279795" cy="2494280"/>
        </p:xfrm>
        <a:graphic>
          <a:graphicData uri="http://schemas.openxmlformats.org/drawingml/2006/table">
            <a:tbl>
              <a:tblPr firstRow="1" bandRow="1">
                <a:tableStyleId>{5C22544A-7EE6-4342-B048-85BDC9FD1C3A}</a:tableStyleId>
              </a:tblPr>
              <a:tblGrid>
                <a:gridCol w="2336623">
                  <a:extLst>
                    <a:ext uri="{9D8B030D-6E8A-4147-A177-3AD203B41FA5}">
                      <a16:colId xmlns:a16="http://schemas.microsoft.com/office/drawing/2014/main" val="1918234528"/>
                    </a:ext>
                  </a:extLst>
                </a:gridCol>
                <a:gridCol w="2943172">
                  <a:extLst>
                    <a:ext uri="{9D8B030D-6E8A-4147-A177-3AD203B41FA5}">
                      <a16:colId xmlns:a16="http://schemas.microsoft.com/office/drawing/2014/main" val="4063611665"/>
                    </a:ext>
                  </a:extLst>
                </a:gridCol>
              </a:tblGrid>
              <a:tr h="0">
                <a:tc>
                  <a:txBody>
                    <a:bodyPr/>
                    <a:lstStyle/>
                    <a:p>
                      <a:pPr algn="ctr"/>
                      <a:r>
                        <a:rPr lang="fr-FR" dirty="0"/>
                        <a:t>Pays</a:t>
                      </a:r>
                    </a:p>
                  </a:txBody>
                  <a:tcPr/>
                </a:tc>
                <a:tc>
                  <a:txBody>
                    <a:bodyPr/>
                    <a:lstStyle/>
                    <a:p>
                      <a:pPr algn="ctr"/>
                      <a:r>
                        <a:rPr lang="fr-FR" dirty="0"/>
                        <a:t>Baisse de la production   industrielle</a:t>
                      </a:r>
                    </a:p>
                  </a:txBody>
                  <a:tcPr/>
                </a:tc>
                <a:extLst>
                  <a:ext uri="{0D108BD9-81ED-4DB2-BD59-A6C34878D82A}">
                    <a16:rowId xmlns:a16="http://schemas.microsoft.com/office/drawing/2014/main" val="3477626749"/>
                  </a:ext>
                </a:extLst>
              </a:tr>
              <a:tr h="370840">
                <a:tc>
                  <a:txBody>
                    <a:bodyPr/>
                    <a:lstStyle/>
                    <a:p>
                      <a:pPr algn="ctr"/>
                      <a:r>
                        <a:rPr lang="fr-FR" dirty="0"/>
                        <a:t>Etats-Unis</a:t>
                      </a:r>
                    </a:p>
                  </a:txBody>
                  <a:tcPr/>
                </a:tc>
                <a:tc>
                  <a:txBody>
                    <a:bodyPr/>
                    <a:lstStyle/>
                    <a:p>
                      <a:pPr algn="ctr"/>
                      <a:r>
                        <a:rPr lang="fr-FR" dirty="0"/>
                        <a:t>-22%</a:t>
                      </a:r>
                    </a:p>
                  </a:txBody>
                  <a:tcPr/>
                </a:tc>
                <a:extLst>
                  <a:ext uri="{0D108BD9-81ED-4DB2-BD59-A6C34878D82A}">
                    <a16:rowId xmlns:a16="http://schemas.microsoft.com/office/drawing/2014/main" val="1898482820"/>
                  </a:ext>
                </a:extLst>
              </a:tr>
              <a:tr h="370840">
                <a:tc>
                  <a:txBody>
                    <a:bodyPr/>
                    <a:lstStyle/>
                    <a:p>
                      <a:pPr algn="ctr"/>
                      <a:r>
                        <a:rPr lang="fr-FR" dirty="0"/>
                        <a:t>Japon</a:t>
                      </a:r>
                    </a:p>
                  </a:txBody>
                  <a:tcPr/>
                </a:tc>
                <a:tc>
                  <a:txBody>
                    <a:bodyPr/>
                    <a:lstStyle/>
                    <a:p>
                      <a:pPr algn="ctr"/>
                      <a:r>
                        <a:rPr lang="fr-FR" dirty="0"/>
                        <a:t>-31%</a:t>
                      </a:r>
                    </a:p>
                  </a:txBody>
                  <a:tcPr/>
                </a:tc>
                <a:extLst>
                  <a:ext uri="{0D108BD9-81ED-4DB2-BD59-A6C34878D82A}">
                    <a16:rowId xmlns:a16="http://schemas.microsoft.com/office/drawing/2014/main" val="2259237413"/>
                  </a:ext>
                </a:extLst>
              </a:tr>
              <a:tr h="370840">
                <a:tc>
                  <a:txBody>
                    <a:bodyPr/>
                    <a:lstStyle/>
                    <a:p>
                      <a:pPr algn="ctr"/>
                      <a:r>
                        <a:rPr lang="fr-FR" dirty="0"/>
                        <a:t>Russie</a:t>
                      </a:r>
                    </a:p>
                  </a:txBody>
                  <a:tcPr/>
                </a:tc>
                <a:tc>
                  <a:txBody>
                    <a:bodyPr/>
                    <a:lstStyle/>
                    <a:p>
                      <a:pPr algn="ctr"/>
                      <a:r>
                        <a:rPr lang="fr-FR" dirty="0"/>
                        <a:t>-16%</a:t>
                      </a:r>
                    </a:p>
                  </a:txBody>
                  <a:tcPr/>
                </a:tc>
                <a:extLst>
                  <a:ext uri="{0D108BD9-81ED-4DB2-BD59-A6C34878D82A}">
                    <a16:rowId xmlns:a16="http://schemas.microsoft.com/office/drawing/2014/main" val="3205472148"/>
                  </a:ext>
                </a:extLst>
              </a:tr>
              <a:tr h="370840">
                <a:tc>
                  <a:txBody>
                    <a:bodyPr/>
                    <a:lstStyle/>
                    <a:p>
                      <a:pPr algn="ctr"/>
                      <a:r>
                        <a:rPr lang="fr-FR" dirty="0"/>
                        <a:t>Brésil</a:t>
                      </a:r>
                    </a:p>
                  </a:txBody>
                  <a:tcPr/>
                </a:tc>
                <a:tc>
                  <a:txBody>
                    <a:bodyPr/>
                    <a:lstStyle/>
                    <a:p>
                      <a:pPr algn="ctr"/>
                      <a:r>
                        <a:rPr lang="fr-FR" dirty="0"/>
                        <a:t>- 14%</a:t>
                      </a:r>
                    </a:p>
                  </a:txBody>
                  <a:tcPr/>
                </a:tc>
                <a:extLst>
                  <a:ext uri="{0D108BD9-81ED-4DB2-BD59-A6C34878D82A}">
                    <a16:rowId xmlns:a16="http://schemas.microsoft.com/office/drawing/2014/main" val="1749399563"/>
                  </a:ext>
                </a:extLst>
              </a:tr>
              <a:tr h="370840">
                <a:tc>
                  <a:txBody>
                    <a:bodyPr/>
                    <a:lstStyle/>
                    <a:p>
                      <a:pPr algn="ctr"/>
                      <a:r>
                        <a:rPr lang="fr-FR" dirty="0"/>
                        <a:t>Allemagne</a:t>
                      </a:r>
                    </a:p>
                  </a:txBody>
                  <a:tcPr/>
                </a:tc>
                <a:tc>
                  <a:txBody>
                    <a:bodyPr/>
                    <a:lstStyle/>
                    <a:p>
                      <a:pPr algn="ctr"/>
                      <a:r>
                        <a:rPr lang="fr-FR" dirty="0"/>
                        <a:t>-15%</a:t>
                      </a:r>
                    </a:p>
                  </a:txBody>
                  <a:tcPr/>
                </a:tc>
                <a:extLst>
                  <a:ext uri="{0D108BD9-81ED-4DB2-BD59-A6C34878D82A}">
                    <a16:rowId xmlns:a16="http://schemas.microsoft.com/office/drawing/2014/main" val="4010743176"/>
                  </a:ext>
                </a:extLst>
              </a:tr>
            </a:tbl>
          </a:graphicData>
        </a:graphic>
      </p:graphicFrame>
      <p:pic>
        <p:nvPicPr>
          <p:cNvPr id="7" name="Picture 2" descr="RÃ©sultat dâimages pour PIB mondial Ã©volution">
            <a:extLst>
              <a:ext uri="{FF2B5EF4-FFF2-40B4-BE49-F238E27FC236}">
                <a16:creationId xmlns:a16="http://schemas.microsoft.com/office/drawing/2014/main" id="{59E424FA-3A76-47B8-9F6F-A6FDD2D47E0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772344" y="2349306"/>
            <a:ext cx="5279795" cy="45086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a:extLst>
              <a:ext uri="{FF2B5EF4-FFF2-40B4-BE49-F238E27FC236}">
                <a16:creationId xmlns:a16="http://schemas.microsoft.com/office/drawing/2014/main" id="{4165E68F-4102-45FA-9FED-0337F482AD55}"/>
              </a:ext>
            </a:extLst>
          </p:cNvPr>
          <p:cNvGraphicFramePr>
            <a:graphicFrameLocks noGrp="1"/>
          </p:cNvGraphicFramePr>
          <p:nvPr/>
        </p:nvGraphicFramePr>
        <p:xfrm>
          <a:off x="477485" y="2070171"/>
          <a:ext cx="5908431" cy="1752600"/>
        </p:xfrm>
        <a:graphic>
          <a:graphicData uri="http://schemas.openxmlformats.org/drawingml/2006/table">
            <a:tbl>
              <a:tblPr firstRow="1" bandRow="1">
                <a:tableStyleId>{5C22544A-7EE6-4342-B048-85BDC9FD1C3A}</a:tableStyleId>
              </a:tblPr>
              <a:tblGrid>
                <a:gridCol w="1969477">
                  <a:extLst>
                    <a:ext uri="{9D8B030D-6E8A-4147-A177-3AD203B41FA5}">
                      <a16:colId xmlns:a16="http://schemas.microsoft.com/office/drawing/2014/main" val="1878386181"/>
                    </a:ext>
                  </a:extLst>
                </a:gridCol>
                <a:gridCol w="1969477">
                  <a:extLst>
                    <a:ext uri="{9D8B030D-6E8A-4147-A177-3AD203B41FA5}">
                      <a16:colId xmlns:a16="http://schemas.microsoft.com/office/drawing/2014/main" val="655967243"/>
                    </a:ext>
                  </a:extLst>
                </a:gridCol>
                <a:gridCol w="1969477">
                  <a:extLst>
                    <a:ext uri="{9D8B030D-6E8A-4147-A177-3AD203B41FA5}">
                      <a16:colId xmlns:a16="http://schemas.microsoft.com/office/drawing/2014/main" val="4196369658"/>
                    </a:ext>
                  </a:extLst>
                </a:gridCol>
              </a:tblGrid>
              <a:tr h="485107">
                <a:tc>
                  <a:txBody>
                    <a:bodyPr/>
                    <a:lstStyle/>
                    <a:p>
                      <a:pPr algn="ctr"/>
                      <a:r>
                        <a:rPr lang="fr-FR" dirty="0"/>
                        <a:t>Pays</a:t>
                      </a:r>
                    </a:p>
                  </a:txBody>
                  <a:tcPr/>
                </a:tc>
                <a:tc>
                  <a:txBody>
                    <a:bodyPr/>
                    <a:lstStyle/>
                    <a:p>
                      <a:pPr algn="ctr"/>
                      <a:r>
                        <a:rPr lang="fr-FR" dirty="0"/>
                        <a:t>Taux d’inflation</a:t>
                      </a:r>
                    </a:p>
                    <a:p>
                      <a:pPr algn="ctr"/>
                      <a:r>
                        <a:rPr lang="fr-FR" dirty="0"/>
                        <a:t>2008</a:t>
                      </a:r>
                    </a:p>
                  </a:txBody>
                  <a:tcPr/>
                </a:tc>
                <a:tc>
                  <a:txBody>
                    <a:bodyPr/>
                    <a:lstStyle/>
                    <a:p>
                      <a:pPr algn="ctr"/>
                      <a:r>
                        <a:rPr lang="fr-FR" dirty="0"/>
                        <a:t>Taux d’inflation</a:t>
                      </a:r>
                    </a:p>
                    <a:p>
                      <a:pPr algn="ctr"/>
                      <a:r>
                        <a:rPr lang="fr-FR" dirty="0"/>
                        <a:t>2009</a:t>
                      </a:r>
                    </a:p>
                  </a:txBody>
                  <a:tcPr/>
                </a:tc>
                <a:extLst>
                  <a:ext uri="{0D108BD9-81ED-4DB2-BD59-A6C34878D82A}">
                    <a16:rowId xmlns:a16="http://schemas.microsoft.com/office/drawing/2014/main" val="157572947"/>
                  </a:ext>
                </a:extLst>
              </a:tr>
              <a:tr h="370840">
                <a:tc>
                  <a:txBody>
                    <a:bodyPr/>
                    <a:lstStyle/>
                    <a:p>
                      <a:pPr algn="ctr"/>
                      <a:r>
                        <a:rPr lang="fr-FR" dirty="0"/>
                        <a:t>Etats-Unis</a:t>
                      </a:r>
                    </a:p>
                  </a:txBody>
                  <a:tcPr/>
                </a:tc>
                <a:tc>
                  <a:txBody>
                    <a:bodyPr/>
                    <a:lstStyle/>
                    <a:p>
                      <a:pPr algn="ctr"/>
                      <a:r>
                        <a:rPr lang="fr-FR" dirty="0"/>
                        <a:t>3,5%</a:t>
                      </a:r>
                    </a:p>
                  </a:txBody>
                  <a:tcPr/>
                </a:tc>
                <a:tc>
                  <a:txBody>
                    <a:bodyPr/>
                    <a:lstStyle/>
                    <a:p>
                      <a:pPr algn="ctr"/>
                      <a:r>
                        <a:rPr lang="fr-FR" dirty="0"/>
                        <a:t>-0,3%</a:t>
                      </a:r>
                    </a:p>
                  </a:txBody>
                  <a:tcPr/>
                </a:tc>
                <a:extLst>
                  <a:ext uri="{0D108BD9-81ED-4DB2-BD59-A6C34878D82A}">
                    <a16:rowId xmlns:a16="http://schemas.microsoft.com/office/drawing/2014/main" val="201925272"/>
                  </a:ext>
                </a:extLst>
              </a:tr>
              <a:tr h="370840">
                <a:tc>
                  <a:txBody>
                    <a:bodyPr/>
                    <a:lstStyle/>
                    <a:p>
                      <a:pPr algn="ctr"/>
                      <a:r>
                        <a:rPr lang="fr-FR" dirty="0"/>
                        <a:t>France</a:t>
                      </a:r>
                    </a:p>
                  </a:txBody>
                  <a:tcPr/>
                </a:tc>
                <a:tc>
                  <a:txBody>
                    <a:bodyPr/>
                    <a:lstStyle/>
                    <a:p>
                      <a:pPr algn="ctr"/>
                      <a:r>
                        <a:rPr lang="fr-FR" dirty="0"/>
                        <a:t>3,2%</a:t>
                      </a:r>
                    </a:p>
                  </a:txBody>
                  <a:tcPr/>
                </a:tc>
                <a:tc>
                  <a:txBody>
                    <a:bodyPr/>
                    <a:lstStyle/>
                    <a:p>
                      <a:pPr algn="ctr"/>
                      <a:r>
                        <a:rPr lang="fr-FR" dirty="0"/>
                        <a:t>0,2%</a:t>
                      </a:r>
                    </a:p>
                  </a:txBody>
                  <a:tcPr/>
                </a:tc>
                <a:extLst>
                  <a:ext uri="{0D108BD9-81ED-4DB2-BD59-A6C34878D82A}">
                    <a16:rowId xmlns:a16="http://schemas.microsoft.com/office/drawing/2014/main" val="1362843017"/>
                  </a:ext>
                </a:extLst>
              </a:tr>
              <a:tr h="370840">
                <a:tc>
                  <a:txBody>
                    <a:bodyPr/>
                    <a:lstStyle/>
                    <a:p>
                      <a:pPr algn="ctr"/>
                      <a:r>
                        <a:rPr lang="fr-FR" dirty="0"/>
                        <a:t>Japon</a:t>
                      </a:r>
                    </a:p>
                  </a:txBody>
                  <a:tcPr/>
                </a:tc>
                <a:tc>
                  <a:txBody>
                    <a:bodyPr/>
                    <a:lstStyle/>
                    <a:p>
                      <a:pPr algn="ctr"/>
                      <a:r>
                        <a:rPr lang="fr-FR" dirty="0"/>
                        <a:t>2,4%</a:t>
                      </a:r>
                    </a:p>
                  </a:txBody>
                  <a:tcPr/>
                </a:tc>
                <a:tc>
                  <a:txBody>
                    <a:bodyPr/>
                    <a:lstStyle/>
                    <a:p>
                      <a:pPr algn="ctr"/>
                      <a:r>
                        <a:rPr lang="fr-FR" dirty="0"/>
                        <a:t>-1,4%</a:t>
                      </a:r>
                    </a:p>
                  </a:txBody>
                  <a:tcPr/>
                </a:tc>
                <a:extLst>
                  <a:ext uri="{0D108BD9-81ED-4DB2-BD59-A6C34878D82A}">
                    <a16:rowId xmlns:a16="http://schemas.microsoft.com/office/drawing/2014/main" val="1718794816"/>
                  </a:ext>
                </a:extLst>
              </a:tr>
            </a:tbl>
          </a:graphicData>
        </a:graphic>
      </p:graphicFrame>
      <p:sp>
        <p:nvSpPr>
          <p:cNvPr id="6" name="ZoneTexte 5">
            <a:extLst>
              <a:ext uri="{FF2B5EF4-FFF2-40B4-BE49-F238E27FC236}">
                <a16:creationId xmlns:a16="http://schemas.microsoft.com/office/drawing/2014/main" id="{AB55C8E1-E4B7-4049-B0FD-244746DFDBA9}"/>
              </a:ext>
            </a:extLst>
          </p:cNvPr>
          <p:cNvSpPr txBox="1"/>
          <p:nvPr/>
        </p:nvSpPr>
        <p:spPr>
          <a:xfrm>
            <a:off x="1409253" y="1608506"/>
            <a:ext cx="344658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E33D6F">
                    <a:lumMod val="75000"/>
                  </a:srgbClr>
                </a:solidFill>
                <a:effectLst/>
                <a:uLnTx/>
                <a:uFillTx/>
                <a:latin typeface="Century Gothic" panose="020B0502020202020204"/>
                <a:ea typeface="+mn-ea"/>
                <a:cs typeface="+mn-cs"/>
              </a:rPr>
              <a:t>La déflation</a:t>
            </a:r>
          </a:p>
        </p:txBody>
      </p:sp>
    </p:spTree>
    <p:extLst>
      <p:ext uri="{BB962C8B-B14F-4D97-AF65-F5344CB8AC3E}">
        <p14:creationId xmlns:p14="http://schemas.microsoft.com/office/powerpoint/2010/main" val="2635086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337CD-34DB-4320-9E46-1602BC77165D}"/>
              </a:ext>
            </a:extLst>
          </p:cNvPr>
          <p:cNvSpPr>
            <a:spLocks noGrp="1"/>
          </p:cNvSpPr>
          <p:nvPr>
            <p:ph type="title"/>
          </p:nvPr>
        </p:nvSpPr>
        <p:spPr/>
        <p:txBody>
          <a:bodyPr/>
          <a:lstStyle/>
          <a:p>
            <a:r>
              <a:rPr lang="fr-FR" dirty="0"/>
              <a:t>La crise sociale</a:t>
            </a:r>
          </a:p>
        </p:txBody>
      </p:sp>
      <p:pic>
        <p:nvPicPr>
          <p:cNvPr id="9" name="Picture 2" descr="RÃ©sultat dâimages pour chomage evolution">
            <a:extLst>
              <a:ext uri="{FF2B5EF4-FFF2-40B4-BE49-F238E27FC236}">
                <a16:creationId xmlns:a16="http://schemas.microsoft.com/office/drawing/2014/main" id="{FEAF68BB-F216-4B65-B912-B4B371D0BD9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78967" y="2391508"/>
            <a:ext cx="7948246" cy="436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392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AB8EF05-430A-414C-96CE-1F0EBEDF77F5}"/>
              </a:ext>
            </a:extLst>
          </p:cNvPr>
          <p:cNvSpPr>
            <a:spLocks noGrp="1"/>
          </p:cNvSpPr>
          <p:nvPr>
            <p:ph idx="4294967295"/>
          </p:nvPr>
        </p:nvSpPr>
        <p:spPr>
          <a:xfrm>
            <a:off x="0" y="551793"/>
            <a:ext cx="12192000" cy="6306207"/>
          </a:xfrm>
        </p:spPr>
        <p:txBody>
          <a:bodyPr>
            <a:normAutofit/>
          </a:bodyPr>
          <a:lstStyle/>
          <a:p>
            <a:pPr marL="0" indent="0">
              <a:buNone/>
            </a:pPr>
            <a:r>
              <a:rPr lang="fr-FR" sz="2000" b="1" dirty="0"/>
              <a:t>Plan de relance : Sarkozy veut investir pour aller chercher la croissance</a:t>
            </a:r>
          </a:p>
          <a:p>
            <a:pPr marL="0" indent="0">
              <a:buNone/>
            </a:pPr>
            <a:r>
              <a:rPr lang="fr-FR" sz="1400" dirty="0"/>
              <a:t>Le Monde.fr | 04.12.2008</a:t>
            </a:r>
          </a:p>
          <a:p>
            <a:pPr marL="0" indent="0" algn="just">
              <a:buNone/>
            </a:pPr>
            <a:r>
              <a:rPr lang="fr-FR" sz="2000" dirty="0">
                <a:solidFill>
                  <a:schemeClr val="tx1"/>
                </a:solidFill>
              </a:rPr>
              <a:t>En présentant son plan de relance budgétaire, jeudi 4 décembre, Nicolas Sarkozy  a expliqué comment il comptait utiliser  une enveloppe de 26 milliards d'euros, soit 1,3 % du produit intérieur brut, pour financer  un certain nombre de mesures censées contrer la récession et freiner l'envolée du chômage.</a:t>
            </a:r>
          </a:p>
          <a:p>
            <a:pPr marL="0" indent="0" algn="just">
              <a:buNone/>
            </a:pPr>
            <a:r>
              <a:rPr lang="fr-FR" sz="2000" dirty="0">
                <a:solidFill>
                  <a:schemeClr val="tx1"/>
                </a:solidFill>
              </a:rPr>
              <a:t> </a:t>
            </a:r>
            <a:br>
              <a:rPr lang="fr-FR" sz="2000" dirty="0">
                <a:solidFill>
                  <a:schemeClr val="tx1"/>
                </a:solidFill>
              </a:rPr>
            </a:br>
            <a:r>
              <a:rPr lang="fr-FR" sz="2000" dirty="0">
                <a:solidFill>
                  <a:schemeClr val="tx1"/>
                </a:solidFill>
              </a:rPr>
              <a:t>Ce plan est essentiellement axé sur l'investissement et les entreprises. D'une part, il a pour but de soulager financièrement les entreprises, notamment les PME. D'autre part, il prévoit le lancement de grands programmes d'investissements publics. La ministre des finances Christine Lagarde a estimé que ces mesures </a:t>
            </a:r>
            <a:r>
              <a:rPr lang="fr-FR" sz="2000" i="1" dirty="0">
                <a:solidFill>
                  <a:schemeClr val="tx1"/>
                </a:solidFill>
              </a:rPr>
              <a:t>"devraient générer entre 80 000 et 110 000 emplois"</a:t>
            </a:r>
            <a:r>
              <a:rPr lang="fr-FR" sz="2000" dirty="0">
                <a:solidFill>
                  <a:schemeClr val="tx1"/>
                </a:solidFill>
              </a:rPr>
              <a:t> et </a:t>
            </a:r>
            <a:r>
              <a:rPr lang="fr-FR" sz="2000" i="1" dirty="0">
                <a:solidFill>
                  <a:schemeClr val="tx1"/>
                </a:solidFill>
              </a:rPr>
              <a:t>"0,8 point de croissance supplémentaire"</a:t>
            </a:r>
            <a:r>
              <a:rPr lang="fr-FR" sz="2000" dirty="0">
                <a:solidFill>
                  <a:schemeClr val="tx1"/>
                </a:solidFill>
              </a:rPr>
              <a:t>. </a:t>
            </a:r>
            <a:r>
              <a:rPr lang="fr-FR" sz="2000" i="1" dirty="0">
                <a:solidFill>
                  <a:schemeClr val="tx1"/>
                </a:solidFill>
              </a:rPr>
              <a:t>"[Cela] représente un effort par emploi créé équivalent à celui du plan de relance annoncé par la future administration Obama"</a:t>
            </a:r>
            <a:r>
              <a:rPr lang="fr-FR" sz="2000" dirty="0">
                <a:solidFill>
                  <a:schemeClr val="tx1"/>
                </a:solidFill>
              </a:rPr>
              <a:t>, juge-t-elle. </a:t>
            </a:r>
          </a:p>
          <a:p>
            <a:pPr marL="0" indent="0" algn="just">
              <a:buNone/>
            </a:pPr>
            <a:r>
              <a:rPr lang="fr-FR" sz="2000" dirty="0">
                <a:solidFill>
                  <a:schemeClr val="tx1"/>
                </a:solidFill>
              </a:rPr>
              <a:t>En optant de venir en aide financièrement aux entreprises, le gouvernement veut que l'argent injecté serve à relancer les investissements à ce niveau pour doper la croissance, estime Arnaud </a:t>
            </a:r>
            <a:r>
              <a:rPr lang="fr-FR" sz="2000" dirty="0" err="1">
                <a:solidFill>
                  <a:schemeClr val="tx1"/>
                </a:solidFill>
              </a:rPr>
              <a:t>Leparmentier</a:t>
            </a:r>
            <a:r>
              <a:rPr lang="fr-FR" sz="2000" dirty="0">
                <a:solidFill>
                  <a:schemeClr val="tx1"/>
                </a:solidFill>
              </a:rPr>
              <a:t>, journaliste au Monde. </a:t>
            </a:r>
            <a:r>
              <a:rPr lang="fr-FR" sz="2000" i="1" dirty="0">
                <a:solidFill>
                  <a:schemeClr val="tx1"/>
                </a:solidFill>
              </a:rPr>
              <a:t> </a:t>
            </a:r>
            <a:r>
              <a:rPr lang="fr-FR" sz="2000" dirty="0">
                <a:solidFill>
                  <a:schemeClr val="tx1"/>
                </a:solidFill>
              </a:rPr>
              <a:t>Un des principaux risques de ces mesures est un accroissement rapide du déficit public de l'Etat, note Natacha Valla, économiste chez Goldman Sachs. Invité au journal de 20 heures de TF1, jeudi, le premier ministre François Fillon a confirmé que le déficit serait de 3,9 % en 2009.</a:t>
            </a:r>
          </a:p>
        </p:txBody>
      </p:sp>
    </p:spTree>
    <p:extLst>
      <p:ext uri="{BB962C8B-B14F-4D97-AF65-F5344CB8AC3E}">
        <p14:creationId xmlns:p14="http://schemas.microsoft.com/office/powerpoint/2010/main" val="8356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94D433C-B8E4-9AC2-AD2C-DA9905ECE769}"/>
              </a:ext>
            </a:extLst>
          </p:cNvPr>
          <p:cNvSpPr txBox="1"/>
          <p:nvPr/>
        </p:nvSpPr>
        <p:spPr>
          <a:xfrm>
            <a:off x="207390" y="1714630"/>
            <a:ext cx="6108568" cy="3931910"/>
          </a:xfrm>
          <a:prstGeom prst="rect">
            <a:avLst/>
          </a:prstGeom>
          <a:noFill/>
        </p:spPr>
        <p:txBody>
          <a:bodyPr wrap="square">
            <a:spAutoFit/>
          </a:bodyPr>
          <a:lstStyle/>
          <a:p>
            <a:pPr lvl="1" algn="just">
              <a:lnSpc>
                <a:spcPct val="107000"/>
              </a:lnSpc>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causes:</a:t>
            </a:r>
          </a:p>
          <a:p>
            <a:pPr marL="742950" lvl="1" indent="-285750" algn="just">
              <a:lnSpc>
                <a:spcPct val="107000"/>
              </a:lnSpc>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Times New Roman" panose="02020603050405020304" pitchFamily="18" charset="0"/>
              </a:rPr>
              <a:t>La demande sociale de service (Kevin Lancaster) : l’émergence de la classe moyenne a entraîné l’essor de la demande de service, notamment dans les domaines de l’éducation, de la médecine et des loisirs. Aujourd’hui le service immatériel est bien plus demandé que le produit industriel, comme le souligne par exemple les portables : la base industriel compte peu, en tout cas moins que les applications supportées.</a:t>
            </a:r>
          </a:p>
          <a:p>
            <a:pPr lvl="1" algn="just">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Times New Roman" panose="02020603050405020304" pitchFamily="18" charset="0"/>
              </a:rPr>
              <a:t>Le développement de l’Etat constructiviste et notamment providence, avec le développement des services non marchands accordés par l’Etat.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12E5D776-3EFD-0A09-98C3-7754EED93889}"/>
              </a:ext>
            </a:extLst>
          </p:cNvPr>
          <p:cNvSpPr txBox="1"/>
          <p:nvPr/>
        </p:nvSpPr>
        <p:spPr>
          <a:xfrm>
            <a:off x="1442301" y="754144"/>
            <a:ext cx="4055919" cy="584775"/>
          </a:xfrm>
          <a:prstGeom prst="rect">
            <a:avLst/>
          </a:prstGeom>
          <a:noFill/>
        </p:spPr>
        <p:txBody>
          <a:bodyPr wrap="none" rtlCol="0">
            <a:spAutoFit/>
          </a:bodyPr>
          <a:lstStyle/>
          <a:p>
            <a:r>
              <a:rPr lang="fr-FR" sz="3200" b="1" dirty="0"/>
              <a:t>L’essor des services</a:t>
            </a:r>
          </a:p>
        </p:txBody>
      </p:sp>
      <p:pic>
        <p:nvPicPr>
          <p:cNvPr id="2050" name="Picture 2" descr="Plus de 75% des Français travaillent désormais dans le secteur tertiaire">
            <a:extLst>
              <a:ext uri="{FF2B5EF4-FFF2-40B4-BE49-F238E27FC236}">
                <a16:creationId xmlns:a16="http://schemas.microsoft.com/office/drawing/2014/main" id="{8CFA915C-A693-D647-8D89-BF6EC8650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336" y="1696089"/>
            <a:ext cx="4514850" cy="42957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BDFDF861-C690-02E5-C1F3-1F18CD5EB550}"/>
              </a:ext>
            </a:extLst>
          </p:cNvPr>
          <p:cNvSpPr txBox="1"/>
          <p:nvPr/>
        </p:nvSpPr>
        <p:spPr>
          <a:xfrm>
            <a:off x="7701699" y="1154253"/>
            <a:ext cx="1412566" cy="369332"/>
          </a:xfrm>
          <a:prstGeom prst="rect">
            <a:avLst/>
          </a:prstGeom>
          <a:noFill/>
        </p:spPr>
        <p:txBody>
          <a:bodyPr wrap="none" rtlCol="0">
            <a:spAutoFit/>
          </a:bodyPr>
          <a:lstStyle/>
          <a:p>
            <a:r>
              <a:rPr lang="fr-FR" dirty="0"/>
              <a:t>INSEE, 2023</a:t>
            </a:r>
          </a:p>
        </p:txBody>
      </p:sp>
    </p:spTree>
    <p:extLst>
      <p:ext uri="{BB962C8B-B14F-4D97-AF65-F5344CB8AC3E}">
        <p14:creationId xmlns:p14="http://schemas.microsoft.com/office/powerpoint/2010/main" val="671161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056D4C-9E44-4CF8-895B-4FDBFC81843A}"/>
              </a:ext>
            </a:extLst>
          </p:cNvPr>
          <p:cNvSpPr>
            <a:spLocks noGrp="1"/>
          </p:cNvSpPr>
          <p:nvPr>
            <p:ph type="title"/>
          </p:nvPr>
        </p:nvSpPr>
        <p:spPr/>
        <p:txBody>
          <a:bodyPr/>
          <a:lstStyle/>
          <a:p>
            <a:r>
              <a:rPr lang="fr-FR" dirty="0"/>
              <a:t>La crise des dettes publiques</a:t>
            </a:r>
          </a:p>
        </p:txBody>
      </p:sp>
      <p:pic>
        <p:nvPicPr>
          <p:cNvPr id="4" name="Espace réservé du contenu 3" descr="https://www.alternatives-economiques.fr/sites/default/files/public/media/20121201/A858014A.GIF">
            <a:extLst>
              <a:ext uri="{FF2B5EF4-FFF2-40B4-BE49-F238E27FC236}">
                <a16:creationId xmlns:a16="http://schemas.microsoft.com/office/drawing/2014/main" id="{CE12BABD-3848-4366-8BE4-034CC440195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2364" y="2603500"/>
            <a:ext cx="9369082" cy="3416300"/>
          </a:xfrm>
          <a:prstGeom prst="rect">
            <a:avLst/>
          </a:prstGeom>
          <a:noFill/>
          <a:ln>
            <a:noFill/>
          </a:ln>
        </p:spPr>
      </p:pic>
    </p:spTree>
    <p:extLst>
      <p:ext uri="{BB962C8B-B14F-4D97-AF65-F5344CB8AC3E}">
        <p14:creationId xmlns:p14="http://schemas.microsoft.com/office/powerpoint/2010/main" val="2467898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9D05B-2D96-4705-B24C-28D0755D4E31}"/>
              </a:ext>
            </a:extLst>
          </p:cNvPr>
          <p:cNvSpPr>
            <a:spLocks noGrp="1"/>
          </p:cNvSpPr>
          <p:nvPr>
            <p:ph type="title"/>
          </p:nvPr>
        </p:nvSpPr>
        <p:spPr/>
        <p:txBody>
          <a:bodyPr/>
          <a:lstStyle/>
          <a:p>
            <a:r>
              <a:rPr lang="fr-FR" dirty="0"/>
              <a:t>Le sablier de </a:t>
            </a:r>
            <a:r>
              <a:rPr lang="fr-FR" dirty="0" err="1"/>
              <a:t>Lipietz</a:t>
            </a:r>
            <a:r>
              <a:rPr lang="fr-FR" dirty="0"/>
              <a:t> et son </a:t>
            </a:r>
          </a:p>
        </p:txBody>
      </p:sp>
      <p:pic>
        <p:nvPicPr>
          <p:cNvPr id="10242" name="Picture 2" descr="Afficher lâimage source">
            <a:extLst>
              <a:ext uri="{FF2B5EF4-FFF2-40B4-BE49-F238E27FC236}">
                <a16:creationId xmlns:a16="http://schemas.microsoft.com/office/drawing/2014/main" id="{39A9F52A-7981-4F05-A6DA-C75EBC9C7E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010" y="2460601"/>
            <a:ext cx="4135699" cy="41957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fficher lâimage source">
            <a:extLst>
              <a:ext uri="{FF2B5EF4-FFF2-40B4-BE49-F238E27FC236}">
                <a16:creationId xmlns:a16="http://schemas.microsoft.com/office/drawing/2014/main" id="{AB60AA38-C546-4145-9A55-B1EF59B30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805" y="2460601"/>
            <a:ext cx="4135699"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98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8EACE7-F7D5-46BE-A072-C947D5F6ED2F}"/>
              </a:ext>
            </a:extLst>
          </p:cNvPr>
          <p:cNvSpPr>
            <a:spLocks noGrp="1"/>
          </p:cNvSpPr>
          <p:nvPr>
            <p:ph idx="1"/>
          </p:nvPr>
        </p:nvSpPr>
        <p:spPr>
          <a:xfrm>
            <a:off x="0" y="351692"/>
            <a:ext cx="12192000" cy="6506308"/>
          </a:xfrm>
        </p:spPr>
        <p:txBody>
          <a:bodyPr>
            <a:normAutofit fontScale="92500" lnSpcReduction="20000"/>
          </a:bodyPr>
          <a:lstStyle/>
          <a:p>
            <a:pPr marL="0" indent="0">
              <a:buNone/>
            </a:pPr>
            <a:r>
              <a:rPr lang="fr-FR" dirty="0"/>
              <a:t>Ces mécanismes à l’œuvre, je les ai présentés dans mon livre </a:t>
            </a:r>
            <a:r>
              <a:rPr lang="fr-FR" b="1" i="1" dirty="0">
                <a:hlinkClick r:id="rId2"/>
              </a:rPr>
              <a:t>La Société en Sablier</a:t>
            </a:r>
            <a:r>
              <a:rPr lang="fr-FR" dirty="0"/>
              <a:t>. Les économistes ou les sociologues se rattachant à ce qu’on appelle "l’approche de la régulation" les ont longuement analysés. Il s’agit du remplacement d’un accord salarial "fordiste" par un type de salariat beaucoup plus flexible. Si l’on veut essayer de résumer à l’extrême : il y avait autrefois, c’est-à-dire entre 1945 et 1975, un certain modèle de salariat dans lequel, pratiquement, on entrait "à titre viager", suivant l’expression de Claude </a:t>
            </a:r>
            <a:r>
              <a:rPr lang="fr-FR" dirty="0" err="1"/>
              <a:t>Meillassoux</a:t>
            </a:r>
            <a:r>
              <a:rPr lang="fr-FR" dirty="0"/>
              <a:t> [</a:t>
            </a:r>
            <a:r>
              <a:rPr lang="fr-FR" b="1" dirty="0">
                <a:hlinkClick r:id="rId3" tooltip="Femmes, greniers et capitaux, Ed. Maspéro, 1971."/>
              </a:rPr>
              <a:t>1</a:t>
            </a:r>
            <a:r>
              <a:rPr lang="fr-FR" dirty="0"/>
              <a:t>]. Le système institutionnel faisait que le "salarié", même quand il n’était pas payé par un employeur particulier, recevait de l’argent par le biais d’un </a:t>
            </a:r>
            <a:r>
              <a:rPr lang="fr-FR" i="1" dirty="0"/>
              <a:t>pool</a:t>
            </a:r>
            <a:r>
              <a:rPr lang="fr-FR" dirty="0"/>
              <a:t>, l’État-providence, qui assurait la mutualisation d’une partie du salaire. Dans ce contrat salarial, des clauses de progression du pouvoir d’achat s’enclenchaient sur les gains de productivité. </a:t>
            </a:r>
          </a:p>
          <a:p>
            <a:pPr marL="0" indent="0">
              <a:buNone/>
            </a:pPr>
            <a:r>
              <a:rPr lang="fr-FR" dirty="0"/>
              <a:t>Du fordisme et de sa crise, qui a couru dans les années 1970-80, nous sommes passés du côté de la "flexibilité" du rapport salarial. Ce ne fut pas le cas pour tous les pays. Ce n’est pas vraiment le cas en Europe, à l’Est de la France, au Nord de Rome et à l’Ouest de l’ancien "Rideau de fer", ce n’est pas le cas au Japon. Mais c’est le cas du monde "atlantique". Par une flexibilisation massive, il y a eu retour, et j’emploie bien le mot </a:t>
            </a:r>
            <a:r>
              <a:rPr lang="fr-FR" i="1" dirty="0"/>
              <a:t>retour</a:t>
            </a:r>
            <a:r>
              <a:rPr lang="fr-FR" dirty="0"/>
              <a:t>, à une forme de rapport salarial où, tendanciellement, on embauchera et on débauchera pratiquement sans limite, un type de rapport salarial beaucoup plus "néoclassique" en quelque sorte. La dynamique macro-économique en est évidemment transformée. Dans le système fordiste, on avait un effet que j’appelle "de montgolfière". La montgolfière, c’est la distribution des revenus : il y avait un peu de riches, beaucoup de moyens, assez peu de pauvres, mais toute la hiérarchie sociale s’élevait à la même vitesse, corsetée par les "baleines" de la montgolfière (les institutions du fordisme), et c’était en fait l’air chaud dans le ventre de la montgolfière (traduisez : les revenus des "gens de la moyenne" ), qui tirait la consommation et donc l’expansion. On peut dire que le revenu du gros du salariat servait de débouché à la production capitaliste, il fallait donc que ces revenus augmentent pour que toute la machine s’élève avec régularité et sans se déformer.</a:t>
            </a:r>
          </a:p>
          <a:p>
            <a:pPr marL="0" indent="0">
              <a:buNone/>
            </a:pPr>
            <a:r>
              <a:rPr lang="fr-FR" dirty="0"/>
              <a:t>Aujourd’hui, la dynamique macro-économique est inverse. Pour l’illustrer, j’emploie l’image du "sablier". Ceux qui avaient un emploi stable, fordien en quelque sorte, tombent au fond du sablier, et l’argent, les revenus, se polarise vers le haut. Dès lors ce sont les dépenses de "ceux d’en haut" qui font vivre ceux d’en bas : en embauchant des domestiques, en consommant des biens. Quand ils achètent des voitures, par exemple, les hauts revenus font vivre les ouvriers de l’automobile. Aussi donne-t-on depuis quelques années des subventions aux plus riches pour qu’ils achètent une deuxième, une troisième voiture. Et on les dispense d’impôts quand ils embauchent du personnel de maison. </a:t>
            </a:r>
          </a:p>
        </p:txBody>
      </p:sp>
    </p:spTree>
    <p:extLst>
      <p:ext uri="{BB962C8B-B14F-4D97-AF65-F5344CB8AC3E}">
        <p14:creationId xmlns:p14="http://schemas.microsoft.com/office/powerpoint/2010/main" val="1710344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1D77B-29B8-4085-8E8E-28B99FDB9FEF}"/>
              </a:ext>
            </a:extLst>
          </p:cNvPr>
          <p:cNvSpPr>
            <a:spLocks noGrp="1"/>
          </p:cNvSpPr>
          <p:nvPr>
            <p:ph type="title"/>
          </p:nvPr>
        </p:nvSpPr>
        <p:spPr/>
        <p:txBody>
          <a:bodyPr/>
          <a:lstStyle/>
          <a:p>
            <a:r>
              <a:rPr lang="fr-FR" dirty="0"/>
              <a:t>La courbe de l’éléphant</a:t>
            </a:r>
          </a:p>
        </p:txBody>
      </p:sp>
      <p:pic>
        <p:nvPicPr>
          <p:cNvPr id="4" name="Espace réservé du contenu 3">
            <a:extLst>
              <a:ext uri="{FF2B5EF4-FFF2-40B4-BE49-F238E27FC236}">
                <a16:creationId xmlns:a16="http://schemas.microsoft.com/office/drawing/2014/main" id="{B96EE14A-8ACE-49F6-BE2D-05DF9E2FF459}"/>
              </a:ext>
            </a:extLst>
          </p:cNvPr>
          <p:cNvPicPr>
            <a:picLocks noGrp="1" noChangeAspect="1"/>
          </p:cNvPicPr>
          <p:nvPr>
            <p:ph idx="1"/>
          </p:nvPr>
        </p:nvPicPr>
        <p:blipFill>
          <a:blip r:embed="rId2"/>
          <a:stretch>
            <a:fillRect/>
          </a:stretch>
        </p:blipFill>
        <p:spPr>
          <a:xfrm>
            <a:off x="1856936" y="1927274"/>
            <a:ext cx="7090116" cy="4930725"/>
          </a:xfrm>
          <a:prstGeom prst="rect">
            <a:avLst/>
          </a:prstGeom>
        </p:spPr>
      </p:pic>
    </p:spTree>
    <p:extLst>
      <p:ext uri="{BB962C8B-B14F-4D97-AF65-F5344CB8AC3E}">
        <p14:creationId xmlns:p14="http://schemas.microsoft.com/office/powerpoint/2010/main" val="246954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51804-0B6B-7A02-E5D0-74A6AAC355E4}"/>
              </a:ext>
            </a:extLst>
          </p:cNvPr>
          <p:cNvSpPr>
            <a:spLocks noGrp="1"/>
          </p:cNvSpPr>
          <p:nvPr>
            <p:ph type="title"/>
          </p:nvPr>
        </p:nvSpPr>
        <p:spPr>
          <a:xfrm>
            <a:off x="0" y="0"/>
            <a:ext cx="9404723" cy="942535"/>
          </a:xfrm>
        </p:spPr>
        <p:txBody>
          <a:bodyPr/>
          <a:lstStyle/>
          <a:p>
            <a:r>
              <a:rPr lang="fr-FR" dirty="0"/>
              <a:t>Relocalisation du textile</a:t>
            </a:r>
          </a:p>
        </p:txBody>
      </p:sp>
      <p:sp>
        <p:nvSpPr>
          <p:cNvPr id="3" name="Espace réservé du contenu 2">
            <a:extLst>
              <a:ext uri="{FF2B5EF4-FFF2-40B4-BE49-F238E27FC236}">
                <a16:creationId xmlns:a16="http://schemas.microsoft.com/office/drawing/2014/main" id="{9A5D40FF-C2D1-4D20-A1C5-A006441511D1}"/>
              </a:ext>
            </a:extLst>
          </p:cNvPr>
          <p:cNvSpPr>
            <a:spLocks noGrp="1"/>
          </p:cNvSpPr>
          <p:nvPr>
            <p:ph idx="1"/>
          </p:nvPr>
        </p:nvSpPr>
        <p:spPr>
          <a:xfrm>
            <a:off x="0" y="703384"/>
            <a:ext cx="12192000" cy="5545015"/>
          </a:xfrm>
        </p:spPr>
        <p:txBody>
          <a:bodyPr>
            <a:normAutofit lnSpcReduction="10000"/>
          </a:bodyPr>
          <a:lstStyle/>
          <a:p>
            <a:pPr marL="0" indent="0">
              <a:buNone/>
            </a:pPr>
            <a:r>
              <a:rPr lang="fr-FR" dirty="0">
                <a:solidFill>
                  <a:srgbClr val="FF0000"/>
                </a:solidFill>
              </a:rPr>
              <a:t>La filière textile peut-elle parier sur un mouvement de relocalisation d'ampleur ? La pandémie de Covid-19 a mis en lumière la flexibilité de certains acteurs, tel le spécialiste du jacquard Tissages de Charlieu (Loire), à l'épreuve de la fabrication de masques chirurgicaux. Les sites de production se déploient, les manufactures investissent dans leur appareil industriel. Plus de 780 projets de relocalisation et de développement d'activités sont d'ailleurs déjà soutenus par le plan Relance du gouvernement, parmi lesquelles ceux de Petit Bateau (Aube), Tricot Saint-James (Manche), </a:t>
            </a:r>
            <a:r>
              <a:rPr lang="fr-FR" dirty="0" err="1">
                <a:solidFill>
                  <a:srgbClr val="FF0000"/>
                </a:solidFill>
              </a:rPr>
              <a:t>Safilin</a:t>
            </a:r>
            <a:r>
              <a:rPr lang="fr-FR" dirty="0">
                <a:solidFill>
                  <a:srgbClr val="FF0000"/>
                </a:solidFill>
              </a:rPr>
              <a:t> (Pas- de-Calais) ou </a:t>
            </a:r>
            <a:r>
              <a:rPr lang="fr-FR" dirty="0" err="1">
                <a:solidFill>
                  <a:srgbClr val="FF0000"/>
                </a:solidFill>
              </a:rPr>
              <a:t>Velcorex</a:t>
            </a:r>
            <a:r>
              <a:rPr lang="fr-FR" dirty="0">
                <a:solidFill>
                  <a:srgbClr val="FF0000"/>
                </a:solidFill>
              </a:rPr>
              <a:t> (Haut-Rhin).</a:t>
            </a:r>
          </a:p>
          <a:p>
            <a:pPr marL="0" indent="0">
              <a:buNone/>
            </a:pPr>
            <a:r>
              <a:rPr lang="fr-FR" dirty="0">
                <a:solidFill>
                  <a:srgbClr val="FF0000"/>
                </a:solidFill>
              </a:rPr>
              <a:t>Tissages de Charlieu prévoit ainsi la production de sacs cabas fabriqués à partir de textiles recyclés grâce à un contrat avec Auchan. Ses enjeux sont ceux du secteur : produire en France avec des articles textiles « créateurs d'emplois » ; soutenir une activité locale dans une perspective durable et circulaire. Mais le « nerf de la guerre » demeure les commandes, reconnaît son patron </a:t>
            </a:r>
            <a:r>
              <a:rPr lang="fr-FR" dirty="0" err="1">
                <a:solidFill>
                  <a:srgbClr val="FF0000"/>
                </a:solidFill>
              </a:rPr>
              <a:t>Eric</a:t>
            </a:r>
            <a:r>
              <a:rPr lang="fr-FR" dirty="0">
                <a:solidFill>
                  <a:srgbClr val="FF0000"/>
                </a:solidFill>
              </a:rPr>
              <a:t> Boël. Au-delà du soutien de l'Etat, c'est la grande distribution qui permet à la PME tricolore d'envisager le doublement des effectifs et un plan de réindustrialisation sur cinq ans.</a:t>
            </a:r>
          </a:p>
          <a:p>
            <a:pPr marL="0" indent="0">
              <a:buNone/>
            </a:pPr>
            <a:r>
              <a:rPr lang="fr-FR" dirty="0">
                <a:solidFill>
                  <a:srgbClr val="FF0000"/>
                </a:solidFill>
              </a:rPr>
              <a:t>Le textile français revient de loin. C'est une industrie ébranlée par une guerre économique qui a commencé bien avant la suppression des dévastateurs quotas chinois, à partir de 2005, et l'emprise de la « fast fashion » des Zara et autres H &amp; M. Le secteur emploie près de 100.000 salariés, soit 7 fois moins qu'il y a une quarantaine d'années. Les rescapés français de la mondialisation sont ceux qui furent le mieux armés d'un savoir-faire traditionnel et qui ont su produire différemment dans un contexte où la recherche du bon prix écrase encore la quête de l'achat éthique.</a:t>
            </a:r>
          </a:p>
          <a:p>
            <a:pPr marL="0" indent="0">
              <a:buNone/>
            </a:pPr>
            <a:endParaRPr lang="fr-FR" dirty="0">
              <a:solidFill>
                <a:srgbClr val="FF0000"/>
              </a:solidFill>
            </a:endParaRPr>
          </a:p>
          <a:p>
            <a:pPr marL="0" indent="0">
              <a:buNone/>
            </a:pPr>
            <a:r>
              <a:rPr lang="fr-FR" dirty="0">
                <a:solidFill>
                  <a:srgbClr val="FF0000"/>
                </a:solidFill>
              </a:rPr>
              <a:t>Les échos, 2021</a:t>
            </a:r>
          </a:p>
        </p:txBody>
      </p:sp>
    </p:spTree>
    <p:extLst>
      <p:ext uri="{BB962C8B-B14F-4D97-AF65-F5344CB8AC3E}">
        <p14:creationId xmlns:p14="http://schemas.microsoft.com/office/powerpoint/2010/main" val="3101610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09D87-EF82-1AB4-8911-77870531D224}"/>
              </a:ext>
            </a:extLst>
          </p:cNvPr>
          <p:cNvSpPr>
            <a:spLocks noGrp="1"/>
          </p:cNvSpPr>
          <p:nvPr>
            <p:ph type="title"/>
          </p:nvPr>
        </p:nvSpPr>
        <p:spPr/>
        <p:txBody>
          <a:bodyPr/>
          <a:lstStyle/>
          <a:p>
            <a:r>
              <a:rPr lang="fr-FR" dirty="0"/>
              <a:t>Relocalisation: France Relance</a:t>
            </a:r>
          </a:p>
        </p:txBody>
      </p:sp>
      <p:pic>
        <p:nvPicPr>
          <p:cNvPr id="4" name="Espace réservé du contenu 3">
            <a:extLst>
              <a:ext uri="{FF2B5EF4-FFF2-40B4-BE49-F238E27FC236}">
                <a16:creationId xmlns:a16="http://schemas.microsoft.com/office/drawing/2014/main" id="{893E0CBC-2297-092D-2201-F508D797D236}"/>
              </a:ext>
            </a:extLst>
          </p:cNvPr>
          <p:cNvPicPr>
            <a:picLocks noGrp="1" noChangeAspect="1"/>
          </p:cNvPicPr>
          <p:nvPr>
            <p:ph idx="1"/>
          </p:nvPr>
        </p:nvPicPr>
        <p:blipFill>
          <a:blip r:embed="rId2"/>
          <a:stretch>
            <a:fillRect/>
          </a:stretch>
        </p:blipFill>
        <p:spPr>
          <a:xfrm>
            <a:off x="1" y="1448972"/>
            <a:ext cx="12192000" cy="5409027"/>
          </a:xfrm>
          <a:prstGeom prst="rect">
            <a:avLst/>
          </a:prstGeom>
        </p:spPr>
      </p:pic>
    </p:spTree>
    <p:extLst>
      <p:ext uri="{BB962C8B-B14F-4D97-AF65-F5344CB8AC3E}">
        <p14:creationId xmlns:p14="http://schemas.microsoft.com/office/powerpoint/2010/main" val="304529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3BB12-4844-8ABF-AC0E-7D09327857D1}"/>
              </a:ext>
            </a:extLst>
          </p:cNvPr>
          <p:cNvSpPr>
            <a:spLocks noGrp="1"/>
          </p:cNvSpPr>
          <p:nvPr>
            <p:ph type="title"/>
          </p:nvPr>
        </p:nvSpPr>
        <p:spPr>
          <a:xfrm>
            <a:off x="175165" y="0"/>
            <a:ext cx="8534400" cy="1507067"/>
          </a:xfrm>
        </p:spPr>
        <p:txBody>
          <a:bodyPr>
            <a:normAutofit fontScale="90000"/>
          </a:bodyPr>
          <a:lstStyle/>
          <a:p>
            <a:r>
              <a:rPr lang="fr-FR" dirty="0"/>
              <a:t>Mutation des géographies </a:t>
            </a:r>
            <a:r>
              <a:rPr lang="fr-FR" dirty="0" err="1"/>
              <a:t>economiques</a:t>
            </a:r>
            <a:r>
              <a:rPr lang="fr-FR" dirty="0"/>
              <a:t>: métropolisation et littoralisation</a:t>
            </a:r>
          </a:p>
        </p:txBody>
      </p:sp>
      <p:pic>
        <p:nvPicPr>
          <p:cNvPr id="4" name="Image 3">
            <a:extLst>
              <a:ext uri="{FF2B5EF4-FFF2-40B4-BE49-F238E27FC236}">
                <a16:creationId xmlns:a16="http://schemas.microsoft.com/office/drawing/2014/main" id="{9832B4F6-4AB0-29A5-8AC8-F914090EFC7A}"/>
              </a:ext>
            </a:extLst>
          </p:cNvPr>
          <p:cNvPicPr>
            <a:picLocks noChangeAspect="1"/>
          </p:cNvPicPr>
          <p:nvPr/>
        </p:nvPicPr>
        <p:blipFill>
          <a:blip r:embed="rId2"/>
          <a:srcRect t="8692"/>
          <a:stretch/>
        </p:blipFill>
        <p:spPr>
          <a:xfrm>
            <a:off x="265816" y="1649691"/>
            <a:ext cx="4514850" cy="5079084"/>
          </a:xfrm>
          <a:prstGeom prst="rect">
            <a:avLst/>
          </a:prstGeom>
        </p:spPr>
      </p:pic>
      <p:pic>
        <p:nvPicPr>
          <p:cNvPr id="3074" name="Picture 2" descr="G5. LA FRANCE DANS LA MONDIALISATION | hist-et-geo">
            <a:extLst>
              <a:ext uri="{FF2B5EF4-FFF2-40B4-BE49-F238E27FC236}">
                <a16:creationId xmlns:a16="http://schemas.microsoft.com/office/drawing/2014/main" id="{1B0EA407-2386-E0C7-DF21-3397715F10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28"/>
          <a:stretch/>
        </p:blipFill>
        <p:spPr bwMode="auto">
          <a:xfrm>
            <a:off x="5987887" y="1329178"/>
            <a:ext cx="4514850" cy="521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57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D62A4-81DA-E72D-6F84-F2AA8C01703A}"/>
              </a:ext>
            </a:extLst>
          </p:cNvPr>
          <p:cNvSpPr>
            <a:spLocks noGrp="1"/>
          </p:cNvSpPr>
          <p:nvPr>
            <p:ph type="title"/>
          </p:nvPr>
        </p:nvSpPr>
        <p:spPr>
          <a:xfrm>
            <a:off x="316567" y="132149"/>
            <a:ext cx="8534400" cy="1507067"/>
          </a:xfrm>
        </p:spPr>
        <p:txBody>
          <a:bodyPr>
            <a:normAutofit fontScale="90000"/>
          </a:bodyPr>
          <a:lstStyle/>
          <a:p>
            <a:r>
              <a:rPr lang="fr-FR" dirty="0"/>
              <a:t>La mondialisation, cause </a:t>
            </a:r>
            <a:r>
              <a:rPr lang="fr-FR" dirty="0" err="1"/>
              <a:t>premiere</a:t>
            </a:r>
            <a:r>
              <a:rPr lang="fr-FR" dirty="0"/>
              <a:t> de la </a:t>
            </a:r>
            <a:r>
              <a:rPr lang="fr-FR" dirty="0" err="1"/>
              <a:t>desindustrialisation</a:t>
            </a:r>
            <a:r>
              <a:rPr lang="fr-FR" dirty="0"/>
              <a:t>?</a:t>
            </a:r>
          </a:p>
        </p:txBody>
      </p:sp>
      <p:sp>
        <p:nvSpPr>
          <p:cNvPr id="5" name="ZoneTexte 4">
            <a:extLst>
              <a:ext uri="{FF2B5EF4-FFF2-40B4-BE49-F238E27FC236}">
                <a16:creationId xmlns:a16="http://schemas.microsoft.com/office/drawing/2014/main" id="{8A8DDAB1-D3A3-28AB-912C-8CDE52B5A618}"/>
              </a:ext>
            </a:extLst>
          </p:cNvPr>
          <p:cNvSpPr txBox="1"/>
          <p:nvPr/>
        </p:nvSpPr>
        <p:spPr>
          <a:xfrm>
            <a:off x="2432116" y="1639216"/>
            <a:ext cx="6108568" cy="4770537"/>
          </a:xfrm>
          <a:prstGeom prst="rect">
            <a:avLst/>
          </a:prstGeom>
          <a:noFill/>
        </p:spPr>
        <p:txBody>
          <a:bodyPr wrap="square">
            <a:spAutoFit/>
          </a:bodyPr>
          <a:lstStyle/>
          <a:p>
            <a:pPr algn="just"/>
            <a:r>
              <a:rPr lang="fr-FR" sz="1600" dirty="0"/>
              <a:t>Certains économistes ont mesuré sur une période donnée le nombre d’emplois créés par les exportations et détruits par les importations. A chaque fois pour les pays de l’OCDE  le résultat est négatif, mais avec des chiffres relativement faibles par rapport au chômage global. En France par exemple une étude de l’INSEE en ce sens portant sur les années 80 et mi-90 sur les échanges industriels fait état d’une destruction maximum de 330.000 emplois, pour un chômage global de plus de deux millions de personnes. Le même constat est fait par </a:t>
            </a:r>
            <a:r>
              <a:rPr lang="fr-FR" sz="1600" kern="0" dirty="0">
                <a:effectLst/>
                <a:ea typeface="Calibri" panose="020F0502020204030204" pitchFamily="34" charset="0"/>
                <a:cs typeface="Times New Roman" panose="02020603050405020304" pitchFamily="18" charset="0"/>
              </a:rPr>
              <a:t>une étude de la Direction Générale du Trésor en France sur la destruction d’emploi dans l’industrie entre 1980 et 2007 en France. Sur 1,9 millions d’emplois perdus durant cette période, seuls 13% seraient dus à la concurrence étrangère : 25% seraient dus à des externalisation de l’industrie vers des services marchands ( les entreprises externalisent leurs services vers des entreprises B2B) et 30% à des gains de productivité (robotisation et informatisation), le reste étant dû à la conjoncture économique.</a:t>
            </a:r>
            <a:endParaRPr lang="fr-FR" sz="1600" dirty="0"/>
          </a:p>
        </p:txBody>
      </p:sp>
    </p:spTree>
    <p:extLst>
      <p:ext uri="{BB962C8B-B14F-4D97-AF65-F5344CB8AC3E}">
        <p14:creationId xmlns:p14="http://schemas.microsoft.com/office/powerpoint/2010/main" val="19462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06C5D-4CEB-4FA8-B9CE-596DFB973BA8}"/>
              </a:ext>
            </a:extLst>
          </p:cNvPr>
          <p:cNvSpPr>
            <a:spLocks noGrp="1"/>
          </p:cNvSpPr>
          <p:nvPr>
            <p:ph type="title"/>
          </p:nvPr>
        </p:nvSpPr>
        <p:spPr>
          <a:xfrm>
            <a:off x="585738" y="0"/>
            <a:ext cx="8534400" cy="1507067"/>
          </a:xfrm>
        </p:spPr>
        <p:txBody>
          <a:bodyPr/>
          <a:lstStyle/>
          <a:p>
            <a:r>
              <a:rPr lang="fr-FR" dirty="0"/>
              <a:t>L’économie de la connaissance </a:t>
            </a:r>
            <a:br>
              <a:rPr lang="fr-FR" sz="1400" dirty="0"/>
            </a:br>
            <a:r>
              <a:rPr lang="fr-FR" sz="1400" dirty="0"/>
              <a:t>Peter Drucker, </a:t>
            </a:r>
            <a:r>
              <a:rPr lang="fr-FR" sz="1400" i="1" dirty="0"/>
              <a:t>Post-</a:t>
            </a:r>
            <a:r>
              <a:rPr lang="fr-FR" sz="1400" i="1" dirty="0" err="1"/>
              <a:t>capitalism</a:t>
            </a:r>
            <a:r>
              <a:rPr lang="fr-FR" sz="1400" i="1" dirty="0"/>
              <a:t> society</a:t>
            </a:r>
            <a:r>
              <a:rPr lang="fr-FR" sz="1400" dirty="0"/>
              <a:t>, 1993</a:t>
            </a:r>
          </a:p>
        </p:txBody>
      </p:sp>
      <p:sp>
        <p:nvSpPr>
          <p:cNvPr id="3" name="Espace réservé du contenu 2">
            <a:extLst>
              <a:ext uri="{FF2B5EF4-FFF2-40B4-BE49-F238E27FC236}">
                <a16:creationId xmlns:a16="http://schemas.microsoft.com/office/drawing/2014/main" id="{7F1C564A-CCDF-4C8B-932A-CC5CB13CF38A}"/>
              </a:ext>
            </a:extLst>
          </p:cNvPr>
          <p:cNvSpPr>
            <a:spLocks noGrp="1"/>
          </p:cNvSpPr>
          <p:nvPr>
            <p:ph idx="1"/>
          </p:nvPr>
        </p:nvSpPr>
        <p:spPr>
          <a:xfrm>
            <a:off x="585737" y="1819373"/>
            <a:ext cx="9444527" cy="4745599"/>
          </a:xfrm>
        </p:spPr>
        <p:txBody>
          <a:bodyPr>
            <a:normAutofit lnSpcReduction="10000"/>
          </a:bodyPr>
          <a:lstStyle/>
          <a:p>
            <a:pPr marL="0" indent="0" algn="just">
              <a:buNone/>
            </a:pPr>
            <a:r>
              <a:rPr lang="fr-FR" dirty="0"/>
              <a:t>La connaissance devient le principal facteur de production devant le capital et le travail. Elle serait le principal moteur de croissance devant l’accumulation traditionnelle de capital et l’innovation matérielle. Elle implique:</a:t>
            </a:r>
          </a:p>
          <a:p>
            <a:pPr algn="just">
              <a:buFontTx/>
              <a:buChar char="-"/>
            </a:pPr>
            <a:r>
              <a:rPr lang="fr-FR" dirty="0"/>
              <a:t>Le triomphe de la production immatérielle: 20% du RNB américain aujourd’hui.</a:t>
            </a:r>
          </a:p>
          <a:p>
            <a:pPr algn="just">
              <a:buFontTx/>
              <a:buChar char="-"/>
            </a:pPr>
            <a:r>
              <a:rPr lang="fr-FR" dirty="0"/>
              <a:t>La course à l’innovation permanente.</a:t>
            </a:r>
          </a:p>
          <a:p>
            <a:pPr algn="just">
              <a:buFontTx/>
              <a:buChar char="-"/>
            </a:pPr>
            <a:r>
              <a:rPr lang="fr-FR" dirty="0"/>
              <a:t>Le triomphe mondial d’une main-d’œuvre hyper qualifiée: les « manipulateurs de symboles » (ingénieurs, chercheurs, directeurs marketings, etc…)</a:t>
            </a:r>
          </a:p>
          <a:p>
            <a:pPr algn="just">
              <a:buFontTx/>
              <a:buChar char="-"/>
            </a:pPr>
            <a:r>
              <a:rPr lang="fr-FR" dirty="0"/>
              <a:t>Le bouleversement institutionnel (D. </a:t>
            </a:r>
            <a:r>
              <a:rPr lang="fr-FR" dirty="0" err="1"/>
              <a:t>Foray</a:t>
            </a:r>
            <a:r>
              <a:rPr lang="fr-FR" dirty="0"/>
              <a:t>, </a:t>
            </a:r>
            <a:r>
              <a:rPr lang="fr-FR" i="1" dirty="0"/>
              <a:t>L’économie de la connaissance</a:t>
            </a:r>
            <a:r>
              <a:rPr lang="fr-FR" dirty="0"/>
              <a:t>, 2009): les institutions les plus importantes sont désormais les bibliothèques, les universités, les laboratoires de recherche. Les notions de brevet et de propriété intellectuelle deviennent centrales.   </a:t>
            </a:r>
          </a:p>
        </p:txBody>
      </p:sp>
      <p:pic>
        <p:nvPicPr>
          <p:cNvPr id="4" name="Image 3">
            <a:extLst>
              <a:ext uri="{FF2B5EF4-FFF2-40B4-BE49-F238E27FC236}">
                <a16:creationId xmlns:a16="http://schemas.microsoft.com/office/drawing/2014/main" id="{9D358AEE-3C9B-5A53-75F9-C443FA718A0F}"/>
              </a:ext>
            </a:extLst>
          </p:cNvPr>
          <p:cNvPicPr>
            <a:picLocks noChangeAspect="1"/>
          </p:cNvPicPr>
          <p:nvPr/>
        </p:nvPicPr>
        <p:blipFill>
          <a:blip r:embed="rId2"/>
          <a:stretch>
            <a:fillRect/>
          </a:stretch>
        </p:blipFill>
        <p:spPr>
          <a:xfrm>
            <a:off x="9775458" y="459164"/>
            <a:ext cx="1686013" cy="2613974"/>
          </a:xfrm>
          <a:prstGeom prst="rect">
            <a:avLst/>
          </a:prstGeom>
        </p:spPr>
      </p:pic>
    </p:spTree>
    <p:extLst>
      <p:ext uri="{BB962C8B-B14F-4D97-AF65-F5344CB8AC3E}">
        <p14:creationId xmlns:p14="http://schemas.microsoft.com/office/powerpoint/2010/main" val="36287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53643-9681-C0FA-5098-1D53B9F0FE04}"/>
              </a:ext>
            </a:extLst>
          </p:cNvPr>
          <p:cNvSpPr>
            <a:spLocks noGrp="1"/>
          </p:cNvSpPr>
          <p:nvPr>
            <p:ph type="title"/>
          </p:nvPr>
        </p:nvSpPr>
        <p:spPr>
          <a:xfrm>
            <a:off x="618224" y="235843"/>
            <a:ext cx="10543112" cy="1102763"/>
          </a:xfrm>
        </p:spPr>
        <p:txBody>
          <a:bodyPr>
            <a:normAutofit/>
          </a:bodyPr>
          <a:lstStyle/>
          <a:p>
            <a:r>
              <a:rPr lang="fr-FR" sz="2000" dirty="0"/>
              <a:t>La puissance américaine dans le numérique depuis les années 90: les innovations de rupture</a:t>
            </a:r>
          </a:p>
        </p:txBody>
      </p:sp>
      <p:graphicFrame>
        <p:nvGraphicFramePr>
          <p:cNvPr id="4" name="Diagramme 3">
            <a:extLst>
              <a:ext uri="{FF2B5EF4-FFF2-40B4-BE49-F238E27FC236}">
                <a16:creationId xmlns:a16="http://schemas.microsoft.com/office/drawing/2014/main" id="{46830477-9918-235B-8072-A3E6A94DF91B}"/>
              </a:ext>
            </a:extLst>
          </p:cNvPr>
          <p:cNvGraphicFramePr/>
          <p:nvPr>
            <p:extLst>
              <p:ext uri="{D42A27DB-BD31-4B8C-83A1-F6EECF244321}">
                <p14:modId xmlns:p14="http://schemas.microsoft.com/office/powerpoint/2010/main" val="344917265"/>
              </p:ext>
            </p:extLst>
          </p:nvPr>
        </p:nvGraphicFramePr>
        <p:xfrm>
          <a:off x="414780" y="1338606"/>
          <a:ext cx="6221690" cy="535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09980179-7CF8-6CBB-0604-5431B6B71F0C}"/>
              </a:ext>
            </a:extLst>
          </p:cNvPr>
          <p:cNvSpPr txBox="1"/>
          <p:nvPr/>
        </p:nvSpPr>
        <p:spPr>
          <a:xfrm>
            <a:off x="7893576" y="4197997"/>
            <a:ext cx="4006391" cy="369332"/>
          </a:xfrm>
          <a:prstGeom prst="rect">
            <a:avLst/>
          </a:prstGeom>
          <a:noFill/>
        </p:spPr>
        <p:txBody>
          <a:bodyPr wrap="square">
            <a:spAutoFit/>
          </a:bodyPr>
          <a:lstStyle/>
          <a:p>
            <a:r>
              <a:rPr lang="fr-FR" dirty="0"/>
              <a:t>La Chine et les BATX</a:t>
            </a:r>
          </a:p>
        </p:txBody>
      </p:sp>
      <p:sp>
        <p:nvSpPr>
          <p:cNvPr id="8" name="ZoneTexte 7">
            <a:extLst>
              <a:ext uri="{FF2B5EF4-FFF2-40B4-BE49-F238E27FC236}">
                <a16:creationId xmlns:a16="http://schemas.microsoft.com/office/drawing/2014/main" id="{9E06CF4B-DB36-BA0A-EB9D-E26385659FEF}"/>
              </a:ext>
            </a:extLst>
          </p:cNvPr>
          <p:cNvSpPr txBox="1"/>
          <p:nvPr/>
        </p:nvSpPr>
        <p:spPr>
          <a:xfrm>
            <a:off x="7736264" y="968979"/>
            <a:ext cx="1564852" cy="369332"/>
          </a:xfrm>
          <a:prstGeom prst="rect">
            <a:avLst/>
          </a:prstGeom>
          <a:noFill/>
        </p:spPr>
        <p:txBody>
          <a:bodyPr wrap="none" rtlCol="0">
            <a:spAutoFit/>
          </a:bodyPr>
          <a:lstStyle/>
          <a:p>
            <a:r>
              <a:rPr lang="fr-FR" dirty="0"/>
              <a:t>Les GAMAM</a:t>
            </a:r>
          </a:p>
        </p:txBody>
      </p:sp>
      <p:pic>
        <p:nvPicPr>
          <p:cNvPr id="3" name="Image 2">
            <a:extLst>
              <a:ext uri="{FF2B5EF4-FFF2-40B4-BE49-F238E27FC236}">
                <a16:creationId xmlns:a16="http://schemas.microsoft.com/office/drawing/2014/main" id="{16C49917-EFE8-7F2A-BD3F-E644B818B716}"/>
              </a:ext>
            </a:extLst>
          </p:cNvPr>
          <p:cNvPicPr>
            <a:picLocks noChangeAspect="1"/>
          </p:cNvPicPr>
          <p:nvPr/>
        </p:nvPicPr>
        <p:blipFill>
          <a:blip r:embed="rId7"/>
          <a:stretch>
            <a:fillRect/>
          </a:stretch>
        </p:blipFill>
        <p:spPr>
          <a:xfrm>
            <a:off x="6096000" y="1388657"/>
            <a:ext cx="4514850" cy="2533650"/>
          </a:xfrm>
          <a:prstGeom prst="rect">
            <a:avLst/>
          </a:prstGeom>
        </p:spPr>
      </p:pic>
      <p:pic>
        <p:nvPicPr>
          <p:cNvPr id="5" name="Image 4">
            <a:extLst>
              <a:ext uri="{FF2B5EF4-FFF2-40B4-BE49-F238E27FC236}">
                <a16:creationId xmlns:a16="http://schemas.microsoft.com/office/drawing/2014/main" id="{9924BB78-4C8F-C092-DA10-742E094BEFAF}"/>
              </a:ext>
            </a:extLst>
          </p:cNvPr>
          <p:cNvPicPr>
            <a:picLocks noChangeAspect="1"/>
          </p:cNvPicPr>
          <p:nvPr/>
        </p:nvPicPr>
        <p:blipFill>
          <a:blip r:embed="rId8"/>
          <a:stretch>
            <a:fillRect/>
          </a:stretch>
        </p:blipFill>
        <p:spPr>
          <a:xfrm>
            <a:off x="7501628" y="4545745"/>
            <a:ext cx="3395758" cy="2263838"/>
          </a:xfrm>
          <a:prstGeom prst="rect">
            <a:avLst/>
          </a:prstGeom>
        </p:spPr>
      </p:pic>
    </p:spTree>
    <p:extLst>
      <p:ext uri="{BB962C8B-B14F-4D97-AF65-F5344CB8AC3E}">
        <p14:creationId xmlns:p14="http://schemas.microsoft.com/office/powerpoint/2010/main" val="126118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A629F-A0A9-3EC1-98AE-72FD84598F1C}"/>
              </a:ext>
            </a:extLst>
          </p:cNvPr>
          <p:cNvSpPr>
            <a:spLocks noGrp="1"/>
          </p:cNvSpPr>
          <p:nvPr>
            <p:ph type="title"/>
          </p:nvPr>
        </p:nvSpPr>
        <p:spPr>
          <a:xfrm>
            <a:off x="137457" y="-367472"/>
            <a:ext cx="11033306" cy="1507067"/>
          </a:xfrm>
        </p:spPr>
        <p:txBody>
          <a:bodyPr/>
          <a:lstStyle/>
          <a:p>
            <a:r>
              <a:rPr lang="fr-FR" dirty="0"/>
              <a:t>Le cyberespace et la puissance </a:t>
            </a:r>
            <a:r>
              <a:rPr lang="fr-FR" dirty="0" err="1"/>
              <a:t>americaine</a:t>
            </a:r>
            <a:endParaRPr lang="fr-FR" dirty="0"/>
          </a:p>
        </p:txBody>
      </p:sp>
      <p:sp>
        <p:nvSpPr>
          <p:cNvPr id="3" name="Espace réservé du contenu 2">
            <a:extLst>
              <a:ext uri="{FF2B5EF4-FFF2-40B4-BE49-F238E27FC236}">
                <a16:creationId xmlns:a16="http://schemas.microsoft.com/office/drawing/2014/main" id="{E3A9BE46-0106-6B8B-4F38-339400080F1B}"/>
              </a:ext>
            </a:extLst>
          </p:cNvPr>
          <p:cNvSpPr>
            <a:spLocks noGrp="1"/>
          </p:cNvSpPr>
          <p:nvPr>
            <p:ph idx="1"/>
          </p:nvPr>
        </p:nvSpPr>
        <p:spPr>
          <a:xfrm>
            <a:off x="325993" y="1149022"/>
            <a:ext cx="11268976" cy="4811163"/>
          </a:xfrm>
        </p:spPr>
        <p:txBody>
          <a:bodyPr>
            <a:normAutofit lnSpcReduction="10000"/>
          </a:bodyPr>
          <a:lstStyle/>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Non, le cyberespace n’est </a:t>
            </a:r>
            <a:r>
              <a:rPr lang="fr-FR" sz="1800" dirty="0">
                <a:latin typeface="Calibri" panose="020F0502020204030204" pitchFamily="34" charset="0"/>
                <a:ea typeface="Calibri" panose="020F0502020204030204" pitchFamily="34" charset="0"/>
                <a:cs typeface="Times New Roman" panose="02020603050405020304" pitchFamily="18" charset="0"/>
              </a:rPr>
              <a:t>ni libre, ni neutre. En réalité, les Etats-Unis contrôlent une large partie du réseau, à travers le monopole des ses FTN et des lois spécifiques. Les serveurs racines qui forment le Cloud: 80% sont détenus par des entreprises américaines, dont la plupart sur le sol américain. Les principaux navigateurs ? Google et Exploreur, américains. Le principal moteur de recherche, et de loin ? Google, américain. Les principaux réseaux sociaux? Facebook, Instagram, X, américains. La principale IA? Open AI, américaine. Et bien naïf qui croit ces outils numériques neutres. Au contraire, les algorithmes et les modérations (ou l’absence de modération) orientent clairement vos recherches et les informations que vous recevez. Dernier exemple en date: X devenu sous la férule d’Elon Musk un outil de propagande MAGA au service de Donald Trump.</a:t>
            </a: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Mieux, ou pire, le gouvernement américain s’est donné les moyens d’avoir accès à ces informations stockées dans l’espace numérique, complétant en cela leur arsenal juridique fondé sur le principe d’extraterritorialité. Ainsi le Patriot </a:t>
            </a:r>
            <a:r>
              <a:rPr lang="fr-FR" sz="1800" dirty="0" err="1">
                <a:latin typeface="Calibri" panose="020F0502020204030204" pitchFamily="34" charset="0"/>
                <a:ea typeface="Calibri" panose="020F0502020204030204" pitchFamily="34" charset="0"/>
                <a:cs typeface="Times New Roman" panose="02020603050405020304" pitchFamily="18" charset="0"/>
              </a:rPr>
              <a:t>Act</a:t>
            </a:r>
            <a:r>
              <a:rPr lang="fr-FR" sz="1800" dirty="0">
                <a:latin typeface="Calibri" panose="020F0502020204030204" pitchFamily="34" charset="0"/>
                <a:ea typeface="Calibri" panose="020F0502020204030204" pitchFamily="34" charset="0"/>
                <a:cs typeface="Times New Roman" panose="02020603050405020304" pitchFamily="18" charset="0"/>
              </a:rPr>
              <a:t> (2001) et surtout le Cloud </a:t>
            </a:r>
            <a:r>
              <a:rPr lang="fr-FR" sz="1800" dirty="0" err="1">
                <a:latin typeface="Calibri" panose="020F0502020204030204" pitchFamily="34" charset="0"/>
                <a:ea typeface="Calibri" panose="020F0502020204030204" pitchFamily="34" charset="0"/>
                <a:cs typeface="Times New Roman" panose="02020603050405020304" pitchFamily="18" charset="0"/>
              </a:rPr>
              <a:t>Act</a:t>
            </a:r>
            <a:r>
              <a:rPr lang="fr-FR" sz="1800" dirty="0">
                <a:latin typeface="Calibri" panose="020F0502020204030204" pitchFamily="34" charset="0"/>
                <a:ea typeface="Calibri" panose="020F0502020204030204" pitchFamily="34" charset="0"/>
                <a:cs typeface="Times New Roman" panose="02020603050405020304" pitchFamily="18" charset="0"/>
              </a:rPr>
              <a:t> (2018) permettent à la justice de saisir n’importe quelle information stockée sur le cloud, avec la collaboration des principales entreprises américaines du secteur. L’affaire Snowden, en 2015, où l’analyste avait révélé l’espionnage numérique systématique des entreprises et des dirigeants étrangers par la NSA, n’est sans doute qu’une infime partie de ces pratiques qui sont loin d’avoir cessées.</a:t>
            </a:r>
          </a:p>
          <a:p>
            <a:pPr marL="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latin typeface="Calibri" panose="020F0502020204030204" pitchFamily="34" charset="0"/>
                <a:ea typeface="Calibri" panose="020F0502020204030204" pitchFamily="34" charset="0"/>
                <a:cs typeface="Times New Roman" panose="02020603050405020304" pitchFamily="18" charset="0"/>
              </a:rPr>
              <a:t>F. Rutherford, </a:t>
            </a:r>
            <a:r>
              <a:rPr lang="fr-FR" sz="1800" i="1" dirty="0">
                <a:latin typeface="Calibri" panose="020F0502020204030204" pitchFamily="34" charset="0"/>
                <a:ea typeface="Calibri" panose="020F0502020204030204" pitchFamily="34" charset="0"/>
                <a:cs typeface="Times New Roman" panose="02020603050405020304" pitchFamily="18" charset="0"/>
              </a:rPr>
              <a:t>Le Monde</a:t>
            </a:r>
            <a:r>
              <a:rPr lang="fr-FR" sz="1800" dirty="0">
                <a:latin typeface="Calibri" panose="020F0502020204030204" pitchFamily="34" charset="0"/>
                <a:ea typeface="Calibri" panose="020F0502020204030204" pitchFamily="34" charset="0"/>
                <a:cs typeface="Times New Roman" panose="02020603050405020304" pitchFamily="18" charset="0"/>
              </a:rPr>
              <a:t>, 24  décembre 2024. </a:t>
            </a:r>
          </a:p>
        </p:txBody>
      </p:sp>
    </p:spTree>
    <p:extLst>
      <p:ext uri="{BB962C8B-B14F-4D97-AF65-F5344CB8AC3E}">
        <p14:creationId xmlns:p14="http://schemas.microsoft.com/office/powerpoint/2010/main" val="153832744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Salle d’ions">
  <a:themeElements>
    <a:clrScheme name="Salle d’ions">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250</TotalTime>
  <Words>5827</Words>
  <Application>Microsoft Office PowerPoint</Application>
  <PresentationFormat>Grand écran</PresentationFormat>
  <Paragraphs>315</Paragraphs>
  <Slides>45</Slides>
  <Notes>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45</vt:i4>
      </vt:variant>
    </vt:vector>
  </HeadingPairs>
  <TitlesOfParts>
    <vt:vector size="55" baseType="lpstr">
      <vt:lpstr>Arial</vt:lpstr>
      <vt:lpstr>Calibri</vt:lpstr>
      <vt:lpstr>Century Gothic</vt:lpstr>
      <vt:lpstr>Courier New</vt:lpstr>
      <vt:lpstr>Marianne</vt:lpstr>
      <vt:lpstr>Wingdings</vt:lpstr>
      <vt:lpstr>Wingdings 3</vt:lpstr>
      <vt:lpstr>Secteur</vt:lpstr>
      <vt:lpstr>Brin</vt:lpstr>
      <vt:lpstr>Salle d’ions</vt:lpstr>
      <vt:lpstr>L’Economie des annes 80-2008</vt:lpstr>
      <vt:lpstr>Présentation PowerPoint</vt:lpstr>
      <vt:lpstr>Présentation PowerPoint</vt:lpstr>
      <vt:lpstr>Présentation PowerPoint</vt:lpstr>
      <vt:lpstr>Mutation des géographies economiques: métropolisation et littoralisation</vt:lpstr>
      <vt:lpstr>La mondialisation, cause premiere de la desindustrialisation?</vt:lpstr>
      <vt:lpstr>L’économie de la connaissance  Peter Drucker, Post-capitalism society, 1993</vt:lpstr>
      <vt:lpstr>La puissance américaine dans le numérique depuis les années 90: les innovations de rupture</vt:lpstr>
      <vt:lpstr>Le cyberespace et la puissance americaine</vt:lpstr>
      <vt:lpstr>Présentation PowerPoint</vt:lpstr>
      <vt:lpstr>Protéger et encourager</vt:lpstr>
      <vt:lpstr>La politique des pôles de compétitivité en france</vt:lpstr>
      <vt:lpstr>Les neo-libéraux</vt:lpstr>
      <vt:lpstr>Remise en ordre!</vt:lpstr>
      <vt:lpstr>Présentation PowerPoint</vt:lpstr>
      <vt:lpstr>Bilan</vt:lpstr>
      <vt:lpstr>Les 3D de Henri Bourguinat (1982)</vt:lpstr>
      <vt:lpstr>La dématérialisation des salles de marché (4° D): 1980 et 2020.</vt:lpstr>
      <vt:lpstr>Présentation PowerPoint</vt:lpstr>
      <vt:lpstr>Small is Beautifull Ernst Schumacher</vt:lpstr>
      <vt:lpstr>Le toyotisme</vt:lpstr>
      <vt:lpstr>La filiarisation: Vivendi</vt:lpstr>
      <vt:lpstr>Les services aux entreprises</vt:lpstr>
      <vt:lpstr>Sanofi: naissance d’un groupe</vt:lpstr>
      <vt:lpstr>Présentation PowerPoint</vt:lpstr>
      <vt:lpstr>Réaction de Charles-Edouard Bouée, pdg d’un cabinet de conseil franco-allemand, au rapprochement Siemens-Alsthom, Challenges, 10/2017</vt:lpstr>
      <vt:lpstr>Les concentrations les plus importantes de 2016</vt:lpstr>
      <vt:lpstr>Vers une redéfinition de l’entreprise?</vt:lpstr>
      <vt:lpstr>La croissance de la capitalisation boursière</vt:lpstr>
      <vt:lpstr>Une croissance portée par les sud</vt:lpstr>
      <vt:lpstr>Présentation PowerPoint</vt:lpstr>
      <vt:lpstr>Les prémices de la crise</vt:lpstr>
      <vt:lpstr>La crise de 2008</vt:lpstr>
      <vt:lpstr>Titrisation</vt:lpstr>
      <vt:lpstr>Le krach boursier et la crise bancaire</vt:lpstr>
      <vt:lpstr>La crise mondiale</vt:lpstr>
      <vt:lpstr>La récession</vt:lpstr>
      <vt:lpstr>La crise sociale</vt:lpstr>
      <vt:lpstr>Présentation PowerPoint</vt:lpstr>
      <vt:lpstr>La crise des dettes publiques</vt:lpstr>
      <vt:lpstr>Le sablier de Lipietz et son </vt:lpstr>
      <vt:lpstr>Présentation PowerPoint</vt:lpstr>
      <vt:lpstr>La courbe de l’éléphant</vt:lpstr>
      <vt:lpstr>Relocalisation du textile</vt:lpstr>
      <vt:lpstr>Relocalisation: France Relance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L’Economie des annes 80-2008</dc:title>
  <dc:creator>FABIEN LEVY</dc:creator>
  <cp:lastModifiedBy>FABIEN LEVY</cp:lastModifiedBy>
  <cp:revision>33</cp:revision>
  <dcterms:created xsi:type="dcterms:W3CDTF">2022-01-20T07:54:27Z</dcterms:created>
  <dcterms:modified xsi:type="dcterms:W3CDTF">2025-04-03T04:41:42Z</dcterms:modified>
</cp:coreProperties>
</file>