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43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554F00-16C2-44B8-74E5-481B0F717F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8258AB3-91F7-7D41-8BCF-D82B805ED6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E82672-09DF-AE16-B9E6-BAFCA38ED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8933-2020-4C77-8BEC-0D8C4687EAF8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615D5A-D186-E4AB-EF6D-351480B3A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7B5D8F-D9D2-53E4-3975-592E85697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387C-05F7-4EFE-9E0F-D439859D6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66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12A46A-D325-4F4D-7393-4A8B656CA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5391EB7-7288-CE2E-67E0-03099C416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EB626A-FB29-F0B4-6223-8C2E72878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8933-2020-4C77-8BEC-0D8C4687EAF8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0CDE87-3E70-EAC6-F478-08D254886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D0094B-3F27-691F-886C-FA664CD8A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387C-05F7-4EFE-9E0F-D439859D6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014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F2C1200-99C0-8B51-5787-1B7790EF99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227E54B-D255-FCD5-BE3E-F66AFAF4D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CF3158-0956-E8B8-96B5-F27AF8907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8933-2020-4C77-8BEC-0D8C4687EAF8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82C46E-CD09-B53A-02A5-566B4C308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F3D813-C7D4-0F77-27F6-0A9F3174B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387C-05F7-4EFE-9E0F-D439859D6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048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B9ABFF-9A38-592D-FA62-1BBC1E312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56C5D2-3597-29D6-A653-C8D2DF9DC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E141EA-C985-C940-0505-21B5007CB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8933-2020-4C77-8BEC-0D8C4687EAF8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5E0F7C-5EB6-9A04-3278-85413B9F6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9D8906-BAC7-8843-4B6F-912334284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387C-05F7-4EFE-9E0F-D439859D6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0084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72289E-B03A-4813-B15E-34B48D102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0BCBD15-5EAC-5D12-1EC9-D2DC63F61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72988D-3205-5DE8-9541-8156D7FC6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8933-2020-4C77-8BEC-0D8C4687EAF8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5911A8-0D98-6E11-E501-0E8C95889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4ED50B-DEA0-B730-C2F5-015580731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387C-05F7-4EFE-9E0F-D439859D6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1509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04F224-B545-C778-C43A-9280A8707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64401B-8425-6B3D-EF19-25712D0014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0FB4737-7B61-87BF-BDC0-3708F88BA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158F2A8-0F94-538A-1E38-79231B42A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8933-2020-4C77-8BEC-0D8C4687EAF8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2EA464-84D5-19C5-9483-7086691D6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557B0F-C579-13F8-5F63-322725C36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387C-05F7-4EFE-9E0F-D439859D6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3752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A64CC3-ECDD-9BAC-98A8-F05C4CE3F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8BAD23B-AF32-BDA0-37E4-21ACBEBA5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6189750-B6BB-17A1-B4D6-EE0C6C8E9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317CE26-DD6E-A21C-4DA5-7C8BE4513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3A2BAED-1BE6-CEFD-FFEA-46726BF04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5116521-9B33-82FE-52E8-181EED182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8933-2020-4C77-8BEC-0D8C4687EAF8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6A84B1D-A170-9389-CBDF-76176790F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05AA622-5F80-D5FB-29A6-A9B3E549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387C-05F7-4EFE-9E0F-D439859D6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6632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C9F80A-CF7B-7B7D-4DF3-E379B67D0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726F307-8CCA-2D6E-9995-E117584A1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8933-2020-4C77-8BEC-0D8C4687EAF8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BAE1547-F15A-082F-3306-03446F072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ADE17E6-CBB8-7DBE-6641-5E9E5E1A6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387C-05F7-4EFE-9E0F-D439859D6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738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059380D-7145-1378-3BDE-6609EDB97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8933-2020-4C77-8BEC-0D8C4687EAF8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DB00156-2AD6-A12A-8E62-C2E894A8A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4336F14-656F-7E4E-A2CA-A6110A86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387C-05F7-4EFE-9E0F-D439859D6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386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275A1F-770B-BB36-81B6-9DCF8ED20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E29AEF-35EB-ECFB-B38F-8B9365580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62F22A-E7FC-640A-738E-80DBA61818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BC0E0F-CB6A-2901-7B70-8B324764F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8933-2020-4C77-8BEC-0D8C4687EAF8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614BEC-172A-0D40-C096-5B5283046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BE8FE6-1681-0DBC-783D-A37E49E96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387C-05F7-4EFE-9E0F-D439859D6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73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CA2FF4-43E4-43B7-6291-81A97CCC7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841327B-1D05-8EA4-A23E-45870F8FE2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5C4E4AA-3879-0664-83B4-02F255EC4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A50F0B-7F54-6A3F-572B-A8CA815FF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8933-2020-4C77-8BEC-0D8C4687EAF8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E04107-5070-E915-81D0-4DB4A1EC5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BC112D-8C36-1A26-F813-B0FAAACD4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387C-05F7-4EFE-9E0F-D439859D6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099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B836013-5CC2-B249-D70F-F84188DC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733ED6-FD7E-612D-0838-526714CDF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61ACFD-9689-6831-75F6-D0FA315AD6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D8933-2020-4C77-8BEC-0D8C4687EAF8}" type="datetimeFigureOut">
              <a:rPr lang="fr-FR" smtClean="0"/>
              <a:t>10/01/2023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C5863B-1AF1-58F1-9810-662C107700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E290EC-5956-595B-5AFA-01FA391121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4387C-05F7-4EFE-9E0F-D439859D65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9443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D03FA8AF-379F-5C9F-7407-9200BE3E9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842058"/>
              </p:ext>
            </p:extLst>
          </p:nvPr>
        </p:nvGraphicFramePr>
        <p:xfrm>
          <a:off x="1" y="0"/>
          <a:ext cx="6797841" cy="3483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7464">
                  <a:extLst>
                    <a:ext uri="{9D8B030D-6E8A-4147-A177-3AD203B41FA5}">
                      <a16:colId xmlns:a16="http://schemas.microsoft.com/office/drawing/2014/main" val="2482452851"/>
                    </a:ext>
                  </a:extLst>
                </a:gridCol>
                <a:gridCol w="1091673">
                  <a:extLst>
                    <a:ext uri="{9D8B030D-6E8A-4147-A177-3AD203B41FA5}">
                      <a16:colId xmlns:a16="http://schemas.microsoft.com/office/drawing/2014/main" val="1743667878"/>
                    </a:ext>
                  </a:extLst>
                </a:gridCol>
                <a:gridCol w="1359568">
                  <a:extLst>
                    <a:ext uri="{9D8B030D-6E8A-4147-A177-3AD203B41FA5}">
                      <a16:colId xmlns:a16="http://schemas.microsoft.com/office/drawing/2014/main" val="491732013"/>
                    </a:ext>
                  </a:extLst>
                </a:gridCol>
                <a:gridCol w="1359568">
                  <a:extLst>
                    <a:ext uri="{9D8B030D-6E8A-4147-A177-3AD203B41FA5}">
                      <a16:colId xmlns:a16="http://schemas.microsoft.com/office/drawing/2014/main" val="3427784532"/>
                    </a:ext>
                  </a:extLst>
                </a:gridCol>
                <a:gridCol w="1359568">
                  <a:extLst>
                    <a:ext uri="{9D8B030D-6E8A-4147-A177-3AD203B41FA5}">
                      <a16:colId xmlns:a16="http://schemas.microsoft.com/office/drawing/2014/main" val="2707924417"/>
                    </a:ext>
                  </a:extLst>
                </a:gridCol>
              </a:tblGrid>
              <a:tr h="311727">
                <a:tc gridSpan="5">
                  <a:txBody>
                    <a:bodyPr/>
                    <a:lstStyle/>
                    <a:p>
                      <a:r>
                        <a:rPr lang="fr-FR" dirty="0" err="1"/>
                        <a:t>Evolution</a:t>
                      </a:r>
                      <a:r>
                        <a:rPr lang="fr-FR" dirty="0"/>
                        <a:t> des IDE entrants en dollars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107779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fr-FR" sz="1200" dirty="0"/>
                        <a:t>Pays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42486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fr-FR" sz="1200" dirty="0"/>
                        <a:t>Argentine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6473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15323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11716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108493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fr-FR" sz="1200" dirty="0"/>
                        <a:t>Bolivie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1060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-1116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152111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fr-FR" sz="1200" dirty="0"/>
                        <a:t>Brésil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44579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92468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78162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37786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170603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fr-FR" sz="1200" dirty="0"/>
                        <a:t>Chili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13474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31368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7759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348041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fr-FR" sz="1200" dirty="0"/>
                        <a:t>Colombie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8885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10564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11298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7458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830006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fr-FR" sz="1200" dirty="0" err="1"/>
                        <a:t>Equateur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567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253446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fr-FR" sz="1200" dirty="0"/>
                        <a:t>Mexique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31110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18211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28657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31049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034308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fr-FR" sz="1200" dirty="0"/>
                        <a:t>Uruguay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1358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6394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1825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90213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fr-FR" sz="1200" dirty="0" err="1"/>
                        <a:t>Vénézuela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4358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4986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886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958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11873"/>
                  </a:ext>
                </a:extLst>
              </a:tr>
            </a:tbl>
          </a:graphicData>
        </a:graphic>
      </p:graphicFrame>
      <p:pic>
        <p:nvPicPr>
          <p:cNvPr id="5" name="Image 4">
            <a:extLst>
              <a:ext uri="{FF2B5EF4-FFF2-40B4-BE49-F238E27FC236}">
                <a16:creationId xmlns:a16="http://schemas.microsoft.com/office/drawing/2014/main" id="{A2B2038B-B2AE-3E66-8AD0-4DFEA9CA37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6675" y="3429000"/>
            <a:ext cx="8315325" cy="368166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6C3FCDB-616A-25F4-4E4D-42D133E86010}"/>
              </a:ext>
            </a:extLst>
          </p:cNvPr>
          <p:cNvSpPr txBox="1"/>
          <p:nvPr/>
        </p:nvSpPr>
        <p:spPr>
          <a:xfrm>
            <a:off x="7255042" y="3296653"/>
            <a:ext cx="4075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Evolution</a:t>
            </a:r>
            <a:r>
              <a:rPr lang="fr-FR" dirty="0"/>
              <a:t> du prix des matières premières </a:t>
            </a:r>
          </a:p>
        </p:txBody>
      </p:sp>
    </p:spTree>
    <p:extLst>
      <p:ext uri="{BB962C8B-B14F-4D97-AF65-F5344CB8AC3E}">
        <p14:creationId xmlns:p14="http://schemas.microsoft.com/office/powerpoint/2010/main" val="368927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94E12303-4F1A-40D4-0AEF-4B4EF2853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229060"/>
              </p:ext>
            </p:extLst>
          </p:nvPr>
        </p:nvGraphicFramePr>
        <p:xfrm>
          <a:off x="0" y="0"/>
          <a:ext cx="656924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848">
                  <a:extLst>
                    <a:ext uri="{9D8B030D-6E8A-4147-A177-3AD203B41FA5}">
                      <a16:colId xmlns:a16="http://schemas.microsoft.com/office/drawing/2014/main" val="3570232908"/>
                    </a:ext>
                  </a:extLst>
                </a:gridCol>
                <a:gridCol w="1313848">
                  <a:extLst>
                    <a:ext uri="{9D8B030D-6E8A-4147-A177-3AD203B41FA5}">
                      <a16:colId xmlns:a16="http://schemas.microsoft.com/office/drawing/2014/main" val="993548960"/>
                    </a:ext>
                  </a:extLst>
                </a:gridCol>
                <a:gridCol w="1313848">
                  <a:extLst>
                    <a:ext uri="{9D8B030D-6E8A-4147-A177-3AD203B41FA5}">
                      <a16:colId xmlns:a16="http://schemas.microsoft.com/office/drawing/2014/main" val="387430686"/>
                    </a:ext>
                  </a:extLst>
                </a:gridCol>
                <a:gridCol w="1313848">
                  <a:extLst>
                    <a:ext uri="{9D8B030D-6E8A-4147-A177-3AD203B41FA5}">
                      <a16:colId xmlns:a16="http://schemas.microsoft.com/office/drawing/2014/main" val="2970041829"/>
                    </a:ext>
                  </a:extLst>
                </a:gridCol>
                <a:gridCol w="1313848">
                  <a:extLst>
                    <a:ext uri="{9D8B030D-6E8A-4147-A177-3AD203B41FA5}">
                      <a16:colId xmlns:a16="http://schemas.microsoft.com/office/drawing/2014/main" val="1947751258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fr-FR" sz="1200" dirty="0" err="1"/>
                        <a:t>Evolution</a:t>
                      </a:r>
                      <a:r>
                        <a:rPr lang="fr-FR" sz="1200" dirty="0"/>
                        <a:t> annuelle du PIB en 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914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/>
                        <a:t>Pays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630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/>
                        <a:t>Argentine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-2,6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-9,89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59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/>
                        <a:t>Bolivie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5,1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-8,8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508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/>
                        <a:t>Brésil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-4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803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err="1"/>
                        <a:t>Equateur</a:t>
                      </a:r>
                      <a:r>
                        <a:rPr lang="fr-FR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5,6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-7,7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210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/>
                        <a:t>Mexique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-8,6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528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/>
                        <a:t>Uruguay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6,5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273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/>
                        <a:t>Venezuela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8,8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5,3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693081"/>
                  </a:ext>
                </a:extLst>
              </a:tr>
            </a:tbl>
          </a:graphicData>
        </a:graphic>
      </p:graphicFrame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0F280A83-7FA8-0520-DF95-6A44441D6B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434490"/>
              </p:ext>
            </p:extLst>
          </p:nvPr>
        </p:nvGraphicFramePr>
        <p:xfrm>
          <a:off x="0" y="3763120"/>
          <a:ext cx="60960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19349245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07620926"/>
                    </a:ext>
                  </a:extLst>
                </a:gridCol>
              </a:tblGrid>
              <a:tr h="248487">
                <a:tc gridSpan="2">
                  <a:txBody>
                    <a:bodyPr/>
                    <a:lstStyle/>
                    <a:p>
                      <a:r>
                        <a:rPr lang="fr-FR" sz="1200" dirty="0"/>
                        <a:t>Les politiques sociales de Lula au Brésil (2002-2010)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18123"/>
                  </a:ext>
                </a:extLst>
              </a:tr>
              <a:tr h="248487">
                <a:tc>
                  <a:txBody>
                    <a:bodyPr/>
                    <a:lstStyle/>
                    <a:p>
                      <a:r>
                        <a:rPr lang="fr-FR" sz="1200" dirty="0"/>
                        <a:t>Politique d’aide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Nombre de personnes concernées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426247"/>
                  </a:ext>
                </a:extLst>
              </a:tr>
              <a:tr h="248487">
                <a:tc>
                  <a:txBody>
                    <a:bodyPr/>
                    <a:lstStyle/>
                    <a:p>
                      <a:r>
                        <a:rPr lang="fr-FR" sz="1200" dirty="0"/>
                        <a:t>Bourse famille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12,6 millions de famille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138468"/>
                  </a:ext>
                </a:extLst>
              </a:tr>
              <a:tr h="248487">
                <a:tc>
                  <a:txBody>
                    <a:bodyPr/>
                    <a:lstStyle/>
                    <a:p>
                      <a:r>
                        <a:rPr lang="fr-FR" sz="1200" dirty="0"/>
                        <a:t>Complément de revenu mensuel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 millions de personnes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653924"/>
                  </a:ext>
                </a:extLst>
              </a:tr>
              <a:tr h="248487">
                <a:tc>
                  <a:txBody>
                    <a:bodyPr/>
                    <a:lstStyle/>
                    <a:p>
                      <a:r>
                        <a:rPr lang="fr-FR" sz="1200" dirty="0"/>
                        <a:t>Allocation vieillesse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15 millions de personnes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583923"/>
                  </a:ext>
                </a:extLst>
              </a:tr>
              <a:tr h="248487">
                <a:tc>
                  <a:txBody>
                    <a:bodyPr/>
                    <a:lstStyle/>
                    <a:p>
                      <a:r>
                        <a:rPr lang="fr-FR" sz="1200" dirty="0"/>
                        <a:t>Salaire minimum de 87 à 219 </a:t>
                      </a:r>
                      <a:r>
                        <a:rPr lang="fr-FR" sz="1200" dirty="0" err="1"/>
                        <a:t>reals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45 millions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565854"/>
                  </a:ext>
                </a:extLst>
              </a:tr>
              <a:tr h="248487">
                <a:tc>
                  <a:txBody>
                    <a:bodyPr/>
                    <a:lstStyle/>
                    <a:p>
                      <a:r>
                        <a:rPr lang="fr-FR" sz="1200" dirty="0"/>
                        <a:t>Taux de pauvreté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33 à 17%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346222"/>
                  </a:ext>
                </a:extLst>
              </a:tr>
            </a:tbl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9F685F46-A186-185F-6291-43FC416F80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3" t="52807" r="58889" b="16119"/>
          <a:stretch/>
        </p:blipFill>
        <p:spPr>
          <a:xfrm>
            <a:off x="7333916" y="2562726"/>
            <a:ext cx="4673600" cy="3902429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5FC9CFA1-D2A9-DE87-929F-71BE15581B3A}"/>
              </a:ext>
            </a:extLst>
          </p:cNvPr>
          <p:cNvSpPr txBox="1"/>
          <p:nvPr/>
        </p:nvSpPr>
        <p:spPr>
          <a:xfrm>
            <a:off x="7333916" y="1156982"/>
            <a:ext cx="39369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inégalités en Amérique du sud selon</a:t>
            </a:r>
          </a:p>
          <a:p>
            <a:r>
              <a:rPr lang="fr-FR" dirty="0"/>
              <a:t> le coefficient de Gini.</a:t>
            </a:r>
          </a:p>
          <a:p>
            <a:r>
              <a:rPr lang="fr-FR" dirty="0"/>
              <a:t>0: pas d’inégalités</a:t>
            </a:r>
          </a:p>
          <a:p>
            <a:r>
              <a:rPr lang="fr-FR" dirty="0"/>
              <a:t>100: totalement inégalitaire</a:t>
            </a:r>
          </a:p>
        </p:txBody>
      </p:sp>
    </p:spTree>
    <p:extLst>
      <p:ext uri="{BB962C8B-B14F-4D97-AF65-F5344CB8AC3E}">
        <p14:creationId xmlns:p14="http://schemas.microsoft.com/office/powerpoint/2010/main" val="1473172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1C0257-8ADC-362A-1B1A-2CB62882D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7773"/>
            <a:ext cx="10515600" cy="5769190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1- Comment expliquer la reprise de la croissance économique en Amérique du sud dans les années 2000?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2- Quelle est l’évolution politique globale des pays d’Amérique du sud depuis les années 80, et quels en sont les facteurs explicatifs?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3- Les pays d’Amérique latine connaissent-ils tous le même </a:t>
            </a:r>
            <a:r>
              <a:rPr lang="fr-FR"/>
              <a:t>ralentissement économique dans  </a:t>
            </a:r>
            <a:r>
              <a:rPr lang="fr-FR" dirty="0"/>
              <a:t>l</a:t>
            </a:r>
            <a:r>
              <a:rPr lang="fr-FR"/>
              <a:t>es </a:t>
            </a:r>
            <a:r>
              <a:rPr lang="fr-FR" dirty="0"/>
              <a:t>années 2010?</a:t>
            </a:r>
          </a:p>
        </p:txBody>
      </p:sp>
    </p:spTree>
    <p:extLst>
      <p:ext uri="{BB962C8B-B14F-4D97-AF65-F5344CB8AC3E}">
        <p14:creationId xmlns:p14="http://schemas.microsoft.com/office/powerpoint/2010/main" val="19579629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248</Words>
  <Application>Microsoft Office PowerPoint</Application>
  <PresentationFormat>Grand écran</PresentationFormat>
  <Paragraphs>115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FABIEN LEVY</dc:creator>
  <cp:lastModifiedBy>FABIEN LEVY</cp:lastModifiedBy>
  <cp:revision>3</cp:revision>
  <dcterms:created xsi:type="dcterms:W3CDTF">2023-01-10T22:03:12Z</dcterms:created>
  <dcterms:modified xsi:type="dcterms:W3CDTF">2023-01-10T22:48:13Z</dcterms:modified>
</cp:coreProperties>
</file>