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8" r:id="rId4"/>
    <p:sldId id="259" r:id="rId5"/>
    <p:sldId id="260" r:id="rId6"/>
    <p:sldId id="261" r:id="rId7"/>
    <p:sldId id="262" r:id="rId8"/>
    <p:sldId id="264" r:id="rId9"/>
    <p:sldId id="263" r:id="rId10"/>
    <p:sldId id="265" r:id="rId11"/>
    <p:sldId id="269" r:id="rId12"/>
    <p:sldId id="270" r:id="rId13"/>
    <p:sldId id="271" r:id="rId14"/>
    <p:sldId id="266" r:id="rId15"/>
    <p:sldId id="267" r:id="rId16"/>
    <p:sldId id="274" r:id="rId17"/>
    <p:sldId id="275" r:id="rId18"/>
    <p:sldId id="276" r:id="rId19"/>
    <p:sldId id="268" r:id="rId20"/>
    <p:sldId id="273" r:id="rId21"/>
    <p:sldId id="272" r:id="rId22"/>
    <p:sldId id="277" r:id="rId23"/>
    <p:sldId id="278" r:id="rId24"/>
    <p:sldId id="279" r:id="rId2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72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5EF0C4-478B-407D-9DE3-B6CA0C1F6F40}" type="datetimeFigureOut">
              <a:rPr lang="fr-FR" smtClean="0"/>
              <a:t>02/04/2024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30BCE-B07C-43BF-B4B2-4F50EBDBE50E}" type="slidenum">
              <a:rPr lang="fr-FR" smtClean="0"/>
              <a:t>‹N°›</a:t>
            </a:fld>
            <a:endParaRPr lang="fr-FR"/>
          </a:p>
        </p:txBody>
      </p:sp>
    </p:spTree>
    <p:extLst>
      <p:ext uri="{BB962C8B-B14F-4D97-AF65-F5344CB8AC3E}">
        <p14:creationId xmlns:p14="http://schemas.microsoft.com/office/powerpoint/2010/main" val="753771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74FF52B-93DF-0072-37F8-F7B5C226D374}"/>
              </a:ext>
            </a:extLst>
          </p:cNvPr>
          <p:cNvSpPr>
            <a:spLocks noGrp="1" noChangeArrowheads="1"/>
          </p:cNvSpPr>
          <p:nvPr>
            <p:ph type="sldNum" sz="quarter" idx="5"/>
          </p:nvPr>
        </p:nvSpPr>
        <p:spPr>
          <a:ln/>
        </p:spPr>
        <p:txBody>
          <a:bodyPr/>
          <a:lstStyle/>
          <a:p>
            <a:fld id="{A01A236E-2811-4248-8AB6-C145EC1E7878}" type="slidenum">
              <a:rPr lang="fr-FR" altLang="fr-FR"/>
              <a:pPr/>
              <a:t>16</a:t>
            </a:fld>
            <a:endParaRPr lang="fr-FR" altLang="fr-FR"/>
          </a:p>
        </p:txBody>
      </p:sp>
      <p:sp>
        <p:nvSpPr>
          <p:cNvPr id="19458" name="Rectangle 2">
            <a:extLst>
              <a:ext uri="{FF2B5EF4-FFF2-40B4-BE49-F238E27FC236}">
                <a16:creationId xmlns:a16="http://schemas.microsoft.com/office/drawing/2014/main" id="{0B5DF4CE-5660-D857-506C-CCCA6D7E7BD5}"/>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0066509A-E35A-4DA5-ADE7-1CB8763CC69A}"/>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EEDCE55-A1D5-7FF1-6A7D-DC34446D2CC0}"/>
              </a:ext>
            </a:extLst>
          </p:cNvPr>
          <p:cNvSpPr>
            <a:spLocks noGrp="1" noChangeArrowheads="1"/>
          </p:cNvSpPr>
          <p:nvPr>
            <p:ph type="sldNum" sz="quarter" idx="5"/>
          </p:nvPr>
        </p:nvSpPr>
        <p:spPr>
          <a:ln/>
        </p:spPr>
        <p:txBody>
          <a:bodyPr/>
          <a:lstStyle/>
          <a:p>
            <a:fld id="{185041E5-BBDE-4706-83B7-14C0393CCEF9}" type="slidenum">
              <a:rPr lang="fr-FR" altLang="fr-FR"/>
              <a:pPr/>
              <a:t>17</a:t>
            </a:fld>
            <a:endParaRPr lang="fr-FR" altLang="fr-FR"/>
          </a:p>
        </p:txBody>
      </p:sp>
      <p:sp>
        <p:nvSpPr>
          <p:cNvPr id="20482" name="Rectangle 2">
            <a:extLst>
              <a:ext uri="{FF2B5EF4-FFF2-40B4-BE49-F238E27FC236}">
                <a16:creationId xmlns:a16="http://schemas.microsoft.com/office/drawing/2014/main" id="{EB707346-1313-AAE9-DC7C-5448B52E3A3D}"/>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0280BC4C-EADF-42B0-3289-95B02DEE6B4F}"/>
              </a:ext>
            </a:extLst>
          </p:cNvPr>
          <p:cNvSpPr>
            <a:spLocks noGrp="1" noChangeArrowheads="1"/>
          </p:cNvSpPr>
          <p:nvPr>
            <p:ph type="body" idx="1"/>
          </p:nvPr>
        </p:nvSpPr>
        <p:spPr/>
        <p:txBody>
          <a:bodyPr/>
          <a:lstStyle/>
          <a:p>
            <a:endParaRPr lang="fr-FR" alt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13AD5E-8BCD-8F16-5BB1-FEAEC1D8A718}"/>
              </a:ext>
            </a:extLst>
          </p:cNvPr>
          <p:cNvSpPr>
            <a:spLocks noGrp="1" noChangeArrowheads="1"/>
          </p:cNvSpPr>
          <p:nvPr>
            <p:ph type="sldNum" sz="quarter" idx="5"/>
          </p:nvPr>
        </p:nvSpPr>
        <p:spPr>
          <a:ln/>
        </p:spPr>
        <p:txBody>
          <a:bodyPr/>
          <a:lstStyle/>
          <a:p>
            <a:fld id="{47A31B67-B6E1-4924-B273-6DDB046B7450}" type="slidenum">
              <a:rPr lang="fr-FR" altLang="fr-FR"/>
              <a:pPr/>
              <a:t>18</a:t>
            </a:fld>
            <a:endParaRPr lang="fr-FR" altLang="fr-FR"/>
          </a:p>
        </p:txBody>
      </p:sp>
      <p:sp>
        <p:nvSpPr>
          <p:cNvPr id="21506" name="Rectangle 2">
            <a:extLst>
              <a:ext uri="{FF2B5EF4-FFF2-40B4-BE49-F238E27FC236}">
                <a16:creationId xmlns:a16="http://schemas.microsoft.com/office/drawing/2014/main" id="{E559C45B-31CB-2065-0797-00185EF7DF8A}"/>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1C070DFE-E454-256A-A09F-7AB072E446F6}"/>
              </a:ext>
            </a:extLst>
          </p:cNvPr>
          <p:cNvSpPr>
            <a:spLocks noGrp="1" noChangeArrowheads="1"/>
          </p:cNvSpPr>
          <p:nvPr>
            <p:ph type="body" idx="1"/>
          </p:nvPr>
        </p:nvSpPr>
        <p:spPr/>
        <p:txBody>
          <a:bodyPr/>
          <a:lstStyle/>
          <a:p>
            <a:endParaRPr lang="fr-FR" alt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D1041C-21B8-5613-7189-47ACF46DBF4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16CDB2B-0B90-439D-3DC5-B048229EE7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B778F32-CDE3-234A-D12D-DC6782A54FEC}"/>
              </a:ext>
            </a:extLst>
          </p:cNvPr>
          <p:cNvSpPr>
            <a:spLocks noGrp="1"/>
          </p:cNvSpPr>
          <p:nvPr>
            <p:ph type="dt" sz="half" idx="10"/>
          </p:nvPr>
        </p:nvSpPr>
        <p:spPr/>
        <p:txBody>
          <a:bodyPr/>
          <a:lstStyle/>
          <a:p>
            <a:fld id="{0E03C195-4E61-4238-B603-7B3E262FC31B}" type="datetimeFigureOut">
              <a:rPr lang="fr-FR" smtClean="0"/>
              <a:t>02/04/2024</a:t>
            </a:fld>
            <a:endParaRPr lang="fr-FR"/>
          </a:p>
        </p:txBody>
      </p:sp>
      <p:sp>
        <p:nvSpPr>
          <p:cNvPr id="5" name="Espace réservé du pied de page 4">
            <a:extLst>
              <a:ext uri="{FF2B5EF4-FFF2-40B4-BE49-F238E27FC236}">
                <a16:creationId xmlns:a16="http://schemas.microsoft.com/office/drawing/2014/main" id="{86EF5CA1-5A59-FCD9-A8DF-2DEE1DD6CFC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6F6B259-A866-8D2A-C854-2DDAA65B27CE}"/>
              </a:ext>
            </a:extLst>
          </p:cNvPr>
          <p:cNvSpPr>
            <a:spLocks noGrp="1"/>
          </p:cNvSpPr>
          <p:nvPr>
            <p:ph type="sldNum" sz="quarter" idx="12"/>
          </p:nvPr>
        </p:nvSpPr>
        <p:spPr/>
        <p:txBody>
          <a:bodyPr/>
          <a:lstStyle/>
          <a:p>
            <a:fld id="{FAB131A1-CC11-48BD-81E1-2C2229970562}" type="slidenum">
              <a:rPr lang="fr-FR" smtClean="0"/>
              <a:t>‹N°›</a:t>
            </a:fld>
            <a:endParaRPr lang="fr-FR"/>
          </a:p>
        </p:txBody>
      </p:sp>
    </p:spTree>
    <p:extLst>
      <p:ext uri="{BB962C8B-B14F-4D97-AF65-F5344CB8AC3E}">
        <p14:creationId xmlns:p14="http://schemas.microsoft.com/office/powerpoint/2010/main" val="3054016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A19640-2BDA-6336-41CE-847EC5B94C4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751994D-0A97-2849-CC96-2427AB69CF9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C02C64D-07EB-C00B-DFE7-170A67E09B37}"/>
              </a:ext>
            </a:extLst>
          </p:cNvPr>
          <p:cNvSpPr>
            <a:spLocks noGrp="1"/>
          </p:cNvSpPr>
          <p:nvPr>
            <p:ph type="dt" sz="half" idx="10"/>
          </p:nvPr>
        </p:nvSpPr>
        <p:spPr/>
        <p:txBody>
          <a:bodyPr/>
          <a:lstStyle/>
          <a:p>
            <a:fld id="{0E03C195-4E61-4238-B603-7B3E262FC31B}" type="datetimeFigureOut">
              <a:rPr lang="fr-FR" smtClean="0"/>
              <a:t>02/04/2024</a:t>
            </a:fld>
            <a:endParaRPr lang="fr-FR"/>
          </a:p>
        </p:txBody>
      </p:sp>
      <p:sp>
        <p:nvSpPr>
          <p:cNvPr id="5" name="Espace réservé du pied de page 4">
            <a:extLst>
              <a:ext uri="{FF2B5EF4-FFF2-40B4-BE49-F238E27FC236}">
                <a16:creationId xmlns:a16="http://schemas.microsoft.com/office/drawing/2014/main" id="{15560EF1-379F-8683-781A-68AE5396CBF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ED975E0-2E8C-EE47-7903-81FFA658CC9F}"/>
              </a:ext>
            </a:extLst>
          </p:cNvPr>
          <p:cNvSpPr>
            <a:spLocks noGrp="1"/>
          </p:cNvSpPr>
          <p:nvPr>
            <p:ph type="sldNum" sz="quarter" idx="12"/>
          </p:nvPr>
        </p:nvSpPr>
        <p:spPr/>
        <p:txBody>
          <a:bodyPr/>
          <a:lstStyle/>
          <a:p>
            <a:fld id="{FAB131A1-CC11-48BD-81E1-2C2229970562}" type="slidenum">
              <a:rPr lang="fr-FR" smtClean="0"/>
              <a:t>‹N°›</a:t>
            </a:fld>
            <a:endParaRPr lang="fr-FR"/>
          </a:p>
        </p:txBody>
      </p:sp>
    </p:spTree>
    <p:extLst>
      <p:ext uri="{BB962C8B-B14F-4D97-AF65-F5344CB8AC3E}">
        <p14:creationId xmlns:p14="http://schemas.microsoft.com/office/powerpoint/2010/main" val="116358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042187B-3F8E-F23D-3ECB-084676DA644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7C69FA7D-F000-7765-5922-93B55FAB5ED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38B371D-B617-5EA6-9258-0C31F327436B}"/>
              </a:ext>
            </a:extLst>
          </p:cNvPr>
          <p:cNvSpPr>
            <a:spLocks noGrp="1"/>
          </p:cNvSpPr>
          <p:nvPr>
            <p:ph type="dt" sz="half" idx="10"/>
          </p:nvPr>
        </p:nvSpPr>
        <p:spPr/>
        <p:txBody>
          <a:bodyPr/>
          <a:lstStyle/>
          <a:p>
            <a:fld id="{0E03C195-4E61-4238-B603-7B3E262FC31B}" type="datetimeFigureOut">
              <a:rPr lang="fr-FR" smtClean="0"/>
              <a:t>02/04/2024</a:t>
            </a:fld>
            <a:endParaRPr lang="fr-FR"/>
          </a:p>
        </p:txBody>
      </p:sp>
      <p:sp>
        <p:nvSpPr>
          <p:cNvPr id="5" name="Espace réservé du pied de page 4">
            <a:extLst>
              <a:ext uri="{FF2B5EF4-FFF2-40B4-BE49-F238E27FC236}">
                <a16:creationId xmlns:a16="http://schemas.microsoft.com/office/drawing/2014/main" id="{8FE0E4E6-6D79-C019-9F5A-61B8513D627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B04F7BC-41B1-7A87-96E7-6B81D5A8249F}"/>
              </a:ext>
            </a:extLst>
          </p:cNvPr>
          <p:cNvSpPr>
            <a:spLocks noGrp="1"/>
          </p:cNvSpPr>
          <p:nvPr>
            <p:ph type="sldNum" sz="quarter" idx="12"/>
          </p:nvPr>
        </p:nvSpPr>
        <p:spPr/>
        <p:txBody>
          <a:bodyPr/>
          <a:lstStyle/>
          <a:p>
            <a:fld id="{FAB131A1-CC11-48BD-81E1-2C2229970562}" type="slidenum">
              <a:rPr lang="fr-FR" smtClean="0"/>
              <a:t>‹N°›</a:t>
            </a:fld>
            <a:endParaRPr lang="fr-FR"/>
          </a:p>
        </p:txBody>
      </p:sp>
    </p:spTree>
    <p:extLst>
      <p:ext uri="{BB962C8B-B14F-4D97-AF65-F5344CB8AC3E}">
        <p14:creationId xmlns:p14="http://schemas.microsoft.com/office/powerpoint/2010/main" val="3327433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B88267-8C3B-316C-8F96-71EA18B2C3C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34BE41A-2460-A948-D5D7-2A31C3C64A4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625F4B4-1952-6202-9EB3-D76B13B9DF42}"/>
              </a:ext>
            </a:extLst>
          </p:cNvPr>
          <p:cNvSpPr>
            <a:spLocks noGrp="1"/>
          </p:cNvSpPr>
          <p:nvPr>
            <p:ph type="dt" sz="half" idx="10"/>
          </p:nvPr>
        </p:nvSpPr>
        <p:spPr/>
        <p:txBody>
          <a:bodyPr/>
          <a:lstStyle/>
          <a:p>
            <a:fld id="{0E03C195-4E61-4238-B603-7B3E262FC31B}" type="datetimeFigureOut">
              <a:rPr lang="fr-FR" smtClean="0"/>
              <a:t>02/04/2024</a:t>
            </a:fld>
            <a:endParaRPr lang="fr-FR"/>
          </a:p>
        </p:txBody>
      </p:sp>
      <p:sp>
        <p:nvSpPr>
          <p:cNvPr id="5" name="Espace réservé du pied de page 4">
            <a:extLst>
              <a:ext uri="{FF2B5EF4-FFF2-40B4-BE49-F238E27FC236}">
                <a16:creationId xmlns:a16="http://schemas.microsoft.com/office/drawing/2014/main" id="{44D25B00-B618-2D9B-25CD-1A6548ADC44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978FE1B-C17A-F910-6A33-273CB3B7656E}"/>
              </a:ext>
            </a:extLst>
          </p:cNvPr>
          <p:cNvSpPr>
            <a:spLocks noGrp="1"/>
          </p:cNvSpPr>
          <p:nvPr>
            <p:ph type="sldNum" sz="quarter" idx="12"/>
          </p:nvPr>
        </p:nvSpPr>
        <p:spPr/>
        <p:txBody>
          <a:bodyPr/>
          <a:lstStyle/>
          <a:p>
            <a:fld id="{FAB131A1-CC11-48BD-81E1-2C2229970562}" type="slidenum">
              <a:rPr lang="fr-FR" smtClean="0"/>
              <a:t>‹N°›</a:t>
            </a:fld>
            <a:endParaRPr lang="fr-FR"/>
          </a:p>
        </p:txBody>
      </p:sp>
    </p:spTree>
    <p:extLst>
      <p:ext uri="{BB962C8B-B14F-4D97-AF65-F5344CB8AC3E}">
        <p14:creationId xmlns:p14="http://schemas.microsoft.com/office/powerpoint/2010/main" val="1491825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BBAF09-622E-55E0-F563-F48FB0E1152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C9DDFCF-7417-2A69-2874-1534531B06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5EED18A-1918-1259-14EC-2990D1869CC0}"/>
              </a:ext>
            </a:extLst>
          </p:cNvPr>
          <p:cNvSpPr>
            <a:spLocks noGrp="1"/>
          </p:cNvSpPr>
          <p:nvPr>
            <p:ph type="dt" sz="half" idx="10"/>
          </p:nvPr>
        </p:nvSpPr>
        <p:spPr/>
        <p:txBody>
          <a:bodyPr/>
          <a:lstStyle/>
          <a:p>
            <a:fld id="{0E03C195-4E61-4238-B603-7B3E262FC31B}" type="datetimeFigureOut">
              <a:rPr lang="fr-FR" smtClean="0"/>
              <a:t>02/04/2024</a:t>
            </a:fld>
            <a:endParaRPr lang="fr-FR"/>
          </a:p>
        </p:txBody>
      </p:sp>
      <p:sp>
        <p:nvSpPr>
          <p:cNvPr id="5" name="Espace réservé du pied de page 4">
            <a:extLst>
              <a:ext uri="{FF2B5EF4-FFF2-40B4-BE49-F238E27FC236}">
                <a16:creationId xmlns:a16="http://schemas.microsoft.com/office/drawing/2014/main" id="{7D56F8FB-A66E-98A2-6ED9-88596208550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2607CE4-C1C5-A043-7E4C-7EF0EB8D1515}"/>
              </a:ext>
            </a:extLst>
          </p:cNvPr>
          <p:cNvSpPr>
            <a:spLocks noGrp="1"/>
          </p:cNvSpPr>
          <p:nvPr>
            <p:ph type="sldNum" sz="quarter" idx="12"/>
          </p:nvPr>
        </p:nvSpPr>
        <p:spPr/>
        <p:txBody>
          <a:bodyPr/>
          <a:lstStyle/>
          <a:p>
            <a:fld id="{FAB131A1-CC11-48BD-81E1-2C2229970562}" type="slidenum">
              <a:rPr lang="fr-FR" smtClean="0"/>
              <a:t>‹N°›</a:t>
            </a:fld>
            <a:endParaRPr lang="fr-FR"/>
          </a:p>
        </p:txBody>
      </p:sp>
    </p:spTree>
    <p:extLst>
      <p:ext uri="{BB962C8B-B14F-4D97-AF65-F5344CB8AC3E}">
        <p14:creationId xmlns:p14="http://schemas.microsoft.com/office/powerpoint/2010/main" val="3050340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8FE472-B60D-8403-7CF0-AB2F7A39241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3E016A2-074F-DC1D-200C-FC31FDAE830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BE57B31-2B57-3FD5-9D8E-DF2D8D91AFB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976D0AC7-436A-81E1-88D4-C2433AF6ABD2}"/>
              </a:ext>
            </a:extLst>
          </p:cNvPr>
          <p:cNvSpPr>
            <a:spLocks noGrp="1"/>
          </p:cNvSpPr>
          <p:nvPr>
            <p:ph type="dt" sz="half" idx="10"/>
          </p:nvPr>
        </p:nvSpPr>
        <p:spPr/>
        <p:txBody>
          <a:bodyPr/>
          <a:lstStyle/>
          <a:p>
            <a:fld id="{0E03C195-4E61-4238-B603-7B3E262FC31B}" type="datetimeFigureOut">
              <a:rPr lang="fr-FR" smtClean="0"/>
              <a:t>02/04/2024</a:t>
            </a:fld>
            <a:endParaRPr lang="fr-FR"/>
          </a:p>
        </p:txBody>
      </p:sp>
      <p:sp>
        <p:nvSpPr>
          <p:cNvPr id="6" name="Espace réservé du pied de page 5">
            <a:extLst>
              <a:ext uri="{FF2B5EF4-FFF2-40B4-BE49-F238E27FC236}">
                <a16:creationId xmlns:a16="http://schemas.microsoft.com/office/drawing/2014/main" id="{C000ABD6-CBBF-1984-7DEB-8841D0CDDC9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4AC8B88-F71B-6970-6109-C6F8B2A70EB2}"/>
              </a:ext>
            </a:extLst>
          </p:cNvPr>
          <p:cNvSpPr>
            <a:spLocks noGrp="1"/>
          </p:cNvSpPr>
          <p:nvPr>
            <p:ph type="sldNum" sz="quarter" idx="12"/>
          </p:nvPr>
        </p:nvSpPr>
        <p:spPr/>
        <p:txBody>
          <a:bodyPr/>
          <a:lstStyle/>
          <a:p>
            <a:fld id="{FAB131A1-CC11-48BD-81E1-2C2229970562}" type="slidenum">
              <a:rPr lang="fr-FR" smtClean="0"/>
              <a:t>‹N°›</a:t>
            </a:fld>
            <a:endParaRPr lang="fr-FR"/>
          </a:p>
        </p:txBody>
      </p:sp>
    </p:spTree>
    <p:extLst>
      <p:ext uri="{BB962C8B-B14F-4D97-AF65-F5344CB8AC3E}">
        <p14:creationId xmlns:p14="http://schemas.microsoft.com/office/powerpoint/2010/main" val="26946856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781467-5ADE-9B96-104A-53E57B51EDD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38D68B77-7ED0-A832-A5CA-801F3F1CDE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F26AEF5-340B-E238-F739-49DFBD7D502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82DCC557-A7D5-AB15-D348-46A345429C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A1F8B96-E493-C895-B618-7AA83C5347F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645806E-B492-2AE0-069E-8AB3241E4CFF}"/>
              </a:ext>
            </a:extLst>
          </p:cNvPr>
          <p:cNvSpPr>
            <a:spLocks noGrp="1"/>
          </p:cNvSpPr>
          <p:nvPr>
            <p:ph type="dt" sz="half" idx="10"/>
          </p:nvPr>
        </p:nvSpPr>
        <p:spPr/>
        <p:txBody>
          <a:bodyPr/>
          <a:lstStyle/>
          <a:p>
            <a:fld id="{0E03C195-4E61-4238-B603-7B3E262FC31B}" type="datetimeFigureOut">
              <a:rPr lang="fr-FR" smtClean="0"/>
              <a:t>02/04/2024</a:t>
            </a:fld>
            <a:endParaRPr lang="fr-FR"/>
          </a:p>
        </p:txBody>
      </p:sp>
      <p:sp>
        <p:nvSpPr>
          <p:cNvPr id="8" name="Espace réservé du pied de page 7">
            <a:extLst>
              <a:ext uri="{FF2B5EF4-FFF2-40B4-BE49-F238E27FC236}">
                <a16:creationId xmlns:a16="http://schemas.microsoft.com/office/drawing/2014/main" id="{22185D84-0960-DCAE-9AA7-2CF86C4CCDEF}"/>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C88A220-098E-5A5F-F744-4931B7D76473}"/>
              </a:ext>
            </a:extLst>
          </p:cNvPr>
          <p:cNvSpPr>
            <a:spLocks noGrp="1"/>
          </p:cNvSpPr>
          <p:nvPr>
            <p:ph type="sldNum" sz="quarter" idx="12"/>
          </p:nvPr>
        </p:nvSpPr>
        <p:spPr/>
        <p:txBody>
          <a:bodyPr/>
          <a:lstStyle/>
          <a:p>
            <a:fld id="{FAB131A1-CC11-48BD-81E1-2C2229970562}" type="slidenum">
              <a:rPr lang="fr-FR" smtClean="0"/>
              <a:t>‹N°›</a:t>
            </a:fld>
            <a:endParaRPr lang="fr-FR"/>
          </a:p>
        </p:txBody>
      </p:sp>
    </p:spTree>
    <p:extLst>
      <p:ext uri="{BB962C8B-B14F-4D97-AF65-F5344CB8AC3E}">
        <p14:creationId xmlns:p14="http://schemas.microsoft.com/office/powerpoint/2010/main" val="1368025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521453-05B5-1343-B359-5A1800C1451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3C6EEF7-C7CF-38E4-F126-8D67C23C264D}"/>
              </a:ext>
            </a:extLst>
          </p:cNvPr>
          <p:cNvSpPr>
            <a:spLocks noGrp="1"/>
          </p:cNvSpPr>
          <p:nvPr>
            <p:ph type="dt" sz="half" idx="10"/>
          </p:nvPr>
        </p:nvSpPr>
        <p:spPr/>
        <p:txBody>
          <a:bodyPr/>
          <a:lstStyle/>
          <a:p>
            <a:fld id="{0E03C195-4E61-4238-B603-7B3E262FC31B}" type="datetimeFigureOut">
              <a:rPr lang="fr-FR" smtClean="0"/>
              <a:t>02/04/2024</a:t>
            </a:fld>
            <a:endParaRPr lang="fr-FR"/>
          </a:p>
        </p:txBody>
      </p:sp>
      <p:sp>
        <p:nvSpPr>
          <p:cNvPr id="4" name="Espace réservé du pied de page 3">
            <a:extLst>
              <a:ext uri="{FF2B5EF4-FFF2-40B4-BE49-F238E27FC236}">
                <a16:creationId xmlns:a16="http://schemas.microsoft.com/office/drawing/2014/main" id="{D1618739-D301-1EA0-87D5-3580CDD1DEC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ACD5868-F0E5-6FA3-8BB5-1BB62BF23C99}"/>
              </a:ext>
            </a:extLst>
          </p:cNvPr>
          <p:cNvSpPr>
            <a:spLocks noGrp="1"/>
          </p:cNvSpPr>
          <p:nvPr>
            <p:ph type="sldNum" sz="quarter" idx="12"/>
          </p:nvPr>
        </p:nvSpPr>
        <p:spPr/>
        <p:txBody>
          <a:bodyPr/>
          <a:lstStyle/>
          <a:p>
            <a:fld id="{FAB131A1-CC11-48BD-81E1-2C2229970562}" type="slidenum">
              <a:rPr lang="fr-FR" smtClean="0"/>
              <a:t>‹N°›</a:t>
            </a:fld>
            <a:endParaRPr lang="fr-FR"/>
          </a:p>
        </p:txBody>
      </p:sp>
    </p:spTree>
    <p:extLst>
      <p:ext uri="{BB962C8B-B14F-4D97-AF65-F5344CB8AC3E}">
        <p14:creationId xmlns:p14="http://schemas.microsoft.com/office/powerpoint/2010/main" val="783336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667E8F5-F21D-53A3-4934-59006277799A}"/>
              </a:ext>
            </a:extLst>
          </p:cNvPr>
          <p:cNvSpPr>
            <a:spLocks noGrp="1"/>
          </p:cNvSpPr>
          <p:nvPr>
            <p:ph type="dt" sz="half" idx="10"/>
          </p:nvPr>
        </p:nvSpPr>
        <p:spPr/>
        <p:txBody>
          <a:bodyPr/>
          <a:lstStyle/>
          <a:p>
            <a:fld id="{0E03C195-4E61-4238-B603-7B3E262FC31B}" type="datetimeFigureOut">
              <a:rPr lang="fr-FR" smtClean="0"/>
              <a:t>02/04/2024</a:t>
            </a:fld>
            <a:endParaRPr lang="fr-FR"/>
          </a:p>
        </p:txBody>
      </p:sp>
      <p:sp>
        <p:nvSpPr>
          <p:cNvPr id="3" name="Espace réservé du pied de page 2">
            <a:extLst>
              <a:ext uri="{FF2B5EF4-FFF2-40B4-BE49-F238E27FC236}">
                <a16:creationId xmlns:a16="http://schemas.microsoft.com/office/drawing/2014/main" id="{E1CF5941-98F0-227E-F9FE-37B858952B4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AF727BE-72CA-8BD9-397C-44E4A8054393}"/>
              </a:ext>
            </a:extLst>
          </p:cNvPr>
          <p:cNvSpPr>
            <a:spLocks noGrp="1"/>
          </p:cNvSpPr>
          <p:nvPr>
            <p:ph type="sldNum" sz="quarter" idx="12"/>
          </p:nvPr>
        </p:nvSpPr>
        <p:spPr/>
        <p:txBody>
          <a:bodyPr/>
          <a:lstStyle/>
          <a:p>
            <a:fld id="{FAB131A1-CC11-48BD-81E1-2C2229970562}" type="slidenum">
              <a:rPr lang="fr-FR" smtClean="0"/>
              <a:t>‹N°›</a:t>
            </a:fld>
            <a:endParaRPr lang="fr-FR"/>
          </a:p>
        </p:txBody>
      </p:sp>
    </p:spTree>
    <p:extLst>
      <p:ext uri="{BB962C8B-B14F-4D97-AF65-F5344CB8AC3E}">
        <p14:creationId xmlns:p14="http://schemas.microsoft.com/office/powerpoint/2010/main" val="1683869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870550-C962-FCEF-7B2B-8F69126E51B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7EDDE92-1ED7-16C1-99E3-907704B60A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D64B1E8A-E4FF-9AD9-CB65-95327B7230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13187DC-204A-E1ED-4C68-85394B7ECEF6}"/>
              </a:ext>
            </a:extLst>
          </p:cNvPr>
          <p:cNvSpPr>
            <a:spLocks noGrp="1"/>
          </p:cNvSpPr>
          <p:nvPr>
            <p:ph type="dt" sz="half" idx="10"/>
          </p:nvPr>
        </p:nvSpPr>
        <p:spPr/>
        <p:txBody>
          <a:bodyPr/>
          <a:lstStyle/>
          <a:p>
            <a:fld id="{0E03C195-4E61-4238-B603-7B3E262FC31B}" type="datetimeFigureOut">
              <a:rPr lang="fr-FR" smtClean="0"/>
              <a:t>02/04/2024</a:t>
            </a:fld>
            <a:endParaRPr lang="fr-FR"/>
          </a:p>
        </p:txBody>
      </p:sp>
      <p:sp>
        <p:nvSpPr>
          <p:cNvPr id="6" name="Espace réservé du pied de page 5">
            <a:extLst>
              <a:ext uri="{FF2B5EF4-FFF2-40B4-BE49-F238E27FC236}">
                <a16:creationId xmlns:a16="http://schemas.microsoft.com/office/drawing/2014/main" id="{D2BDEE80-559C-6D17-D84D-F4D184A62C6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2A672F4-97A9-637F-9896-0541C2A0E685}"/>
              </a:ext>
            </a:extLst>
          </p:cNvPr>
          <p:cNvSpPr>
            <a:spLocks noGrp="1"/>
          </p:cNvSpPr>
          <p:nvPr>
            <p:ph type="sldNum" sz="quarter" idx="12"/>
          </p:nvPr>
        </p:nvSpPr>
        <p:spPr/>
        <p:txBody>
          <a:bodyPr/>
          <a:lstStyle/>
          <a:p>
            <a:fld id="{FAB131A1-CC11-48BD-81E1-2C2229970562}" type="slidenum">
              <a:rPr lang="fr-FR" smtClean="0"/>
              <a:t>‹N°›</a:t>
            </a:fld>
            <a:endParaRPr lang="fr-FR"/>
          </a:p>
        </p:txBody>
      </p:sp>
    </p:spTree>
    <p:extLst>
      <p:ext uri="{BB962C8B-B14F-4D97-AF65-F5344CB8AC3E}">
        <p14:creationId xmlns:p14="http://schemas.microsoft.com/office/powerpoint/2010/main" val="168356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5BB50E-D3D5-851D-1F77-6F86E9E23A3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162EB90-9393-09C8-D91A-31C74E7017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92857F1-79F4-61F9-C3AB-10FA3EE337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793FBBC-23BA-F5F9-65CB-414A53AB9C73}"/>
              </a:ext>
            </a:extLst>
          </p:cNvPr>
          <p:cNvSpPr>
            <a:spLocks noGrp="1"/>
          </p:cNvSpPr>
          <p:nvPr>
            <p:ph type="dt" sz="half" idx="10"/>
          </p:nvPr>
        </p:nvSpPr>
        <p:spPr/>
        <p:txBody>
          <a:bodyPr/>
          <a:lstStyle/>
          <a:p>
            <a:fld id="{0E03C195-4E61-4238-B603-7B3E262FC31B}" type="datetimeFigureOut">
              <a:rPr lang="fr-FR" smtClean="0"/>
              <a:t>02/04/2024</a:t>
            </a:fld>
            <a:endParaRPr lang="fr-FR"/>
          </a:p>
        </p:txBody>
      </p:sp>
      <p:sp>
        <p:nvSpPr>
          <p:cNvPr id="6" name="Espace réservé du pied de page 5">
            <a:extLst>
              <a:ext uri="{FF2B5EF4-FFF2-40B4-BE49-F238E27FC236}">
                <a16:creationId xmlns:a16="http://schemas.microsoft.com/office/drawing/2014/main" id="{6373498A-B642-DC61-7876-3C6B4CFA789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5FDCAFC-A75F-D73C-3F0D-DB87A392AE46}"/>
              </a:ext>
            </a:extLst>
          </p:cNvPr>
          <p:cNvSpPr>
            <a:spLocks noGrp="1"/>
          </p:cNvSpPr>
          <p:nvPr>
            <p:ph type="sldNum" sz="quarter" idx="12"/>
          </p:nvPr>
        </p:nvSpPr>
        <p:spPr/>
        <p:txBody>
          <a:bodyPr/>
          <a:lstStyle/>
          <a:p>
            <a:fld id="{FAB131A1-CC11-48BD-81E1-2C2229970562}" type="slidenum">
              <a:rPr lang="fr-FR" smtClean="0"/>
              <a:t>‹N°›</a:t>
            </a:fld>
            <a:endParaRPr lang="fr-FR"/>
          </a:p>
        </p:txBody>
      </p:sp>
    </p:spTree>
    <p:extLst>
      <p:ext uri="{BB962C8B-B14F-4D97-AF65-F5344CB8AC3E}">
        <p14:creationId xmlns:p14="http://schemas.microsoft.com/office/powerpoint/2010/main" val="1793949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65BE129-61A5-A7E2-E8EE-3BA76D521C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672BA29-92A0-394D-121E-903C14AD9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6ED4519-35DC-6728-11C2-E057F438A1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03C195-4E61-4238-B603-7B3E262FC31B}" type="datetimeFigureOut">
              <a:rPr lang="fr-FR" smtClean="0"/>
              <a:t>02/04/2024</a:t>
            </a:fld>
            <a:endParaRPr lang="fr-FR"/>
          </a:p>
        </p:txBody>
      </p:sp>
      <p:sp>
        <p:nvSpPr>
          <p:cNvPr id="5" name="Espace réservé du pied de page 4">
            <a:extLst>
              <a:ext uri="{FF2B5EF4-FFF2-40B4-BE49-F238E27FC236}">
                <a16:creationId xmlns:a16="http://schemas.microsoft.com/office/drawing/2014/main" id="{F897D8D7-6D39-8ACC-7F23-350EC8029A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7A1230B-50BE-4E5F-0C0C-915D330885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131A1-CC11-48BD-81E1-2C2229970562}" type="slidenum">
              <a:rPr lang="fr-FR" smtClean="0"/>
              <a:t>‹N°›</a:t>
            </a:fld>
            <a:endParaRPr lang="fr-FR"/>
          </a:p>
        </p:txBody>
      </p:sp>
    </p:spTree>
    <p:extLst>
      <p:ext uri="{BB962C8B-B14F-4D97-AF65-F5344CB8AC3E}">
        <p14:creationId xmlns:p14="http://schemas.microsoft.com/office/powerpoint/2010/main" val="77466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531821-B537-EF6C-40BC-A42D16D34577}"/>
              </a:ext>
            </a:extLst>
          </p:cNvPr>
          <p:cNvSpPr>
            <a:spLocks noGrp="1"/>
          </p:cNvSpPr>
          <p:nvPr>
            <p:ph type="ctrTitle"/>
          </p:nvPr>
        </p:nvSpPr>
        <p:spPr/>
        <p:txBody>
          <a:bodyPr/>
          <a:lstStyle/>
          <a:p>
            <a:r>
              <a:rPr lang="fr-FR" dirty="0"/>
              <a:t>Les frontières</a:t>
            </a:r>
          </a:p>
        </p:txBody>
      </p:sp>
      <p:sp>
        <p:nvSpPr>
          <p:cNvPr id="3" name="Sous-titre 2">
            <a:extLst>
              <a:ext uri="{FF2B5EF4-FFF2-40B4-BE49-F238E27FC236}">
                <a16:creationId xmlns:a16="http://schemas.microsoft.com/office/drawing/2014/main" id="{87064210-C38B-1A63-211B-14758FEF830D}"/>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3128036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27085D-F7BE-FD4F-EB85-E41F33B76F22}"/>
              </a:ext>
            </a:extLst>
          </p:cNvPr>
          <p:cNvSpPr>
            <a:spLocks noGrp="1"/>
          </p:cNvSpPr>
          <p:nvPr>
            <p:ph type="title"/>
          </p:nvPr>
        </p:nvSpPr>
        <p:spPr>
          <a:xfrm>
            <a:off x="-160606" y="-239785"/>
            <a:ext cx="10515600" cy="1325563"/>
          </a:xfrm>
        </p:spPr>
        <p:txBody>
          <a:bodyPr/>
          <a:lstStyle/>
          <a:p>
            <a:r>
              <a:rPr lang="fr-FR" dirty="0"/>
              <a:t>Conflits frontaliers</a:t>
            </a:r>
          </a:p>
        </p:txBody>
      </p:sp>
      <p:pic>
        <p:nvPicPr>
          <p:cNvPr id="1026" name="Picture 2" descr="Carte à la une. Les frontières disputées et conflictuelles dans le monde —  Géoconfluences">
            <a:extLst>
              <a:ext uri="{FF2B5EF4-FFF2-40B4-BE49-F238E27FC236}">
                <a16:creationId xmlns:a16="http://schemas.microsoft.com/office/drawing/2014/main" id="{21D42921-A21D-98D1-6ADF-FAD25DF1988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3218" y="1085778"/>
            <a:ext cx="11774659" cy="5772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82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555841-FFC9-8B99-9A5E-2F5DB9EAADED}"/>
              </a:ext>
            </a:extLst>
          </p:cNvPr>
          <p:cNvSpPr>
            <a:spLocks noGrp="1"/>
          </p:cNvSpPr>
          <p:nvPr>
            <p:ph type="title"/>
          </p:nvPr>
        </p:nvSpPr>
        <p:spPr>
          <a:xfrm>
            <a:off x="-80890" y="0"/>
            <a:ext cx="10515600" cy="746223"/>
          </a:xfrm>
        </p:spPr>
        <p:txBody>
          <a:bodyPr/>
          <a:lstStyle/>
          <a:p>
            <a:r>
              <a:rPr lang="fr-FR" dirty="0"/>
              <a:t>Le projet </a:t>
            </a:r>
            <a:r>
              <a:rPr lang="fr-FR" dirty="0" err="1"/>
              <a:t>Hidrovia</a:t>
            </a:r>
            <a:r>
              <a:rPr lang="fr-FR" dirty="0"/>
              <a:t> entre Panama et Brésil</a:t>
            </a:r>
          </a:p>
        </p:txBody>
      </p:sp>
      <p:pic>
        <p:nvPicPr>
          <p:cNvPr id="4" name="Espace réservé du contenu 3">
            <a:extLst>
              <a:ext uri="{FF2B5EF4-FFF2-40B4-BE49-F238E27FC236}">
                <a16:creationId xmlns:a16="http://schemas.microsoft.com/office/drawing/2014/main" id="{AE7A74D2-BB2A-A573-6DC0-7363F9C9E618}"/>
              </a:ext>
            </a:extLst>
          </p:cNvPr>
          <p:cNvPicPr>
            <a:picLocks noGrp="1" noChangeAspect="1"/>
          </p:cNvPicPr>
          <p:nvPr>
            <p:ph idx="1"/>
          </p:nvPr>
        </p:nvPicPr>
        <p:blipFill>
          <a:blip r:embed="rId2"/>
          <a:stretch>
            <a:fillRect/>
          </a:stretch>
        </p:blipFill>
        <p:spPr>
          <a:xfrm>
            <a:off x="0" y="746223"/>
            <a:ext cx="4999893" cy="4332269"/>
          </a:xfrm>
          <a:prstGeom prst="rect">
            <a:avLst/>
          </a:prstGeom>
        </p:spPr>
      </p:pic>
      <p:pic>
        <p:nvPicPr>
          <p:cNvPr id="5" name="Image 4">
            <a:extLst>
              <a:ext uri="{FF2B5EF4-FFF2-40B4-BE49-F238E27FC236}">
                <a16:creationId xmlns:a16="http://schemas.microsoft.com/office/drawing/2014/main" id="{D7DE0F3B-6668-669D-AA51-476FAC93132D}"/>
              </a:ext>
            </a:extLst>
          </p:cNvPr>
          <p:cNvPicPr>
            <a:picLocks noChangeAspect="1"/>
          </p:cNvPicPr>
          <p:nvPr/>
        </p:nvPicPr>
        <p:blipFill>
          <a:blip r:embed="rId3"/>
          <a:stretch>
            <a:fillRect/>
          </a:stretch>
        </p:blipFill>
        <p:spPr>
          <a:xfrm>
            <a:off x="7338646" y="746223"/>
            <a:ext cx="4572000" cy="5715000"/>
          </a:xfrm>
          <a:prstGeom prst="rect">
            <a:avLst/>
          </a:prstGeom>
        </p:spPr>
      </p:pic>
      <p:sp>
        <p:nvSpPr>
          <p:cNvPr id="3" name="ZoneTexte 2">
            <a:extLst>
              <a:ext uri="{FF2B5EF4-FFF2-40B4-BE49-F238E27FC236}">
                <a16:creationId xmlns:a16="http://schemas.microsoft.com/office/drawing/2014/main" id="{F802B9A1-7144-1007-EAD4-49C212896D44}"/>
              </a:ext>
            </a:extLst>
          </p:cNvPr>
          <p:cNvSpPr txBox="1"/>
          <p:nvPr/>
        </p:nvSpPr>
        <p:spPr>
          <a:xfrm>
            <a:off x="337625" y="5669280"/>
            <a:ext cx="6443003" cy="1200329"/>
          </a:xfrm>
          <a:prstGeom prst="rect">
            <a:avLst/>
          </a:prstGeom>
          <a:noFill/>
        </p:spPr>
        <p:txBody>
          <a:bodyPr wrap="square" rtlCol="0">
            <a:spAutoFit/>
          </a:bodyPr>
          <a:lstStyle/>
          <a:p>
            <a:r>
              <a:rPr lang="fr-FR" dirty="0"/>
              <a:t>Le projet veut rendre navigables les fleuves Paraguay et </a:t>
            </a:r>
            <a:r>
              <a:rPr lang="fr-FR" dirty="0" err="1"/>
              <a:t>Paranà</a:t>
            </a:r>
            <a:r>
              <a:rPr lang="fr-FR" dirty="0"/>
              <a:t>, au sein d’une région qui décolle grâce à la culture exportatrice de soja. Il permettra d’exporter les productions vers le littoral. L’aménagement du fleuve servira aussi à la production d’énergie.</a:t>
            </a:r>
          </a:p>
        </p:txBody>
      </p:sp>
    </p:spTree>
    <p:extLst>
      <p:ext uri="{BB962C8B-B14F-4D97-AF65-F5344CB8AC3E}">
        <p14:creationId xmlns:p14="http://schemas.microsoft.com/office/powerpoint/2010/main" val="4065065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26C6DA-5B2C-50FE-151A-2B39EC0B48B3}"/>
              </a:ext>
            </a:extLst>
          </p:cNvPr>
          <p:cNvSpPr>
            <a:spLocks noGrp="1"/>
          </p:cNvSpPr>
          <p:nvPr>
            <p:ph type="title"/>
          </p:nvPr>
        </p:nvSpPr>
        <p:spPr/>
        <p:txBody>
          <a:bodyPr/>
          <a:lstStyle/>
          <a:p>
            <a:r>
              <a:rPr lang="fr-FR" dirty="0"/>
              <a:t>Les infrastructures du « Grand </a:t>
            </a:r>
            <a:r>
              <a:rPr lang="fr-FR" dirty="0" err="1"/>
              <a:t>Mekong</a:t>
            </a:r>
            <a:r>
              <a:rPr lang="fr-FR" dirty="0"/>
              <a:t> »</a:t>
            </a:r>
          </a:p>
        </p:txBody>
      </p:sp>
      <p:pic>
        <p:nvPicPr>
          <p:cNvPr id="4" name="Espace réservé du contenu 3">
            <a:extLst>
              <a:ext uri="{FF2B5EF4-FFF2-40B4-BE49-F238E27FC236}">
                <a16:creationId xmlns:a16="http://schemas.microsoft.com/office/drawing/2014/main" id="{B69C9ED2-94DF-A39B-FDA0-C35CD0CE31CF}"/>
              </a:ext>
            </a:extLst>
          </p:cNvPr>
          <p:cNvPicPr>
            <a:picLocks noGrp="1" noChangeAspect="1"/>
          </p:cNvPicPr>
          <p:nvPr>
            <p:ph idx="1"/>
          </p:nvPr>
        </p:nvPicPr>
        <p:blipFill>
          <a:blip r:embed="rId2"/>
          <a:stretch>
            <a:fillRect/>
          </a:stretch>
        </p:blipFill>
        <p:spPr>
          <a:xfrm>
            <a:off x="225083" y="1895963"/>
            <a:ext cx="7680960" cy="4962038"/>
          </a:xfrm>
          <a:prstGeom prst="rect">
            <a:avLst/>
          </a:prstGeom>
        </p:spPr>
      </p:pic>
      <p:sp>
        <p:nvSpPr>
          <p:cNvPr id="3" name="ZoneTexte 2">
            <a:extLst>
              <a:ext uri="{FF2B5EF4-FFF2-40B4-BE49-F238E27FC236}">
                <a16:creationId xmlns:a16="http://schemas.microsoft.com/office/drawing/2014/main" id="{CFCD1A90-D6C2-0431-A7E1-FA91F1B88594}"/>
              </a:ext>
            </a:extLst>
          </p:cNvPr>
          <p:cNvSpPr txBox="1"/>
          <p:nvPr/>
        </p:nvSpPr>
        <p:spPr>
          <a:xfrm>
            <a:off x="8088923" y="1969477"/>
            <a:ext cx="3910819" cy="4247317"/>
          </a:xfrm>
          <a:prstGeom prst="rect">
            <a:avLst/>
          </a:prstGeom>
          <a:noFill/>
        </p:spPr>
        <p:txBody>
          <a:bodyPr wrap="square" rtlCol="0">
            <a:spAutoFit/>
          </a:bodyPr>
          <a:lstStyle/>
          <a:p>
            <a:r>
              <a:rPr lang="fr-FR" dirty="0"/>
              <a:t>Lancé par la Chine dans sa stratégie de diplomatie du pourtour, d’insertion dans la mondialisation et de consolidation de sa place comme leader régional mais aussi mondial (le GM fait partie de la BRI), le plan de coopération du Grand Mékong prévoit la construction d’infrastructures reliant la Chine du Sud aux pays d’Asie du sud-est jusqu’à Singapour: corridors ferroviaires,  routes, gazoducs, </a:t>
            </a:r>
            <a:r>
              <a:rPr lang="fr-FR" dirty="0" err="1"/>
              <a:t>cables</a:t>
            </a:r>
            <a:r>
              <a:rPr lang="fr-FR" dirty="0"/>
              <a:t>. Outre l’intégration de cet espace péninsulaire, le projet permettra l’export/import de de la Chine du Sud vers Singapour.</a:t>
            </a:r>
          </a:p>
        </p:txBody>
      </p:sp>
    </p:spTree>
    <p:extLst>
      <p:ext uri="{BB962C8B-B14F-4D97-AF65-F5344CB8AC3E}">
        <p14:creationId xmlns:p14="http://schemas.microsoft.com/office/powerpoint/2010/main" val="24987930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B6DA37-8B45-F27A-C297-E545E6416ACC}"/>
              </a:ext>
            </a:extLst>
          </p:cNvPr>
          <p:cNvSpPr>
            <a:spLocks noGrp="1"/>
          </p:cNvSpPr>
          <p:nvPr>
            <p:ph type="title"/>
          </p:nvPr>
        </p:nvSpPr>
        <p:spPr/>
        <p:txBody>
          <a:bodyPr/>
          <a:lstStyle/>
          <a:p>
            <a:r>
              <a:rPr lang="fr-FR" dirty="0"/>
              <a:t>Les corridors de fret eurasiatiques</a:t>
            </a:r>
          </a:p>
        </p:txBody>
      </p:sp>
      <p:pic>
        <p:nvPicPr>
          <p:cNvPr id="4" name="Espace réservé du contenu 3">
            <a:extLst>
              <a:ext uri="{FF2B5EF4-FFF2-40B4-BE49-F238E27FC236}">
                <a16:creationId xmlns:a16="http://schemas.microsoft.com/office/drawing/2014/main" id="{CCCB9BFF-3E1C-AE12-E509-56A40B900610}"/>
              </a:ext>
            </a:extLst>
          </p:cNvPr>
          <p:cNvPicPr>
            <a:picLocks noGrp="1" noChangeAspect="1"/>
          </p:cNvPicPr>
          <p:nvPr>
            <p:ph idx="1"/>
          </p:nvPr>
        </p:nvPicPr>
        <p:blipFill>
          <a:blip r:embed="rId2"/>
          <a:stretch>
            <a:fillRect/>
          </a:stretch>
        </p:blipFill>
        <p:spPr>
          <a:xfrm>
            <a:off x="1181686" y="1825625"/>
            <a:ext cx="9988062" cy="4786190"/>
          </a:xfrm>
          <a:prstGeom prst="rect">
            <a:avLst/>
          </a:prstGeom>
        </p:spPr>
      </p:pic>
    </p:spTree>
    <p:extLst>
      <p:ext uri="{BB962C8B-B14F-4D97-AF65-F5344CB8AC3E}">
        <p14:creationId xmlns:p14="http://schemas.microsoft.com/office/powerpoint/2010/main" val="7478354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79EE37C-C245-9508-F00D-A80B336ADB7C}"/>
              </a:ext>
            </a:extLst>
          </p:cNvPr>
          <p:cNvSpPr>
            <a:spLocks noGrp="1"/>
          </p:cNvSpPr>
          <p:nvPr>
            <p:ph type="title"/>
          </p:nvPr>
        </p:nvSpPr>
        <p:spPr/>
        <p:txBody>
          <a:bodyPr/>
          <a:lstStyle/>
          <a:p>
            <a:endParaRPr lang="fr-FR"/>
          </a:p>
        </p:txBody>
      </p:sp>
      <p:pic>
        <p:nvPicPr>
          <p:cNvPr id="7" name="Espace réservé du contenu 6">
            <a:extLst>
              <a:ext uri="{FF2B5EF4-FFF2-40B4-BE49-F238E27FC236}">
                <a16:creationId xmlns:a16="http://schemas.microsoft.com/office/drawing/2014/main" id="{F5944A90-CC63-65D8-5B36-A5E1CF269B24}"/>
              </a:ext>
            </a:extLst>
          </p:cNvPr>
          <p:cNvPicPr>
            <a:picLocks noGrp="1" noChangeAspect="1"/>
          </p:cNvPicPr>
          <p:nvPr>
            <p:ph idx="1"/>
          </p:nvPr>
        </p:nvPicPr>
        <p:blipFill>
          <a:blip r:embed="rId2"/>
          <a:stretch>
            <a:fillRect/>
          </a:stretch>
        </p:blipFill>
        <p:spPr>
          <a:xfrm>
            <a:off x="0" y="0"/>
            <a:ext cx="11043138" cy="6858001"/>
          </a:xfrm>
          <a:prstGeom prst="rect">
            <a:avLst/>
          </a:prstGeom>
        </p:spPr>
      </p:pic>
    </p:spTree>
    <p:extLst>
      <p:ext uri="{BB962C8B-B14F-4D97-AF65-F5344CB8AC3E}">
        <p14:creationId xmlns:p14="http://schemas.microsoft.com/office/powerpoint/2010/main" val="318442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2CFB03-0CE5-2DF0-F1D1-B9870B80AC5A}"/>
              </a:ext>
            </a:extLst>
          </p:cNvPr>
          <p:cNvSpPr>
            <a:spLocks noGrp="1"/>
          </p:cNvSpPr>
          <p:nvPr>
            <p:ph type="title"/>
          </p:nvPr>
        </p:nvSpPr>
        <p:spPr>
          <a:xfrm>
            <a:off x="0" y="0"/>
            <a:ext cx="10515600" cy="970671"/>
          </a:xfrm>
        </p:spPr>
        <p:txBody>
          <a:bodyPr/>
          <a:lstStyle/>
          <a:p>
            <a:r>
              <a:rPr lang="fr-FR" dirty="0"/>
              <a:t>Une région transfrontalière, le Grand Genève</a:t>
            </a:r>
          </a:p>
        </p:txBody>
      </p:sp>
      <p:pic>
        <p:nvPicPr>
          <p:cNvPr id="4" name="Espace réservé du contenu 3">
            <a:extLst>
              <a:ext uri="{FF2B5EF4-FFF2-40B4-BE49-F238E27FC236}">
                <a16:creationId xmlns:a16="http://schemas.microsoft.com/office/drawing/2014/main" id="{C62D9245-0431-DF06-6575-AB1068F5DFE6}"/>
              </a:ext>
            </a:extLst>
          </p:cNvPr>
          <p:cNvPicPr>
            <a:picLocks noGrp="1" noChangeAspect="1"/>
          </p:cNvPicPr>
          <p:nvPr>
            <p:ph idx="1"/>
          </p:nvPr>
        </p:nvPicPr>
        <p:blipFill>
          <a:blip r:embed="rId2"/>
          <a:stretch>
            <a:fillRect/>
          </a:stretch>
        </p:blipFill>
        <p:spPr>
          <a:xfrm>
            <a:off x="0" y="2394120"/>
            <a:ext cx="5992837" cy="4351338"/>
          </a:xfrm>
          <a:prstGeom prst="rect">
            <a:avLst/>
          </a:prstGeom>
        </p:spPr>
      </p:pic>
      <p:sp>
        <p:nvSpPr>
          <p:cNvPr id="3" name="ZoneTexte 2">
            <a:extLst>
              <a:ext uri="{FF2B5EF4-FFF2-40B4-BE49-F238E27FC236}">
                <a16:creationId xmlns:a16="http://schemas.microsoft.com/office/drawing/2014/main" id="{67B8B873-6025-9C7F-3A8A-EF53C1338070}"/>
              </a:ext>
            </a:extLst>
          </p:cNvPr>
          <p:cNvSpPr txBox="1"/>
          <p:nvPr/>
        </p:nvSpPr>
        <p:spPr>
          <a:xfrm>
            <a:off x="6584853" y="793682"/>
            <a:ext cx="3699803" cy="1600438"/>
          </a:xfrm>
          <a:prstGeom prst="rect">
            <a:avLst/>
          </a:prstGeom>
          <a:noFill/>
        </p:spPr>
        <p:txBody>
          <a:bodyPr wrap="square" rtlCol="0">
            <a:spAutoFit/>
          </a:bodyPr>
          <a:lstStyle/>
          <a:p>
            <a:r>
              <a:rPr lang="fr-FR" sz="2000" dirty="0"/>
              <a:t>Travailleurs Frontaliers français: </a:t>
            </a:r>
          </a:p>
          <a:p>
            <a:r>
              <a:rPr lang="fr-FR" sz="2000" dirty="0"/>
              <a:t>-140.000.</a:t>
            </a:r>
          </a:p>
          <a:p>
            <a:r>
              <a:rPr lang="fr-FR" sz="2000" dirty="0"/>
              <a:t>- 28% des actifs du bassin genevois.</a:t>
            </a:r>
          </a:p>
          <a:p>
            <a:endParaRPr lang="fr-FR" dirty="0"/>
          </a:p>
        </p:txBody>
      </p:sp>
      <p:sp>
        <p:nvSpPr>
          <p:cNvPr id="5" name="ZoneTexte 4">
            <a:extLst>
              <a:ext uri="{FF2B5EF4-FFF2-40B4-BE49-F238E27FC236}">
                <a16:creationId xmlns:a16="http://schemas.microsoft.com/office/drawing/2014/main" id="{3DFD2EF5-1949-82C0-2D75-9684950FBADB}"/>
              </a:ext>
            </a:extLst>
          </p:cNvPr>
          <p:cNvSpPr txBox="1"/>
          <p:nvPr/>
        </p:nvSpPr>
        <p:spPr>
          <a:xfrm>
            <a:off x="858130" y="1421072"/>
            <a:ext cx="3137095" cy="923330"/>
          </a:xfrm>
          <a:prstGeom prst="rect">
            <a:avLst/>
          </a:prstGeom>
          <a:noFill/>
        </p:spPr>
        <p:txBody>
          <a:bodyPr wrap="square" rtlCol="0">
            <a:spAutoFit/>
          </a:bodyPr>
          <a:lstStyle/>
          <a:p>
            <a:r>
              <a:rPr lang="fr-FR" dirty="0"/>
              <a:t>Un bassin d’emploi qui s’étend jusqu’à Annecy au sud et Bellegarde à l’ouest.</a:t>
            </a:r>
          </a:p>
        </p:txBody>
      </p:sp>
      <p:pic>
        <p:nvPicPr>
          <p:cNvPr id="7" name="Image 6">
            <a:extLst>
              <a:ext uri="{FF2B5EF4-FFF2-40B4-BE49-F238E27FC236}">
                <a16:creationId xmlns:a16="http://schemas.microsoft.com/office/drawing/2014/main" id="{35F71322-7437-6F59-90EA-D7B84DD0B585}"/>
              </a:ext>
            </a:extLst>
          </p:cNvPr>
          <p:cNvPicPr>
            <a:picLocks noChangeAspect="1"/>
          </p:cNvPicPr>
          <p:nvPr/>
        </p:nvPicPr>
        <p:blipFill>
          <a:blip r:embed="rId3"/>
          <a:stretch>
            <a:fillRect/>
          </a:stretch>
        </p:blipFill>
        <p:spPr>
          <a:xfrm>
            <a:off x="6762457" y="3179298"/>
            <a:ext cx="5110676" cy="3678702"/>
          </a:xfrm>
          <a:prstGeom prst="rect">
            <a:avLst/>
          </a:prstGeom>
        </p:spPr>
      </p:pic>
      <p:sp>
        <p:nvSpPr>
          <p:cNvPr id="8" name="ZoneTexte 7">
            <a:extLst>
              <a:ext uri="{FF2B5EF4-FFF2-40B4-BE49-F238E27FC236}">
                <a16:creationId xmlns:a16="http://schemas.microsoft.com/office/drawing/2014/main" id="{33E08D4F-ADC3-E9B1-2105-24C300751606}"/>
              </a:ext>
            </a:extLst>
          </p:cNvPr>
          <p:cNvSpPr txBox="1"/>
          <p:nvPr/>
        </p:nvSpPr>
        <p:spPr>
          <a:xfrm>
            <a:off x="8199413" y="2463543"/>
            <a:ext cx="2743200" cy="646331"/>
          </a:xfrm>
          <a:prstGeom prst="rect">
            <a:avLst/>
          </a:prstGeom>
          <a:noFill/>
        </p:spPr>
        <p:txBody>
          <a:bodyPr wrap="square" rtlCol="0">
            <a:spAutoFit/>
          </a:bodyPr>
          <a:lstStyle/>
          <a:p>
            <a:r>
              <a:rPr lang="fr-FR" dirty="0"/>
              <a:t>Une agglomération transfrontalière</a:t>
            </a:r>
          </a:p>
        </p:txBody>
      </p:sp>
    </p:spTree>
    <p:extLst>
      <p:ext uri="{BB962C8B-B14F-4D97-AF65-F5344CB8AC3E}">
        <p14:creationId xmlns:p14="http://schemas.microsoft.com/office/powerpoint/2010/main" val="3771251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0A2EEF7C-F530-A930-C6B5-E890B2CBC74B}"/>
              </a:ext>
            </a:extLst>
          </p:cNvPr>
          <p:cNvSpPr>
            <a:spLocks noGrp="1" noChangeArrowheads="1"/>
          </p:cNvSpPr>
          <p:nvPr>
            <p:ph type="title"/>
          </p:nvPr>
        </p:nvSpPr>
        <p:spPr/>
        <p:txBody>
          <a:bodyPr/>
          <a:lstStyle/>
          <a:p>
            <a:r>
              <a:rPr lang="fr-FR" altLang="fr-FR" dirty="0"/>
              <a:t>Les Maquiladoras: la multiplication des zones franches sur les frontières</a:t>
            </a:r>
          </a:p>
        </p:txBody>
      </p:sp>
      <p:sp>
        <p:nvSpPr>
          <p:cNvPr id="2053" name="Rectangle 5">
            <a:extLst>
              <a:ext uri="{FF2B5EF4-FFF2-40B4-BE49-F238E27FC236}">
                <a16:creationId xmlns:a16="http://schemas.microsoft.com/office/drawing/2014/main" id="{4B253B24-AD48-287C-58CF-F792B6C22717}"/>
              </a:ext>
            </a:extLst>
          </p:cNvPr>
          <p:cNvSpPr>
            <a:spLocks noGrp="1" noChangeArrowheads="1"/>
          </p:cNvSpPr>
          <p:nvPr>
            <p:ph idx="1"/>
          </p:nvPr>
        </p:nvSpPr>
        <p:spPr>
          <a:xfrm>
            <a:off x="838200" y="1905245"/>
            <a:ext cx="11353800" cy="5051425"/>
          </a:xfrm>
        </p:spPr>
        <p:txBody>
          <a:bodyPr>
            <a:normAutofit fontScale="92500" lnSpcReduction="20000"/>
          </a:bodyPr>
          <a:lstStyle/>
          <a:p>
            <a:pPr algn="just">
              <a:buFontTx/>
              <a:buNone/>
            </a:pPr>
            <a:r>
              <a:rPr lang="fr-FR" altLang="fr-FR" sz="1600" b="1" dirty="0"/>
              <a:t>Depuis quelques années on constate le renforcement des relations d’échange entre</a:t>
            </a:r>
          </a:p>
          <a:p>
            <a:pPr algn="just">
              <a:buFontTx/>
              <a:buNone/>
            </a:pPr>
            <a:r>
              <a:rPr lang="fr-FR" altLang="fr-FR" sz="1600" b="1" dirty="0"/>
              <a:t>les régions situées au long de la frontière du Mexique avec les Etats-Unis. Les villes</a:t>
            </a:r>
          </a:p>
          <a:p>
            <a:pPr algn="just">
              <a:buFontTx/>
              <a:buNone/>
            </a:pPr>
            <a:r>
              <a:rPr lang="fr-FR" altLang="fr-FR" sz="1600" b="1" dirty="0"/>
              <a:t>de cette frontière ont vécu historiquement des rapprochements par le commerce et</a:t>
            </a:r>
          </a:p>
          <a:p>
            <a:pPr algn="just">
              <a:buFontTx/>
              <a:buNone/>
            </a:pPr>
            <a:r>
              <a:rPr lang="fr-FR" altLang="fr-FR" sz="1600" b="1" dirty="0"/>
              <a:t>par la migration (du sud vers le nord), mais c’est grâce au nouveau cadre</a:t>
            </a:r>
          </a:p>
          <a:p>
            <a:pPr algn="just">
              <a:buFontTx/>
              <a:buNone/>
            </a:pPr>
            <a:r>
              <a:rPr lang="fr-FR" altLang="fr-FR" sz="1600" b="1" dirty="0"/>
              <a:t>institutionnel mis en place par la signature d’un accord de libre échange que des</a:t>
            </a:r>
          </a:p>
          <a:p>
            <a:pPr algn="just">
              <a:buFontTx/>
              <a:buNone/>
            </a:pPr>
            <a:r>
              <a:rPr lang="fr-FR" altLang="fr-FR" sz="1600" b="1" dirty="0"/>
              <a:t>nouvelles dynamiques industrielles et économiques sont apparues récemment.</a:t>
            </a:r>
          </a:p>
          <a:p>
            <a:pPr algn="just">
              <a:buFontTx/>
              <a:buNone/>
            </a:pPr>
            <a:r>
              <a:rPr lang="fr-FR" altLang="fr-FR" sz="1600" b="1" dirty="0"/>
              <a:t>Caractérisées par l’absence d’industries, les villes du nord du Mexique ont grandi</a:t>
            </a:r>
          </a:p>
          <a:p>
            <a:pPr algn="just">
              <a:buFontTx/>
              <a:buNone/>
            </a:pPr>
            <a:r>
              <a:rPr lang="fr-FR" altLang="fr-FR" sz="1600" b="1" dirty="0"/>
              <a:t>pendant les dernières trente années comme résultat de l’installation des entreprises</a:t>
            </a:r>
          </a:p>
          <a:p>
            <a:pPr algn="just">
              <a:buFontTx/>
              <a:buNone/>
            </a:pPr>
            <a:r>
              <a:rPr lang="fr-FR" altLang="fr-FR" sz="1600" b="1" dirty="0"/>
              <a:t>nommées </a:t>
            </a:r>
            <a:r>
              <a:rPr lang="fr-FR" altLang="fr-FR" sz="1600" b="1" i="1" dirty="0"/>
              <a:t>Maquiladoras</a:t>
            </a:r>
            <a:r>
              <a:rPr lang="fr-FR" altLang="fr-FR" sz="1600" b="1" dirty="0"/>
              <a:t>, dédiées à l’origine à l’assemblage de composants simples et</a:t>
            </a:r>
          </a:p>
          <a:p>
            <a:pPr algn="just">
              <a:buFontTx/>
              <a:buNone/>
            </a:pPr>
            <a:r>
              <a:rPr lang="fr-FR" altLang="fr-FR" sz="1600" b="1" dirty="0"/>
              <a:t>à faible valeur ajoutée. Les Maquiladoras sont principalement des filiales de firmes</a:t>
            </a:r>
          </a:p>
          <a:p>
            <a:pPr algn="just">
              <a:buFontTx/>
              <a:buNone/>
            </a:pPr>
            <a:r>
              <a:rPr lang="fr-FR" altLang="fr-FR" sz="1600" b="1" dirty="0"/>
              <a:t>étrangères installées le long de la frontière nord du Mexique, bénéficiant</a:t>
            </a:r>
          </a:p>
          <a:p>
            <a:pPr algn="just">
              <a:buFontTx/>
              <a:buNone/>
            </a:pPr>
            <a:r>
              <a:rPr lang="fr-FR" altLang="fr-FR" sz="1600" b="1" dirty="0"/>
              <a:t>d’exonérations fiscales à l’importation de pièces pour assembler et exporter des</a:t>
            </a:r>
          </a:p>
          <a:p>
            <a:pPr algn="just">
              <a:buFontTx/>
              <a:buNone/>
            </a:pPr>
            <a:r>
              <a:rPr lang="fr-FR" altLang="fr-FR" sz="1600" b="1" dirty="0"/>
              <a:t>produits finaux. L’établissement des Maquiladoras a été encouragé par les</a:t>
            </a:r>
          </a:p>
          <a:p>
            <a:pPr algn="just">
              <a:buFontTx/>
              <a:buNone/>
            </a:pPr>
            <a:r>
              <a:rPr lang="fr-FR" altLang="fr-FR" sz="1600" b="1" dirty="0"/>
              <a:t>gouvernements locaux dans la mesure où elles ont constitué des sources de création</a:t>
            </a:r>
          </a:p>
          <a:p>
            <a:pPr algn="just">
              <a:buFontTx/>
              <a:buNone/>
            </a:pPr>
            <a:r>
              <a:rPr lang="fr-FR" altLang="fr-FR" sz="1600" b="1" dirty="0"/>
              <a:t>et de rétention d’une main-d’œuvre migrante et peu qualifiée.</a:t>
            </a:r>
            <a:r>
              <a:rPr lang="fr-FR" altLang="fr-FR" sz="1400" b="1" dirty="0"/>
              <a:t> </a:t>
            </a:r>
          </a:p>
          <a:p>
            <a:pPr algn="just">
              <a:buFontTx/>
              <a:buNone/>
            </a:pPr>
            <a:endParaRPr lang="fr-FR" altLang="fr-FR" sz="1400" b="1" dirty="0"/>
          </a:p>
          <a:p>
            <a:pPr algn="just">
              <a:buFontTx/>
              <a:buNone/>
            </a:pPr>
            <a:r>
              <a:rPr lang="fr-FR" altLang="fr-FR" sz="1400" b="1" dirty="0"/>
              <a:t>David Villavicencio, </a:t>
            </a:r>
            <a:r>
              <a:rPr lang="fr-FR" altLang="fr-FR" sz="1600" i="1" dirty="0"/>
              <a:t>Les « Maquiladoras » de la frontière nord du Mexique, 2008.</a:t>
            </a:r>
          </a:p>
          <a:p>
            <a:pPr algn="just">
              <a:buFontTx/>
              <a:buNone/>
            </a:pPr>
            <a:endParaRPr lang="fr-FR" altLang="fr-FR" sz="1400" b="1" dirty="0"/>
          </a:p>
          <a:p>
            <a:pPr algn="just">
              <a:buFontTx/>
              <a:buNone/>
            </a:pPr>
            <a:endParaRPr lang="fr-FR" altLang="fr-FR" sz="14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3397720-2E27-74AB-3D91-D92C3DDEC7C6}"/>
              </a:ext>
            </a:extLst>
          </p:cNvPr>
          <p:cNvSpPr>
            <a:spLocks noGrp="1" noChangeArrowheads="1"/>
          </p:cNvSpPr>
          <p:nvPr>
            <p:ph type="title"/>
          </p:nvPr>
        </p:nvSpPr>
        <p:spPr>
          <a:xfrm>
            <a:off x="106680" y="0"/>
            <a:ext cx="10515600" cy="1325563"/>
          </a:xfrm>
        </p:spPr>
        <p:txBody>
          <a:bodyPr/>
          <a:lstStyle/>
          <a:p>
            <a:r>
              <a:rPr lang="fr-FR" altLang="fr-FR" dirty="0"/>
              <a:t>Maquiladoras</a:t>
            </a:r>
          </a:p>
        </p:txBody>
      </p:sp>
      <p:sp>
        <p:nvSpPr>
          <p:cNvPr id="10243" name="Rectangle 3">
            <a:extLst>
              <a:ext uri="{FF2B5EF4-FFF2-40B4-BE49-F238E27FC236}">
                <a16:creationId xmlns:a16="http://schemas.microsoft.com/office/drawing/2014/main" id="{B23F2385-7DB9-5507-FA4C-49F5616D9894}"/>
              </a:ext>
            </a:extLst>
          </p:cNvPr>
          <p:cNvSpPr>
            <a:spLocks noGrp="1" noChangeArrowheads="1"/>
          </p:cNvSpPr>
          <p:nvPr>
            <p:ph type="body" idx="1"/>
          </p:nvPr>
        </p:nvSpPr>
        <p:spPr/>
        <p:txBody>
          <a:bodyPr/>
          <a:lstStyle/>
          <a:p>
            <a:endParaRPr lang="fr-FR" altLang="fr-FR"/>
          </a:p>
        </p:txBody>
      </p:sp>
      <p:pic>
        <p:nvPicPr>
          <p:cNvPr id="10245" name="Picture 5" descr="carte etats unis maquiladoras">
            <a:extLst>
              <a:ext uri="{FF2B5EF4-FFF2-40B4-BE49-F238E27FC236}">
                <a16:creationId xmlns:a16="http://schemas.microsoft.com/office/drawing/2014/main" id="{F20D1A10-D0BF-245E-EAD6-7C63C3C29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7618"/>
            <a:ext cx="12192000" cy="56903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a:extLst>
              <a:ext uri="{FF2B5EF4-FFF2-40B4-BE49-F238E27FC236}">
                <a16:creationId xmlns:a16="http://schemas.microsoft.com/office/drawing/2014/main" id="{443FD667-5D01-0859-4A98-9C17AD8C822E}"/>
              </a:ext>
            </a:extLst>
          </p:cNvPr>
          <p:cNvSpPr>
            <a:spLocks noGrp="1" noChangeArrowheads="1"/>
          </p:cNvSpPr>
          <p:nvPr>
            <p:ph type="title"/>
          </p:nvPr>
        </p:nvSpPr>
        <p:spPr>
          <a:xfrm>
            <a:off x="650629" y="240224"/>
            <a:ext cx="10515600" cy="1325563"/>
          </a:xfrm>
        </p:spPr>
        <p:txBody>
          <a:bodyPr>
            <a:normAutofit fontScale="90000"/>
          </a:bodyPr>
          <a:lstStyle/>
          <a:p>
            <a:r>
              <a:rPr lang="fr-FR" altLang="fr-FR" dirty="0"/>
              <a:t>Les limites d’une région transfrontalière sur la frontière mexicaine: une frontière à sens unique pour les migrations ?</a:t>
            </a:r>
          </a:p>
        </p:txBody>
      </p:sp>
      <p:sp>
        <p:nvSpPr>
          <p:cNvPr id="8197" name="Rectangle 5">
            <a:extLst>
              <a:ext uri="{FF2B5EF4-FFF2-40B4-BE49-F238E27FC236}">
                <a16:creationId xmlns:a16="http://schemas.microsoft.com/office/drawing/2014/main" id="{A7CC9DFC-8199-DF4F-31F0-98407D26303E}"/>
              </a:ext>
            </a:extLst>
          </p:cNvPr>
          <p:cNvSpPr>
            <a:spLocks noGrp="1" noChangeArrowheads="1"/>
          </p:cNvSpPr>
          <p:nvPr>
            <p:ph idx="1"/>
          </p:nvPr>
        </p:nvSpPr>
        <p:spPr>
          <a:xfrm>
            <a:off x="2640013" y="2349500"/>
            <a:ext cx="8229600" cy="4114800"/>
          </a:xfrm>
        </p:spPr>
        <p:txBody>
          <a:bodyPr/>
          <a:lstStyle/>
          <a:p>
            <a:endParaRPr lang="fr-FR" altLang="fr-FR"/>
          </a:p>
        </p:txBody>
      </p:sp>
      <p:pic>
        <p:nvPicPr>
          <p:cNvPr id="8199" name="Picture 7">
            <a:extLst>
              <a:ext uri="{FF2B5EF4-FFF2-40B4-BE49-F238E27FC236}">
                <a16:creationId xmlns:a16="http://schemas.microsoft.com/office/drawing/2014/main" id="{F92DCD6A-2616-C094-EFFE-293591245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217" y="1700214"/>
            <a:ext cx="11310425" cy="48593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1BE015-8B3F-80B1-B073-4B373F48F53B}"/>
              </a:ext>
            </a:extLst>
          </p:cNvPr>
          <p:cNvSpPr>
            <a:spLocks noGrp="1"/>
          </p:cNvSpPr>
          <p:nvPr>
            <p:ph type="title"/>
          </p:nvPr>
        </p:nvSpPr>
        <p:spPr>
          <a:xfrm>
            <a:off x="0" y="0"/>
            <a:ext cx="10515600" cy="1325563"/>
          </a:xfrm>
        </p:spPr>
        <p:txBody>
          <a:bodyPr/>
          <a:lstStyle/>
          <a:p>
            <a:r>
              <a:rPr lang="fr-FR" dirty="0" err="1"/>
              <a:t>Trirhéna</a:t>
            </a:r>
            <a:r>
              <a:rPr lang="fr-FR" dirty="0"/>
              <a:t>: une </a:t>
            </a:r>
            <a:r>
              <a:rPr lang="fr-FR" dirty="0" err="1"/>
              <a:t>eurorégion</a:t>
            </a:r>
            <a:endParaRPr lang="fr-FR" dirty="0"/>
          </a:p>
        </p:txBody>
      </p:sp>
      <p:pic>
        <p:nvPicPr>
          <p:cNvPr id="4" name="Espace réservé du contenu 3">
            <a:extLst>
              <a:ext uri="{FF2B5EF4-FFF2-40B4-BE49-F238E27FC236}">
                <a16:creationId xmlns:a16="http://schemas.microsoft.com/office/drawing/2014/main" id="{4C7B6127-DFCB-15A1-03AE-E88B7428DAF2}"/>
              </a:ext>
            </a:extLst>
          </p:cNvPr>
          <p:cNvPicPr>
            <a:picLocks noGrp="1" noChangeAspect="1"/>
          </p:cNvPicPr>
          <p:nvPr>
            <p:ph idx="1"/>
          </p:nvPr>
        </p:nvPicPr>
        <p:blipFill>
          <a:blip r:embed="rId2"/>
          <a:stretch>
            <a:fillRect/>
          </a:stretch>
        </p:blipFill>
        <p:spPr>
          <a:xfrm>
            <a:off x="0" y="2050708"/>
            <a:ext cx="5922498" cy="4667250"/>
          </a:xfrm>
          <a:prstGeom prst="rect">
            <a:avLst/>
          </a:prstGeom>
        </p:spPr>
      </p:pic>
      <p:sp>
        <p:nvSpPr>
          <p:cNvPr id="5" name="ZoneTexte 4">
            <a:extLst>
              <a:ext uri="{FF2B5EF4-FFF2-40B4-BE49-F238E27FC236}">
                <a16:creationId xmlns:a16="http://schemas.microsoft.com/office/drawing/2014/main" id="{9C66DFAD-78B2-E122-0E29-AA978342E4B8}"/>
              </a:ext>
            </a:extLst>
          </p:cNvPr>
          <p:cNvSpPr txBox="1"/>
          <p:nvPr/>
        </p:nvSpPr>
        <p:spPr>
          <a:xfrm>
            <a:off x="6269504" y="2306466"/>
            <a:ext cx="6098344" cy="2862322"/>
          </a:xfrm>
          <a:prstGeom prst="rect">
            <a:avLst/>
          </a:prstGeom>
          <a:noFill/>
        </p:spPr>
        <p:txBody>
          <a:bodyPr wrap="square">
            <a:spAutoFit/>
          </a:bodyPr>
          <a:lstStyle/>
          <a:p>
            <a:r>
              <a:rPr lang="fr-FR" dirty="0"/>
              <a:t>Le conseil de la région a été créé en 1995. Chaque délégation nationale se compose de 25 membres au maximum, soit 75 membres en tout pour le conseil. Ces derniers assurent les activités du conseil et son financement. Les organes du conseil </a:t>
            </a:r>
            <a:r>
              <a:rPr lang="fr-FR" dirty="0" err="1"/>
              <a:t>RegioTriRhena</a:t>
            </a:r>
            <a:r>
              <a:rPr lang="fr-FR" dirty="0"/>
              <a:t> sont l’assemblée générale ou plénière (qui se tient 2 fois par an), le comité directeur composé de 15 membres (5 par pays) et le directoire composé du Président et de deux Vice-Présidents, élus pour deux ans. Le Secrétariat Général est assuré par les Secrétaires Généraux des trois associations </a:t>
            </a:r>
            <a:r>
              <a:rPr lang="fr-FR" dirty="0" err="1"/>
              <a:t>Regio</a:t>
            </a:r>
            <a:r>
              <a:rPr lang="fr-FR" dirty="0"/>
              <a:t> ainsi que le Secrétaire du conseil</a:t>
            </a:r>
          </a:p>
        </p:txBody>
      </p:sp>
    </p:spTree>
    <p:extLst>
      <p:ext uri="{BB962C8B-B14F-4D97-AF65-F5344CB8AC3E}">
        <p14:creationId xmlns:p14="http://schemas.microsoft.com/office/powerpoint/2010/main" val="3747842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7F0693-E785-875D-AC04-D5047F362764}"/>
              </a:ext>
            </a:extLst>
          </p:cNvPr>
          <p:cNvSpPr>
            <a:spLocks noGrp="1"/>
          </p:cNvSpPr>
          <p:nvPr>
            <p:ph type="title"/>
          </p:nvPr>
        </p:nvSpPr>
        <p:spPr/>
        <p:txBody>
          <a:bodyPr/>
          <a:lstStyle/>
          <a:p>
            <a:r>
              <a:rPr lang="fr-FR" dirty="0"/>
              <a:t>Frontière naturelle: les Vosges ou le Rhin?</a:t>
            </a:r>
          </a:p>
        </p:txBody>
      </p:sp>
      <p:pic>
        <p:nvPicPr>
          <p:cNvPr id="4" name="Espace réservé du contenu 3">
            <a:extLst>
              <a:ext uri="{FF2B5EF4-FFF2-40B4-BE49-F238E27FC236}">
                <a16:creationId xmlns:a16="http://schemas.microsoft.com/office/drawing/2014/main" id="{D7667C7A-2F64-7319-72D8-3CCE6101411D}"/>
              </a:ext>
            </a:extLst>
          </p:cNvPr>
          <p:cNvPicPr>
            <a:picLocks noGrp="1" noChangeAspect="1"/>
          </p:cNvPicPr>
          <p:nvPr>
            <p:ph idx="1"/>
          </p:nvPr>
        </p:nvPicPr>
        <p:blipFill>
          <a:blip r:embed="rId2"/>
          <a:stretch>
            <a:fillRect/>
          </a:stretch>
        </p:blipFill>
        <p:spPr>
          <a:xfrm>
            <a:off x="1617786" y="1434906"/>
            <a:ext cx="8736036" cy="5423094"/>
          </a:xfrm>
          <a:prstGeom prst="rect">
            <a:avLst/>
          </a:prstGeom>
        </p:spPr>
      </p:pic>
    </p:spTree>
    <p:extLst>
      <p:ext uri="{BB962C8B-B14F-4D97-AF65-F5344CB8AC3E}">
        <p14:creationId xmlns:p14="http://schemas.microsoft.com/office/powerpoint/2010/main" val="3290412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a:extLst>
              <a:ext uri="{FF2B5EF4-FFF2-40B4-BE49-F238E27FC236}">
                <a16:creationId xmlns:a16="http://schemas.microsoft.com/office/drawing/2014/main" id="{1EFFD8C4-D993-F267-443D-D1C2D8613F9B}"/>
              </a:ext>
            </a:extLst>
          </p:cNvPr>
          <p:cNvPicPr>
            <a:picLocks noGrp="1" noChangeAspect="1"/>
          </p:cNvPicPr>
          <p:nvPr>
            <p:ph idx="1"/>
          </p:nvPr>
        </p:nvPicPr>
        <p:blipFill>
          <a:blip r:embed="rId2"/>
          <a:stretch>
            <a:fillRect/>
          </a:stretch>
        </p:blipFill>
        <p:spPr>
          <a:xfrm>
            <a:off x="0" y="2912011"/>
            <a:ext cx="4572000" cy="4045097"/>
          </a:xfrm>
          <a:prstGeom prst="rect">
            <a:avLst/>
          </a:prstGeom>
        </p:spPr>
      </p:pic>
      <p:pic>
        <p:nvPicPr>
          <p:cNvPr id="5" name="Image 4">
            <a:extLst>
              <a:ext uri="{FF2B5EF4-FFF2-40B4-BE49-F238E27FC236}">
                <a16:creationId xmlns:a16="http://schemas.microsoft.com/office/drawing/2014/main" id="{33FF3702-E09D-F129-CBE4-06C7C3E93C1A}"/>
              </a:ext>
            </a:extLst>
          </p:cNvPr>
          <p:cNvPicPr>
            <a:picLocks noChangeAspect="1"/>
          </p:cNvPicPr>
          <p:nvPr/>
        </p:nvPicPr>
        <p:blipFill>
          <a:blip r:embed="rId3"/>
          <a:stretch>
            <a:fillRect/>
          </a:stretch>
        </p:blipFill>
        <p:spPr>
          <a:xfrm>
            <a:off x="0" y="0"/>
            <a:ext cx="5700932" cy="2639158"/>
          </a:xfrm>
          <a:prstGeom prst="rect">
            <a:avLst/>
          </a:prstGeom>
        </p:spPr>
      </p:pic>
      <p:sp>
        <p:nvSpPr>
          <p:cNvPr id="7" name="ZoneTexte 6">
            <a:extLst>
              <a:ext uri="{FF2B5EF4-FFF2-40B4-BE49-F238E27FC236}">
                <a16:creationId xmlns:a16="http://schemas.microsoft.com/office/drawing/2014/main" id="{2A77B359-FA8B-291D-B060-91ED5DE4F82F}"/>
              </a:ext>
            </a:extLst>
          </p:cNvPr>
          <p:cNvSpPr txBox="1"/>
          <p:nvPr/>
        </p:nvSpPr>
        <p:spPr>
          <a:xfrm>
            <a:off x="6096000" y="-60197"/>
            <a:ext cx="6098344" cy="7017306"/>
          </a:xfrm>
          <a:prstGeom prst="rect">
            <a:avLst/>
          </a:prstGeom>
          <a:noFill/>
        </p:spPr>
        <p:txBody>
          <a:bodyPr wrap="square">
            <a:spAutoFit/>
          </a:bodyPr>
          <a:lstStyle/>
          <a:p>
            <a:r>
              <a:rPr lang="fr-FR" dirty="0"/>
              <a:t>Les interrelations au niveau des entreprises sont efficaces, dans la mesure où les investissements et créations de filiales de l’autre côté de la frontière, surtout en provenance de la Suisse, ont une longue tradition dans la « </a:t>
            </a:r>
            <a:r>
              <a:rPr lang="fr-FR" dirty="0" err="1"/>
              <a:t>Regio</a:t>
            </a:r>
            <a:r>
              <a:rPr lang="fr-FR" dirty="0"/>
              <a:t> ». Ainsi l’industrialisation du Bade-Sud et de la partie méridionale de la Haute-Alsace a été effectuée en grande partie avec du capital suisse. L’industrie alsacienne en général appartient d’ailleurs à 40 % environ à des cartels non français, surtout à base de capitaux suisses et allemands. En fin de compte c’est grâce à ces relations économiques </a:t>
            </a:r>
            <a:r>
              <a:rPr lang="fr-FR" dirty="0" err="1"/>
              <a:t>intra-régionales</a:t>
            </a:r>
            <a:r>
              <a:rPr lang="fr-FR" dirty="0"/>
              <a:t> que l’Alsace n’est pas devenue une région de vieille industrie en crise, mais a pu suivre le rythme de développement de l’économie internationale.</a:t>
            </a:r>
          </a:p>
          <a:p>
            <a:r>
              <a:rPr lang="fr-FR" dirty="0"/>
              <a:t>Les interrelations dans la vie quotidienne des habitants ont également fait progresser de manière décisive les comportements et l’émergence d’une identité transfrontalière. Les différences entre les systèmes économiques nationaux ont conduit à des disparités entre les trois portions nationales de </a:t>
            </a:r>
            <a:r>
              <a:rPr lang="fr-FR" dirty="0" err="1"/>
              <a:t>TriRhena</a:t>
            </a:r>
            <a:r>
              <a:rPr lang="fr-FR" dirty="0"/>
              <a:t>. Cette réalité pousse les habitants à traverser les frontières pour mettre à profit les avantages offerts à proximité par chacun des trois secteurs nationaux. Trois domaines significatifs  permettent d’observer ces interrelations  : les migrations quotidiennes alternantes de travail, les nouvelles habitudes commerciales et les pratiques transfrontalières suscitées sur le marché foncier et immobilier. </a:t>
            </a:r>
          </a:p>
        </p:txBody>
      </p:sp>
    </p:spTree>
    <p:extLst>
      <p:ext uri="{BB962C8B-B14F-4D97-AF65-F5344CB8AC3E}">
        <p14:creationId xmlns:p14="http://schemas.microsoft.com/office/powerpoint/2010/main" val="21633198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F254BB-6314-9CC7-03CB-9267FB64773C}"/>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D5498F9F-EC5F-F58A-FE37-6A2ACF397377}"/>
              </a:ext>
            </a:extLst>
          </p:cNvPr>
          <p:cNvPicPr>
            <a:picLocks noGrp="1" noChangeAspect="1"/>
          </p:cNvPicPr>
          <p:nvPr>
            <p:ph idx="1"/>
          </p:nvPr>
        </p:nvPicPr>
        <p:blipFill>
          <a:blip r:embed="rId2"/>
          <a:stretch>
            <a:fillRect/>
          </a:stretch>
        </p:blipFill>
        <p:spPr>
          <a:xfrm>
            <a:off x="1" y="0"/>
            <a:ext cx="12192000" cy="7047913"/>
          </a:xfrm>
          <a:prstGeom prst="rect">
            <a:avLst/>
          </a:prstGeom>
        </p:spPr>
      </p:pic>
    </p:spTree>
    <p:extLst>
      <p:ext uri="{BB962C8B-B14F-4D97-AF65-F5344CB8AC3E}">
        <p14:creationId xmlns:p14="http://schemas.microsoft.com/office/powerpoint/2010/main" val="3958629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B3125BC-4D71-D252-05C7-E95D4F71CD71}"/>
              </a:ext>
            </a:extLst>
          </p:cNvPr>
          <p:cNvPicPr>
            <a:picLocks noChangeAspect="1"/>
          </p:cNvPicPr>
          <p:nvPr/>
        </p:nvPicPr>
        <p:blipFill>
          <a:blip r:embed="rId2"/>
          <a:stretch>
            <a:fillRect/>
          </a:stretch>
        </p:blipFill>
        <p:spPr>
          <a:xfrm>
            <a:off x="-1" y="1"/>
            <a:ext cx="6382041" cy="3268100"/>
          </a:xfrm>
          <a:prstGeom prst="rect">
            <a:avLst/>
          </a:prstGeom>
        </p:spPr>
      </p:pic>
      <p:pic>
        <p:nvPicPr>
          <p:cNvPr id="3" name="Image 2">
            <a:extLst>
              <a:ext uri="{FF2B5EF4-FFF2-40B4-BE49-F238E27FC236}">
                <a16:creationId xmlns:a16="http://schemas.microsoft.com/office/drawing/2014/main" id="{6F5ABC14-F683-1671-5BEB-19AF25524B00}"/>
              </a:ext>
            </a:extLst>
          </p:cNvPr>
          <p:cNvPicPr>
            <a:picLocks noChangeAspect="1"/>
          </p:cNvPicPr>
          <p:nvPr/>
        </p:nvPicPr>
        <p:blipFill>
          <a:blip r:embed="rId3"/>
          <a:stretch>
            <a:fillRect/>
          </a:stretch>
        </p:blipFill>
        <p:spPr>
          <a:xfrm>
            <a:off x="6382040" y="2053883"/>
            <a:ext cx="5809957" cy="4804117"/>
          </a:xfrm>
          <a:prstGeom prst="rect">
            <a:avLst/>
          </a:prstGeom>
        </p:spPr>
      </p:pic>
      <p:pic>
        <p:nvPicPr>
          <p:cNvPr id="4" name="Image 3">
            <a:extLst>
              <a:ext uri="{FF2B5EF4-FFF2-40B4-BE49-F238E27FC236}">
                <a16:creationId xmlns:a16="http://schemas.microsoft.com/office/drawing/2014/main" id="{1FBF3D1D-32FB-17BB-2A6D-1AC5440332C3}"/>
              </a:ext>
            </a:extLst>
          </p:cNvPr>
          <p:cNvPicPr>
            <a:picLocks noChangeAspect="1"/>
          </p:cNvPicPr>
          <p:nvPr/>
        </p:nvPicPr>
        <p:blipFill>
          <a:blip r:embed="rId4"/>
          <a:stretch>
            <a:fillRect/>
          </a:stretch>
        </p:blipFill>
        <p:spPr>
          <a:xfrm>
            <a:off x="0" y="3268101"/>
            <a:ext cx="6382043" cy="3589899"/>
          </a:xfrm>
          <a:prstGeom prst="rect">
            <a:avLst/>
          </a:prstGeom>
        </p:spPr>
      </p:pic>
      <p:pic>
        <p:nvPicPr>
          <p:cNvPr id="5" name="Image 4">
            <a:extLst>
              <a:ext uri="{FF2B5EF4-FFF2-40B4-BE49-F238E27FC236}">
                <a16:creationId xmlns:a16="http://schemas.microsoft.com/office/drawing/2014/main" id="{13AB8563-EE5E-8C3A-C91D-5106452E7A39}"/>
              </a:ext>
            </a:extLst>
          </p:cNvPr>
          <p:cNvPicPr>
            <a:picLocks noChangeAspect="1"/>
          </p:cNvPicPr>
          <p:nvPr/>
        </p:nvPicPr>
        <p:blipFill>
          <a:blip r:embed="rId5"/>
          <a:stretch>
            <a:fillRect/>
          </a:stretch>
        </p:blipFill>
        <p:spPr>
          <a:xfrm>
            <a:off x="6382040" y="-1"/>
            <a:ext cx="5809960" cy="2053881"/>
          </a:xfrm>
          <a:prstGeom prst="rect">
            <a:avLst/>
          </a:prstGeom>
        </p:spPr>
      </p:pic>
      <p:sp>
        <p:nvSpPr>
          <p:cNvPr id="6" name="ZoneTexte 5">
            <a:extLst>
              <a:ext uri="{FF2B5EF4-FFF2-40B4-BE49-F238E27FC236}">
                <a16:creationId xmlns:a16="http://schemas.microsoft.com/office/drawing/2014/main" id="{84806D8F-0772-DC77-2FC9-8041EF41532C}"/>
              </a:ext>
            </a:extLst>
          </p:cNvPr>
          <p:cNvSpPr txBox="1"/>
          <p:nvPr/>
        </p:nvSpPr>
        <p:spPr>
          <a:xfrm>
            <a:off x="3960059" y="629473"/>
            <a:ext cx="3699803" cy="707886"/>
          </a:xfrm>
          <a:prstGeom prst="rect">
            <a:avLst/>
          </a:prstGeom>
          <a:noFill/>
        </p:spPr>
        <p:txBody>
          <a:bodyPr wrap="square" rtlCol="0">
            <a:spAutoFit/>
          </a:bodyPr>
          <a:lstStyle/>
          <a:p>
            <a:r>
              <a:rPr lang="fr-FR" sz="4000" b="1" dirty="0"/>
              <a:t>CEUTA</a:t>
            </a:r>
          </a:p>
        </p:txBody>
      </p:sp>
      <p:sp>
        <p:nvSpPr>
          <p:cNvPr id="8" name="ZoneTexte 7">
            <a:extLst>
              <a:ext uri="{FF2B5EF4-FFF2-40B4-BE49-F238E27FC236}">
                <a16:creationId xmlns:a16="http://schemas.microsoft.com/office/drawing/2014/main" id="{65441922-9720-5577-1FCD-A9E3076BD961}"/>
              </a:ext>
            </a:extLst>
          </p:cNvPr>
          <p:cNvSpPr txBox="1"/>
          <p:nvPr/>
        </p:nvSpPr>
        <p:spPr>
          <a:xfrm>
            <a:off x="7659862" y="295422"/>
            <a:ext cx="3341073" cy="523220"/>
          </a:xfrm>
          <a:prstGeom prst="rect">
            <a:avLst/>
          </a:prstGeom>
          <a:noFill/>
        </p:spPr>
        <p:txBody>
          <a:bodyPr wrap="square" rtlCol="0">
            <a:spAutoFit/>
          </a:bodyPr>
          <a:lstStyle/>
          <a:p>
            <a:r>
              <a:rPr lang="fr-FR" sz="2800" b="1" dirty="0"/>
              <a:t>CACHEMIRE</a:t>
            </a:r>
          </a:p>
        </p:txBody>
      </p:sp>
      <p:sp>
        <p:nvSpPr>
          <p:cNvPr id="9" name="ZoneTexte 8">
            <a:extLst>
              <a:ext uri="{FF2B5EF4-FFF2-40B4-BE49-F238E27FC236}">
                <a16:creationId xmlns:a16="http://schemas.microsoft.com/office/drawing/2014/main" id="{DBDA6614-CEAF-0BB7-76C4-4849B465DB43}"/>
              </a:ext>
            </a:extLst>
          </p:cNvPr>
          <p:cNvSpPr txBox="1"/>
          <p:nvPr/>
        </p:nvSpPr>
        <p:spPr>
          <a:xfrm>
            <a:off x="1434905" y="4135902"/>
            <a:ext cx="4149969" cy="584775"/>
          </a:xfrm>
          <a:prstGeom prst="rect">
            <a:avLst/>
          </a:prstGeom>
          <a:noFill/>
        </p:spPr>
        <p:txBody>
          <a:bodyPr wrap="square" rtlCol="0">
            <a:spAutoFit/>
          </a:bodyPr>
          <a:lstStyle/>
          <a:p>
            <a:r>
              <a:rPr lang="fr-FR" sz="3200" b="1" dirty="0"/>
              <a:t>MEXIQUE</a:t>
            </a:r>
          </a:p>
        </p:txBody>
      </p:sp>
      <p:sp>
        <p:nvSpPr>
          <p:cNvPr id="10" name="ZoneTexte 9">
            <a:extLst>
              <a:ext uri="{FF2B5EF4-FFF2-40B4-BE49-F238E27FC236}">
                <a16:creationId xmlns:a16="http://schemas.microsoft.com/office/drawing/2014/main" id="{48CF3C1E-EE0F-E4E6-0CCD-4750E2BD65BD}"/>
              </a:ext>
            </a:extLst>
          </p:cNvPr>
          <p:cNvSpPr txBox="1"/>
          <p:nvPr/>
        </p:nvSpPr>
        <p:spPr>
          <a:xfrm>
            <a:off x="7659862" y="4135902"/>
            <a:ext cx="3341073" cy="584775"/>
          </a:xfrm>
          <a:prstGeom prst="rect">
            <a:avLst/>
          </a:prstGeom>
          <a:noFill/>
        </p:spPr>
        <p:txBody>
          <a:bodyPr wrap="square" rtlCol="0">
            <a:spAutoFit/>
          </a:bodyPr>
          <a:lstStyle/>
          <a:p>
            <a:r>
              <a:rPr lang="fr-FR" sz="3200" b="1" dirty="0"/>
              <a:t>CISJORDANIE</a:t>
            </a:r>
          </a:p>
        </p:txBody>
      </p:sp>
    </p:spTree>
    <p:extLst>
      <p:ext uri="{BB962C8B-B14F-4D97-AF65-F5344CB8AC3E}">
        <p14:creationId xmlns:p14="http://schemas.microsoft.com/office/powerpoint/2010/main" val="3421391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7561D87-5D4F-9F21-A3D6-6B4A5260901D}"/>
              </a:ext>
            </a:extLst>
          </p:cNvPr>
          <p:cNvPicPr>
            <a:picLocks noChangeAspect="1"/>
          </p:cNvPicPr>
          <p:nvPr/>
        </p:nvPicPr>
        <p:blipFill>
          <a:blip r:embed="rId2"/>
          <a:stretch>
            <a:fillRect/>
          </a:stretch>
        </p:blipFill>
        <p:spPr>
          <a:xfrm>
            <a:off x="1" y="0"/>
            <a:ext cx="4501662" cy="5176911"/>
          </a:xfrm>
          <a:prstGeom prst="rect">
            <a:avLst/>
          </a:prstGeom>
        </p:spPr>
      </p:pic>
      <p:pic>
        <p:nvPicPr>
          <p:cNvPr id="3" name="Image 2">
            <a:extLst>
              <a:ext uri="{FF2B5EF4-FFF2-40B4-BE49-F238E27FC236}">
                <a16:creationId xmlns:a16="http://schemas.microsoft.com/office/drawing/2014/main" id="{49282408-A747-A92D-8713-6CA2E6D831EF}"/>
              </a:ext>
            </a:extLst>
          </p:cNvPr>
          <p:cNvPicPr>
            <a:picLocks noChangeAspect="1"/>
          </p:cNvPicPr>
          <p:nvPr/>
        </p:nvPicPr>
        <p:blipFill>
          <a:blip r:embed="rId3"/>
          <a:stretch>
            <a:fillRect/>
          </a:stretch>
        </p:blipFill>
        <p:spPr>
          <a:xfrm>
            <a:off x="4501663" y="0"/>
            <a:ext cx="7690336" cy="6752491"/>
          </a:xfrm>
          <a:prstGeom prst="rect">
            <a:avLst/>
          </a:prstGeom>
        </p:spPr>
      </p:pic>
    </p:spTree>
    <p:extLst>
      <p:ext uri="{BB962C8B-B14F-4D97-AF65-F5344CB8AC3E}">
        <p14:creationId xmlns:p14="http://schemas.microsoft.com/office/powerpoint/2010/main" val="14757199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AEA4259-5B37-BF4C-36CB-9E1C57A4CFA3}"/>
              </a:ext>
            </a:extLst>
          </p:cNvPr>
          <p:cNvPicPr>
            <a:picLocks noChangeAspect="1"/>
          </p:cNvPicPr>
          <p:nvPr/>
        </p:nvPicPr>
        <p:blipFill>
          <a:blip r:embed="rId2"/>
          <a:stretch>
            <a:fillRect/>
          </a:stretch>
        </p:blipFill>
        <p:spPr>
          <a:xfrm>
            <a:off x="1" y="-1"/>
            <a:ext cx="12192000" cy="6693031"/>
          </a:xfrm>
          <a:prstGeom prst="rect">
            <a:avLst/>
          </a:prstGeom>
        </p:spPr>
      </p:pic>
    </p:spTree>
    <p:extLst>
      <p:ext uri="{BB962C8B-B14F-4D97-AF65-F5344CB8AC3E}">
        <p14:creationId xmlns:p14="http://schemas.microsoft.com/office/powerpoint/2010/main" val="259589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3C65A8-23FE-A26A-26A5-2F22D1924BDC}"/>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ABB8BD2C-E6C1-A1C7-4BF4-D0304E6E0756}"/>
              </a:ext>
            </a:extLst>
          </p:cNvPr>
          <p:cNvPicPr>
            <a:picLocks noGrp="1" noChangeAspect="1"/>
          </p:cNvPicPr>
          <p:nvPr>
            <p:ph idx="1"/>
          </p:nvPr>
        </p:nvPicPr>
        <p:blipFill>
          <a:blip r:embed="rId2"/>
          <a:stretch>
            <a:fillRect/>
          </a:stretch>
        </p:blipFill>
        <p:spPr>
          <a:xfrm>
            <a:off x="0" y="0"/>
            <a:ext cx="5791200" cy="6858000"/>
          </a:xfrm>
          <a:prstGeom prst="rect">
            <a:avLst/>
          </a:prstGeom>
        </p:spPr>
      </p:pic>
      <p:pic>
        <p:nvPicPr>
          <p:cNvPr id="5" name="Image 4">
            <a:extLst>
              <a:ext uri="{FF2B5EF4-FFF2-40B4-BE49-F238E27FC236}">
                <a16:creationId xmlns:a16="http://schemas.microsoft.com/office/drawing/2014/main" id="{21FDD5F0-E08E-BE53-15BE-1297BD24DBF3}"/>
              </a:ext>
            </a:extLst>
          </p:cNvPr>
          <p:cNvPicPr>
            <a:picLocks noChangeAspect="1"/>
          </p:cNvPicPr>
          <p:nvPr/>
        </p:nvPicPr>
        <p:blipFill>
          <a:blip r:embed="rId3"/>
          <a:stretch>
            <a:fillRect/>
          </a:stretch>
        </p:blipFill>
        <p:spPr>
          <a:xfrm>
            <a:off x="5791200" y="0"/>
            <a:ext cx="6519945" cy="6858000"/>
          </a:xfrm>
          <a:prstGeom prst="rect">
            <a:avLst/>
          </a:prstGeom>
        </p:spPr>
      </p:pic>
    </p:spTree>
    <p:extLst>
      <p:ext uri="{BB962C8B-B14F-4D97-AF65-F5344CB8AC3E}">
        <p14:creationId xmlns:p14="http://schemas.microsoft.com/office/powerpoint/2010/main" val="331751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0F4F96-AE2A-F1EB-AC94-849AAE39D4B1}"/>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0E8A646C-70E4-F3F3-341F-6E90A31B35CC}"/>
              </a:ext>
            </a:extLst>
          </p:cNvPr>
          <p:cNvPicPr>
            <a:picLocks noGrp="1" noChangeAspect="1"/>
          </p:cNvPicPr>
          <p:nvPr>
            <p:ph idx="1"/>
          </p:nvPr>
        </p:nvPicPr>
        <p:blipFill>
          <a:blip r:embed="rId2"/>
          <a:stretch>
            <a:fillRect/>
          </a:stretch>
        </p:blipFill>
        <p:spPr>
          <a:xfrm>
            <a:off x="178020" y="52754"/>
            <a:ext cx="5917980" cy="6805245"/>
          </a:xfrm>
          <a:prstGeom prst="rect">
            <a:avLst/>
          </a:prstGeom>
        </p:spPr>
      </p:pic>
      <p:pic>
        <p:nvPicPr>
          <p:cNvPr id="5" name="Image 4">
            <a:extLst>
              <a:ext uri="{FF2B5EF4-FFF2-40B4-BE49-F238E27FC236}">
                <a16:creationId xmlns:a16="http://schemas.microsoft.com/office/drawing/2014/main" id="{4DD0CCFD-D2F3-A56A-8A3F-16885258086E}"/>
              </a:ext>
            </a:extLst>
          </p:cNvPr>
          <p:cNvPicPr>
            <a:picLocks noChangeAspect="1"/>
          </p:cNvPicPr>
          <p:nvPr/>
        </p:nvPicPr>
        <p:blipFill>
          <a:blip r:embed="rId3"/>
          <a:stretch>
            <a:fillRect/>
          </a:stretch>
        </p:blipFill>
        <p:spPr>
          <a:xfrm>
            <a:off x="6096000" y="52754"/>
            <a:ext cx="6096000" cy="6858000"/>
          </a:xfrm>
          <a:prstGeom prst="rect">
            <a:avLst/>
          </a:prstGeom>
        </p:spPr>
      </p:pic>
    </p:spTree>
    <p:extLst>
      <p:ext uri="{BB962C8B-B14F-4D97-AF65-F5344CB8AC3E}">
        <p14:creationId xmlns:p14="http://schemas.microsoft.com/office/powerpoint/2010/main" val="236479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58D318-3A3F-E655-09EE-288A30C61FE4}"/>
              </a:ext>
            </a:extLst>
          </p:cNvPr>
          <p:cNvSpPr>
            <a:spLocks noGrp="1"/>
          </p:cNvSpPr>
          <p:nvPr>
            <p:ph type="title"/>
          </p:nvPr>
        </p:nvSpPr>
        <p:spPr/>
        <p:txBody>
          <a:bodyPr/>
          <a:lstStyle/>
          <a:p>
            <a:r>
              <a:rPr lang="fr-FR" dirty="0"/>
              <a:t>193 </a:t>
            </a:r>
            <a:r>
              <a:rPr lang="fr-FR" dirty="0" err="1"/>
              <a:t>Etats</a:t>
            </a:r>
            <a:r>
              <a:rPr lang="fr-FR" dirty="0"/>
              <a:t> reconnus.</a:t>
            </a:r>
          </a:p>
        </p:txBody>
      </p:sp>
      <p:pic>
        <p:nvPicPr>
          <p:cNvPr id="4" name="Espace réservé du contenu 3">
            <a:extLst>
              <a:ext uri="{FF2B5EF4-FFF2-40B4-BE49-F238E27FC236}">
                <a16:creationId xmlns:a16="http://schemas.microsoft.com/office/drawing/2014/main" id="{2DE42F2E-56FE-3F29-21FE-315053403952}"/>
              </a:ext>
            </a:extLst>
          </p:cNvPr>
          <p:cNvPicPr>
            <a:picLocks noGrp="1" noChangeAspect="1"/>
          </p:cNvPicPr>
          <p:nvPr>
            <p:ph idx="1"/>
          </p:nvPr>
        </p:nvPicPr>
        <p:blipFill>
          <a:blip r:embed="rId2"/>
          <a:stretch>
            <a:fillRect/>
          </a:stretch>
        </p:blipFill>
        <p:spPr>
          <a:xfrm>
            <a:off x="1" y="1825624"/>
            <a:ext cx="12192000" cy="5032375"/>
          </a:xfrm>
          <a:prstGeom prst="rect">
            <a:avLst/>
          </a:prstGeom>
        </p:spPr>
      </p:pic>
    </p:spTree>
    <p:extLst>
      <p:ext uri="{BB962C8B-B14F-4D97-AF65-F5344CB8AC3E}">
        <p14:creationId xmlns:p14="http://schemas.microsoft.com/office/powerpoint/2010/main" val="3792671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D5CFA4-55DE-4E00-62BA-4B38EEAE5068}"/>
              </a:ext>
            </a:extLst>
          </p:cNvPr>
          <p:cNvSpPr>
            <a:spLocks noGrp="1"/>
          </p:cNvSpPr>
          <p:nvPr>
            <p:ph type="title"/>
          </p:nvPr>
        </p:nvSpPr>
        <p:spPr/>
        <p:txBody>
          <a:bodyPr/>
          <a:lstStyle/>
          <a:p>
            <a:r>
              <a:rPr lang="fr-FR" dirty="0"/>
              <a:t>L’Europe des </a:t>
            </a:r>
            <a:r>
              <a:rPr lang="fr-FR" dirty="0" err="1"/>
              <a:t>Etats</a:t>
            </a:r>
            <a:endParaRPr lang="fr-FR" dirty="0"/>
          </a:p>
        </p:txBody>
      </p:sp>
      <p:pic>
        <p:nvPicPr>
          <p:cNvPr id="4" name="Espace réservé du contenu 3">
            <a:extLst>
              <a:ext uri="{FF2B5EF4-FFF2-40B4-BE49-F238E27FC236}">
                <a16:creationId xmlns:a16="http://schemas.microsoft.com/office/drawing/2014/main" id="{372A0795-17FD-9E05-CF55-8DF0FD7B9394}"/>
              </a:ext>
            </a:extLst>
          </p:cNvPr>
          <p:cNvPicPr>
            <a:picLocks noGrp="1" noChangeAspect="1"/>
          </p:cNvPicPr>
          <p:nvPr>
            <p:ph idx="1"/>
          </p:nvPr>
        </p:nvPicPr>
        <p:blipFill>
          <a:blip r:embed="rId2"/>
          <a:stretch>
            <a:fillRect/>
          </a:stretch>
        </p:blipFill>
        <p:spPr>
          <a:xfrm>
            <a:off x="256555" y="1253331"/>
            <a:ext cx="4138605" cy="4351338"/>
          </a:xfrm>
          <a:prstGeom prst="rect">
            <a:avLst/>
          </a:prstGeom>
        </p:spPr>
      </p:pic>
      <p:pic>
        <p:nvPicPr>
          <p:cNvPr id="5" name="Image 4">
            <a:extLst>
              <a:ext uri="{FF2B5EF4-FFF2-40B4-BE49-F238E27FC236}">
                <a16:creationId xmlns:a16="http://schemas.microsoft.com/office/drawing/2014/main" id="{C6C7AC17-0866-BF7A-10D8-5E51D43E4814}"/>
              </a:ext>
            </a:extLst>
          </p:cNvPr>
          <p:cNvPicPr>
            <a:picLocks noChangeAspect="1"/>
          </p:cNvPicPr>
          <p:nvPr/>
        </p:nvPicPr>
        <p:blipFill>
          <a:blip r:embed="rId3"/>
          <a:stretch>
            <a:fillRect/>
          </a:stretch>
        </p:blipFill>
        <p:spPr>
          <a:xfrm>
            <a:off x="5082765" y="117438"/>
            <a:ext cx="4849025" cy="3156815"/>
          </a:xfrm>
          <a:prstGeom prst="rect">
            <a:avLst/>
          </a:prstGeom>
        </p:spPr>
      </p:pic>
      <p:pic>
        <p:nvPicPr>
          <p:cNvPr id="6" name="Image 5">
            <a:extLst>
              <a:ext uri="{FF2B5EF4-FFF2-40B4-BE49-F238E27FC236}">
                <a16:creationId xmlns:a16="http://schemas.microsoft.com/office/drawing/2014/main" id="{55AB8949-6A02-BF47-D233-520B2300CF8F}"/>
              </a:ext>
            </a:extLst>
          </p:cNvPr>
          <p:cNvPicPr>
            <a:picLocks noChangeAspect="1"/>
          </p:cNvPicPr>
          <p:nvPr/>
        </p:nvPicPr>
        <p:blipFill rotWithShape="1">
          <a:blip r:embed="rId4"/>
          <a:srcRect r="36507" b="20339"/>
          <a:stretch/>
        </p:blipFill>
        <p:spPr>
          <a:xfrm>
            <a:off x="7413675" y="3274254"/>
            <a:ext cx="4735464" cy="3466307"/>
          </a:xfrm>
          <a:prstGeom prst="rect">
            <a:avLst/>
          </a:prstGeom>
        </p:spPr>
      </p:pic>
      <p:sp>
        <p:nvSpPr>
          <p:cNvPr id="7" name="ZoneTexte 6">
            <a:extLst>
              <a:ext uri="{FF2B5EF4-FFF2-40B4-BE49-F238E27FC236}">
                <a16:creationId xmlns:a16="http://schemas.microsoft.com/office/drawing/2014/main" id="{BAE19B87-EE52-C715-B1C7-A13103432B7C}"/>
              </a:ext>
            </a:extLst>
          </p:cNvPr>
          <p:cNvSpPr txBox="1"/>
          <p:nvPr/>
        </p:nvSpPr>
        <p:spPr>
          <a:xfrm>
            <a:off x="1041009" y="5908431"/>
            <a:ext cx="2911053" cy="369332"/>
          </a:xfrm>
          <a:prstGeom prst="rect">
            <a:avLst/>
          </a:prstGeom>
          <a:noFill/>
        </p:spPr>
        <p:txBody>
          <a:bodyPr wrap="none" rtlCol="0">
            <a:spAutoFit/>
          </a:bodyPr>
          <a:lstStyle/>
          <a:p>
            <a:r>
              <a:rPr lang="fr-FR" dirty="0"/>
              <a:t>Europe de Westphalie (1648)</a:t>
            </a:r>
          </a:p>
        </p:txBody>
      </p:sp>
      <p:sp>
        <p:nvSpPr>
          <p:cNvPr id="8" name="ZoneTexte 7">
            <a:extLst>
              <a:ext uri="{FF2B5EF4-FFF2-40B4-BE49-F238E27FC236}">
                <a16:creationId xmlns:a16="http://schemas.microsoft.com/office/drawing/2014/main" id="{A0B59BC2-6C93-C85A-A575-9450A3B5220D}"/>
              </a:ext>
            </a:extLst>
          </p:cNvPr>
          <p:cNvSpPr txBox="1"/>
          <p:nvPr/>
        </p:nvSpPr>
        <p:spPr>
          <a:xfrm>
            <a:off x="10072469" y="2082018"/>
            <a:ext cx="2076670" cy="646331"/>
          </a:xfrm>
          <a:prstGeom prst="rect">
            <a:avLst/>
          </a:prstGeom>
          <a:noFill/>
        </p:spPr>
        <p:txBody>
          <a:bodyPr wrap="square" rtlCol="0">
            <a:spAutoFit/>
          </a:bodyPr>
          <a:lstStyle/>
          <a:p>
            <a:r>
              <a:rPr lang="fr-FR" dirty="0"/>
              <a:t>Europe de Vienne 1815</a:t>
            </a:r>
          </a:p>
        </p:txBody>
      </p:sp>
      <p:sp>
        <p:nvSpPr>
          <p:cNvPr id="9" name="ZoneTexte 8">
            <a:extLst>
              <a:ext uri="{FF2B5EF4-FFF2-40B4-BE49-F238E27FC236}">
                <a16:creationId xmlns:a16="http://schemas.microsoft.com/office/drawing/2014/main" id="{48F7A9F0-E651-C80F-043C-1F9C1BFA6A7A}"/>
              </a:ext>
            </a:extLst>
          </p:cNvPr>
          <p:cNvSpPr txBox="1"/>
          <p:nvPr/>
        </p:nvSpPr>
        <p:spPr>
          <a:xfrm>
            <a:off x="4942086" y="4867422"/>
            <a:ext cx="1796339" cy="646331"/>
          </a:xfrm>
          <a:prstGeom prst="rect">
            <a:avLst/>
          </a:prstGeom>
          <a:noFill/>
        </p:spPr>
        <p:txBody>
          <a:bodyPr wrap="square" rtlCol="0">
            <a:spAutoFit/>
          </a:bodyPr>
          <a:lstStyle/>
          <a:p>
            <a:r>
              <a:rPr lang="fr-FR" dirty="0"/>
              <a:t>Europe de Versailles (1919)</a:t>
            </a:r>
          </a:p>
        </p:txBody>
      </p:sp>
    </p:spTree>
    <p:extLst>
      <p:ext uri="{BB962C8B-B14F-4D97-AF65-F5344CB8AC3E}">
        <p14:creationId xmlns:p14="http://schemas.microsoft.com/office/powerpoint/2010/main" val="1818162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43870D-5D31-1711-8774-D5DAE4F13E67}"/>
              </a:ext>
            </a:extLst>
          </p:cNvPr>
          <p:cNvSpPr>
            <a:spLocks noGrp="1"/>
          </p:cNvSpPr>
          <p:nvPr>
            <p:ph type="title"/>
          </p:nvPr>
        </p:nvSpPr>
        <p:spPr/>
        <p:txBody>
          <a:bodyPr/>
          <a:lstStyle/>
          <a:p>
            <a:endParaRPr lang="fr-FR"/>
          </a:p>
        </p:txBody>
      </p:sp>
      <p:pic>
        <p:nvPicPr>
          <p:cNvPr id="4" name="Espace réservé du contenu 3">
            <a:extLst>
              <a:ext uri="{FF2B5EF4-FFF2-40B4-BE49-F238E27FC236}">
                <a16:creationId xmlns:a16="http://schemas.microsoft.com/office/drawing/2014/main" id="{82AB9FEE-6EAE-7EB8-4F11-5337FACDE523}"/>
              </a:ext>
            </a:extLst>
          </p:cNvPr>
          <p:cNvPicPr>
            <a:picLocks noGrp="1" noChangeAspect="1"/>
          </p:cNvPicPr>
          <p:nvPr>
            <p:ph idx="1"/>
          </p:nvPr>
        </p:nvPicPr>
        <p:blipFill>
          <a:blip r:embed="rId2"/>
          <a:stretch>
            <a:fillRect/>
          </a:stretch>
        </p:blipFill>
        <p:spPr>
          <a:xfrm>
            <a:off x="1" y="0"/>
            <a:ext cx="6096000" cy="4351338"/>
          </a:xfrm>
          <a:prstGeom prst="rect">
            <a:avLst/>
          </a:prstGeom>
        </p:spPr>
      </p:pic>
      <p:pic>
        <p:nvPicPr>
          <p:cNvPr id="5" name="Image 4">
            <a:extLst>
              <a:ext uri="{FF2B5EF4-FFF2-40B4-BE49-F238E27FC236}">
                <a16:creationId xmlns:a16="http://schemas.microsoft.com/office/drawing/2014/main" id="{0E157C64-4AF2-3C80-F9B7-1477D30E1D35}"/>
              </a:ext>
            </a:extLst>
          </p:cNvPr>
          <p:cNvPicPr>
            <a:picLocks noChangeAspect="1"/>
          </p:cNvPicPr>
          <p:nvPr/>
        </p:nvPicPr>
        <p:blipFill>
          <a:blip r:embed="rId3"/>
          <a:stretch>
            <a:fillRect/>
          </a:stretch>
        </p:blipFill>
        <p:spPr>
          <a:xfrm>
            <a:off x="6096000" y="3429000"/>
            <a:ext cx="6096000" cy="3401238"/>
          </a:xfrm>
          <a:prstGeom prst="rect">
            <a:avLst/>
          </a:prstGeom>
        </p:spPr>
      </p:pic>
      <p:sp>
        <p:nvSpPr>
          <p:cNvPr id="6" name="ZoneTexte 5">
            <a:extLst>
              <a:ext uri="{FF2B5EF4-FFF2-40B4-BE49-F238E27FC236}">
                <a16:creationId xmlns:a16="http://schemas.microsoft.com/office/drawing/2014/main" id="{906A91EA-7EDC-866B-76A4-7379374C14C2}"/>
              </a:ext>
            </a:extLst>
          </p:cNvPr>
          <p:cNvSpPr txBox="1"/>
          <p:nvPr/>
        </p:nvSpPr>
        <p:spPr>
          <a:xfrm>
            <a:off x="689317" y="4716463"/>
            <a:ext cx="3445430" cy="369332"/>
          </a:xfrm>
          <a:prstGeom prst="rect">
            <a:avLst/>
          </a:prstGeom>
          <a:noFill/>
        </p:spPr>
        <p:txBody>
          <a:bodyPr wrap="none" rtlCol="0">
            <a:spAutoFit/>
          </a:bodyPr>
          <a:lstStyle/>
          <a:p>
            <a:r>
              <a:rPr lang="fr-FR" dirty="0"/>
              <a:t>L’Europe de la guerre froide (1945)</a:t>
            </a:r>
          </a:p>
        </p:txBody>
      </p:sp>
      <p:sp>
        <p:nvSpPr>
          <p:cNvPr id="7" name="ZoneTexte 6">
            <a:extLst>
              <a:ext uri="{FF2B5EF4-FFF2-40B4-BE49-F238E27FC236}">
                <a16:creationId xmlns:a16="http://schemas.microsoft.com/office/drawing/2014/main" id="{B39C376D-D2BA-5DDA-475B-DCE39394F841}"/>
              </a:ext>
            </a:extLst>
          </p:cNvPr>
          <p:cNvSpPr txBox="1"/>
          <p:nvPr/>
        </p:nvSpPr>
        <p:spPr>
          <a:xfrm>
            <a:off x="7891975" y="3080825"/>
            <a:ext cx="2129750" cy="369332"/>
          </a:xfrm>
          <a:prstGeom prst="rect">
            <a:avLst/>
          </a:prstGeom>
          <a:noFill/>
        </p:spPr>
        <p:txBody>
          <a:bodyPr wrap="none" rtlCol="0">
            <a:spAutoFit/>
          </a:bodyPr>
          <a:lstStyle/>
          <a:p>
            <a:r>
              <a:rPr lang="fr-FR" dirty="0"/>
              <a:t>L’Europe aujourd’hui</a:t>
            </a:r>
          </a:p>
        </p:txBody>
      </p:sp>
    </p:spTree>
    <p:extLst>
      <p:ext uri="{BB962C8B-B14F-4D97-AF65-F5344CB8AC3E}">
        <p14:creationId xmlns:p14="http://schemas.microsoft.com/office/powerpoint/2010/main" val="466073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1E6821-D85E-1F17-1FB5-7DC9D23E7D36}"/>
              </a:ext>
            </a:extLst>
          </p:cNvPr>
          <p:cNvSpPr>
            <a:spLocks noGrp="1"/>
          </p:cNvSpPr>
          <p:nvPr>
            <p:ph type="title"/>
          </p:nvPr>
        </p:nvSpPr>
        <p:spPr/>
        <p:txBody>
          <a:bodyPr/>
          <a:lstStyle/>
          <a:p>
            <a:r>
              <a:rPr lang="fr-FR" dirty="0"/>
              <a:t>Les frontières aériennes. </a:t>
            </a:r>
          </a:p>
        </p:txBody>
      </p:sp>
      <p:sp>
        <p:nvSpPr>
          <p:cNvPr id="3" name="Espace réservé du contenu 2">
            <a:extLst>
              <a:ext uri="{FF2B5EF4-FFF2-40B4-BE49-F238E27FC236}">
                <a16:creationId xmlns:a16="http://schemas.microsoft.com/office/drawing/2014/main" id="{7C5EC244-1D9D-A893-50C7-02701127C26B}"/>
              </a:ext>
            </a:extLst>
          </p:cNvPr>
          <p:cNvSpPr>
            <a:spLocks noGrp="1"/>
          </p:cNvSpPr>
          <p:nvPr>
            <p:ph idx="1"/>
          </p:nvPr>
        </p:nvSpPr>
        <p:spPr>
          <a:xfrm>
            <a:off x="838200" y="1825624"/>
            <a:ext cx="10515600" cy="4842461"/>
          </a:xfrm>
        </p:spPr>
        <p:txBody>
          <a:bodyPr>
            <a:normAutofit fontScale="62500" lnSpcReduction="20000"/>
          </a:bodyPr>
          <a:lstStyle/>
          <a:p>
            <a:pPr marL="0" indent="0">
              <a:buNone/>
            </a:pPr>
            <a:endParaRPr lang="fr-FR" dirty="0"/>
          </a:p>
          <a:p>
            <a:pPr marL="0" indent="0">
              <a:buNone/>
            </a:pPr>
            <a:endParaRPr lang="fr-FR" dirty="0"/>
          </a:p>
          <a:p>
            <a:pPr marL="0" indent="0">
              <a:buNone/>
            </a:pPr>
            <a:r>
              <a:rPr lang="fr-FR" dirty="0"/>
              <a:t>Un avion de reconnaissance russe a brièvement violé vendredi 29 avril l’espace aérien de la Suède, a annoncé samedi l’état-major de ce pays scandinave qui réfléchit à une possible adhésion à l’Otan suite à l’invasion de l’Ukraine par la Russie.</a:t>
            </a:r>
          </a:p>
          <a:p>
            <a:pPr marL="0" indent="0">
              <a:buNone/>
            </a:pPr>
            <a:r>
              <a:rPr lang="fr-FR" dirty="0"/>
              <a:t>« Un avion à hélices russe AN-30 a violé l’espace aérien suédois vendredi soir », a écrit la Défense suédoise dans un communiqué, précisant que ses équipes avaient suivi l’intégralité de l’incident et l’avaient photographié. « L’avion était à l’est de Bornholm (une île danoise dans la Baltique) et s’est ensuite dirigé vers le territoire suédois », a indiqué le communiqué.</a:t>
            </a:r>
          </a:p>
          <a:p>
            <a:pPr marL="0" indent="0">
              <a:buNone/>
            </a:pPr>
            <a:r>
              <a:rPr lang="fr-FR" dirty="0"/>
              <a:t>Le ministre suédois de la Défense a dénoncé cette incursion. « Il est totalement inacceptable de violer l’espace aérien suédois (...) Cette action n’est pas professionnelle et, compte tenu de la situation générale en matière de sécurité, elle est très inappropriée. La souveraineté suédoise doit toujours être respectée », a écrit Peter </a:t>
            </a:r>
            <a:r>
              <a:rPr lang="fr-FR" dirty="0" err="1"/>
              <a:t>Hultqvist</a:t>
            </a:r>
            <a:r>
              <a:rPr lang="fr-FR" dirty="0"/>
              <a:t> à la télévision publique SVT. « Nous allons bien sûr protester par la voie diplomatique ».</a:t>
            </a:r>
          </a:p>
          <a:p>
            <a:pPr marL="0" indent="0">
              <a:buNone/>
            </a:pPr>
            <a:r>
              <a:rPr lang="fr-FR" dirty="0"/>
              <a:t>Début mars déjà, quatre avions de combat russes ont brièvement violé l’espace aérien suédois à l’est de l’île du Gotland en mer Baltique. L’invasion de l’Ukraine par la Russie a provoqué en Suède, non alignée, un basculement de l’opinion vis-à-vis d’une possible candidature à l’Otan.</a:t>
            </a:r>
          </a:p>
          <a:p>
            <a:pPr marL="0" indent="0">
              <a:buNone/>
            </a:pPr>
            <a:r>
              <a:rPr lang="fr-FR" dirty="0"/>
              <a:t>En Finlande, dont les autorités envisagent également de rejoindre l’Otan, un avion gouvernemental russe, un IL-96-300, a également violé durant trois minutes l’espace aérien finlandais début avril.</a:t>
            </a:r>
          </a:p>
          <a:p>
            <a:pPr marL="0" indent="0">
              <a:buNone/>
            </a:pPr>
            <a:r>
              <a:rPr lang="fr-FR" dirty="0"/>
              <a:t>Le nouvelle-Observateur, 20020.</a:t>
            </a:r>
          </a:p>
        </p:txBody>
      </p:sp>
    </p:spTree>
    <p:extLst>
      <p:ext uri="{BB962C8B-B14F-4D97-AF65-F5344CB8AC3E}">
        <p14:creationId xmlns:p14="http://schemas.microsoft.com/office/powerpoint/2010/main" val="3985123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062F73-9CDD-C158-2BEA-E7E6292CD242}"/>
              </a:ext>
            </a:extLst>
          </p:cNvPr>
          <p:cNvSpPr>
            <a:spLocks noGrp="1"/>
          </p:cNvSpPr>
          <p:nvPr>
            <p:ph type="title"/>
          </p:nvPr>
        </p:nvSpPr>
        <p:spPr/>
        <p:txBody>
          <a:bodyPr/>
          <a:lstStyle/>
          <a:p>
            <a:r>
              <a:rPr lang="fr-FR" dirty="0"/>
              <a:t>Frontières maritimes</a:t>
            </a:r>
          </a:p>
        </p:txBody>
      </p:sp>
      <p:pic>
        <p:nvPicPr>
          <p:cNvPr id="4" name="Espace réservé du contenu 3">
            <a:extLst>
              <a:ext uri="{FF2B5EF4-FFF2-40B4-BE49-F238E27FC236}">
                <a16:creationId xmlns:a16="http://schemas.microsoft.com/office/drawing/2014/main" id="{291076B3-7505-CDCF-C3B6-E419BFFC50E8}"/>
              </a:ext>
            </a:extLst>
          </p:cNvPr>
          <p:cNvPicPr>
            <a:picLocks noGrp="1" noChangeAspect="1"/>
          </p:cNvPicPr>
          <p:nvPr>
            <p:ph idx="1"/>
          </p:nvPr>
        </p:nvPicPr>
        <p:blipFill>
          <a:blip r:embed="rId2"/>
          <a:stretch>
            <a:fillRect/>
          </a:stretch>
        </p:blipFill>
        <p:spPr>
          <a:xfrm>
            <a:off x="492370" y="2310606"/>
            <a:ext cx="10367888" cy="4182269"/>
          </a:xfrm>
          <a:prstGeom prst="rect">
            <a:avLst/>
          </a:prstGeom>
        </p:spPr>
      </p:pic>
    </p:spTree>
    <p:extLst>
      <p:ext uri="{BB962C8B-B14F-4D97-AF65-F5344CB8AC3E}">
        <p14:creationId xmlns:p14="http://schemas.microsoft.com/office/powerpoint/2010/main" val="371916270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239</TotalTime>
  <Words>1091</Words>
  <Application>Microsoft Office PowerPoint</Application>
  <PresentationFormat>Grand écran</PresentationFormat>
  <Paragraphs>62</Paragraphs>
  <Slides>24</Slides>
  <Notes>3</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24</vt:i4>
      </vt:variant>
    </vt:vector>
  </HeadingPairs>
  <TitlesOfParts>
    <vt:vector size="28" baseType="lpstr">
      <vt:lpstr>Arial</vt:lpstr>
      <vt:lpstr>Calibri</vt:lpstr>
      <vt:lpstr>Calibri Light</vt:lpstr>
      <vt:lpstr>Thème Office</vt:lpstr>
      <vt:lpstr>Les frontières</vt:lpstr>
      <vt:lpstr>Frontière naturelle: les Vosges ou le Rhin?</vt:lpstr>
      <vt:lpstr>Présentation PowerPoint</vt:lpstr>
      <vt:lpstr>Présentation PowerPoint</vt:lpstr>
      <vt:lpstr>193 Etats reconnus.</vt:lpstr>
      <vt:lpstr>L’Europe des Etats</vt:lpstr>
      <vt:lpstr>Présentation PowerPoint</vt:lpstr>
      <vt:lpstr>Les frontières aériennes. </vt:lpstr>
      <vt:lpstr>Frontières maritimes</vt:lpstr>
      <vt:lpstr>Conflits frontaliers</vt:lpstr>
      <vt:lpstr>Le projet Hidrovia entre Panama et Brésil</vt:lpstr>
      <vt:lpstr>Les infrastructures du « Grand Mekong »</vt:lpstr>
      <vt:lpstr>Les corridors de fret eurasiatiques</vt:lpstr>
      <vt:lpstr>Présentation PowerPoint</vt:lpstr>
      <vt:lpstr>Une région transfrontalière, le Grand Genève</vt:lpstr>
      <vt:lpstr>Les Maquiladoras: la multiplication des zones franches sur les frontières</vt:lpstr>
      <vt:lpstr>Maquiladoras</vt:lpstr>
      <vt:lpstr>Les limites d’une région transfrontalière sur la frontière mexicaine: une frontière à sens unique pour les migrations ?</vt:lpstr>
      <vt:lpstr>Trirhéna: une eurorégion</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frontières</dc:title>
  <dc:creator>FABIEN LEVY</dc:creator>
  <cp:lastModifiedBy>FABIEN LEVY</cp:lastModifiedBy>
  <cp:revision>19</cp:revision>
  <dcterms:created xsi:type="dcterms:W3CDTF">2022-05-02T16:07:15Z</dcterms:created>
  <dcterms:modified xsi:type="dcterms:W3CDTF">2024-04-02T04:53:30Z</dcterms:modified>
</cp:coreProperties>
</file>