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6"/>
  </p:notesMasterIdLst>
  <p:sldIdLst>
    <p:sldId id="256" r:id="rId2"/>
    <p:sldId id="259" r:id="rId3"/>
    <p:sldId id="260" r:id="rId4"/>
    <p:sldId id="257"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5" r:id="rId38"/>
    <p:sldId id="292" r:id="rId39"/>
    <p:sldId id="294" r:id="rId40"/>
    <p:sldId id="296" r:id="rId41"/>
    <p:sldId id="293" r:id="rId42"/>
    <p:sldId id="297" r:id="rId43"/>
    <p:sldId id="298"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B6923-714E-450E-9B98-0E644765B9AB}" type="datetimeFigureOut">
              <a:rPr lang="fr-FR" smtClean="0"/>
              <a:t>04/02/2025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1323F-A785-4B82-8232-08AF282DA1CF}" type="slidenum">
              <a:rPr lang="fr-FR" smtClean="0"/>
              <a:t>‹N°›</a:t>
            </a:fld>
            <a:endParaRPr lang="fr-FR"/>
          </a:p>
        </p:txBody>
      </p:sp>
    </p:spTree>
    <p:extLst>
      <p:ext uri="{BB962C8B-B14F-4D97-AF65-F5344CB8AC3E}">
        <p14:creationId xmlns:p14="http://schemas.microsoft.com/office/powerpoint/2010/main" val="294115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81323F-A785-4B82-8232-08AF282DA1CF}" type="slidenum">
              <a:rPr lang="fr-FR" smtClean="0"/>
              <a:t>17</a:t>
            </a:fld>
            <a:endParaRPr lang="fr-FR"/>
          </a:p>
        </p:txBody>
      </p:sp>
    </p:spTree>
    <p:extLst>
      <p:ext uri="{BB962C8B-B14F-4D97-AF65-F5344CB8AC3E}">
        <p14:creationId xmlns:p14="http://schemas.microsoft.com/office/powerpoint/2010/main" val="1053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261604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E09D11A-4CA7-434C-9CDE-F0FAEE98B892}"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93444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3200783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48608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1199924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147713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325912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4234077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202567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202810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64850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E09D11A-4CA7-434C-9CDE-F0FAEE98B892}"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120012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E09D11A-4CA7-434C-9CDE-F0FAEE98B892}" type="datetimeFigureOut">
              <a:rPr lang="fr-FR" smtClean="0"/>
              <a:t>04/02/2025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310804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196116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144277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AE09D11A-4CA7-434C-9CDE-F0FAEE98B892}" type="datetimeFigureOut">
              <a:rPr lang="fr-FR" smtClean="0"/>
              <a:t>04/02/2025</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92531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E09D11A-4CA7-434C-9CDE-F0FAEE98B892}"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A5E545-608F-47FA-A29D-C7C7C9EBD0E5}" type="slidenum">
              <a:rPr lang="fr-FR" smtClean="0"/>
              <a:t>‹N°›</a:t>
            </a:fld>
            <a:endParaRPr lang="fr-FR"/>
          </a:p>
        </p:txBody>
      </p:sp>
    </p:spTree>
    <p:extLst>
      <p:ext uri="{BB962C8B-B14F-4D97-AF65-F5344CB8AC3E}">
        <p14:creationId xmlns:p14="http://schemas.microsoft.com/office/powerpoint/2010/main" val="341836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E09D11A-4CA7-434C-9CDE-F0FAEE98B892}" type="datetimeFigureOut">
              <a:rPr lang="fr-FR" smtClean="0"/>
              <a:t>04/02/2025</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9A5E545-608F-47FA-A29D-C7C7C9EBD0E5}" type="slidenum">
              <a:rPr lang="fr-FR" smtClean="0"/>
              <a:t>‹N°›</a:t>
            </a:fld>
            <a:endParaRPr lang="fr-FR"/>
          </a:p>
        </p:txBody>
      </p:sp>
    </p:spTree>
    <p:extLst>
      <p:ext uri="{BB962C8B-B14F-4D97-AF65-F5344CB8AC3E}">
        <p14:creationId xmlns:p14="http://schemas.microsoft.com/office/powerpoint/2010/main" val="333619175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606DA-68E8-875C-F92D-C1F923739DA2}"/>
              </a:ext>
            </a:extLst>
          </p:cNvPr>
          <p:cNvSpPr>
            <a:spLocks noGrp="1"/>
          </p:cNvSpPr>
          <p:nvPr>
            <p:ph type="ctrTitle"/>
          </p:nvPr>
        </p:nvSpPr>
        <p:spPr>
          <a:xfrm>
            <a:off x="385011" y="1447801"/>
            <a:ext cx="10395284" cy="2089484"/>
          </a:xfrm>
        </p:spPr>
        <p:txBody>
          <a:bodyPr/>
          <a:lstStyle/>
          <a:p>
            <a:r>
              <a:rPr lang="fr-FR" dirty="0"/>
              <a:t>La IVème République</a:t>
            </a:r>
          </a:p>
        </p:txBody>
      </p:sp>
      <p:sp>
        <p:nvSpPr>
          <p:cNvPr id="3" name="Sous-titre 2">
            <a:extLst>
              <a:ext uri="{FF2B5EF4-FFF2-40B4-BE49-F238E27FC236}">
                <a16:creationId xmlns:a16="http://schemas.microsoft.com/office/drawing/2014/main" id="{32B9AE1E-0149-0DD3-DA4E-83E9A5F6679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8443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1B252-B502-522B-DF2C-2227D884F30A}"/>
              </a:ext>
            </a:extLst>
          </p:cNvPr>
          <p:cNvSpPr>
            <a:spLocks noGrp="1"/>
          </p:cNvSpPr>
          <p:nvPr>
            <p:ph type="title"/>
          </p:nvPr>
        </p:nvSpPr>
        <p:spPr/>
        <p:txBody>
          <a:bodyPr/>
          <a:lstStyle/>
          <a:p>
            <a:r>
              <a:rPr lang="fr-FR" dirty="0"/>
              <a:t>Pierre Poujade et le poujadisme</a:t>
            </a:r>
          </a:p>
        </p:txBody>
      </p:sp>
      <p:pic>
        <p:nvPicPr>
          <p:cNvPr id="4" name="Image 3">
            <a:extLst>
              <a:ext uri="{FF2B5EF4-FFF2-40B4-BE49-F238E27FC236}">
                <a16:creationId xmlns:a16="http://schemas.microsoft.com/office/drawing/2014/main" id="{5328D6EF-6C25-5730-6316-11D058BD7095}"/>
              </a:ext>
            </a:extLst>
          </p:cNvPr>
          <p:cNvPicPr>
            <a:picLocks noChangeAspect="1"/>
          </p:cNvPicPr>
          <p:nvPr/>
        </p:nvPicPr>
        <p:blipFill>
          <a:blip r:embed="rId2"/>
          <a:stretch>
            <a:fillRect/>
          </a:stretch>
        </p:blipFill>
        <p:spPr>
          <a:xfrm>
            <a:off x="0" y="3237865"/>
            <a:ext cx="6286500" cy="3533775"/>
          </a:xfrm>
          <a:prstGeom prst="rect">
            <a:avLst/>
          </a:prstGeom>
        </p:spPr>
      </p:pic>
      <p:sp>
        <p:nvSpPr>
          <p:cNvPr id="6" name="ZoneTexte 5">
            <a:extLst>
              <a:ext uri="{FF2B5EF4-FFF2-40B4-BE49-F238E27FC236}">
                <a16:creationId xmlns:a16="http://schemas.microsoft.com/office/drawing/2014/main" id="{71E93FD8-E802-0685-0834-5A4A723B39DB}"/>
              </a:ext>
            </a:extLst>
          </p:cNvPr>
          <p:cNvSpPr txBox="1"/>
          <p:nvPr/>
        </p:nvSpPr>
        <p:spPr>
          <a:xfrm>
            <a:off x="1028700" y="1534081"/>
            <a:ext cx="6096000" cy="923330"/>
          </a:xfrm>
          <a:prstGeom prst="rect">
            <a:avLst/>
          </a:prstGeom>
          <a:noFill/>
        </p:spPr>
        <p:txBody>
          <a:bodyPr wrap="square">
            <a:spAutoFit/>
          </a:bodyPr>
          <a:lstStyle/>
          <a:p>
            <a:r>
              <a:rPr lang="fr-FR" dirty="0"/>
              <a:t>«Peuple de France redresse-toi!»</a:t>
            </a:r>
          </a:p>
          <a:p>
            <a:endParaRPr lang="fr-FR" dirty="0"/>
          </a:p>
          <a:p>
            <a:r>
              <a:rPr lang="fr-FR" dirty="0"/>
              <a:t>« Sortez les sortants! »</a:t>
            </a:r>
          </a:p>
        </p:txBody>
      </p:sp>
      <p:sp>
        <p:nvSpPr>
          <p:cNvPr id="8" name="ZoneTexte 7">
            <a:extLst>
              <a:ext uri="{FF2B5EF4-FFF2-40B4-BE49-F238E27FC236}">
                <a16:creationId xmlns:a16="http://schemas.microsoft.com/office/drawing/2014/main" id="{9716CF6D-8C54-956E-582F-BC991E4A71A3}"/>
              </a:ext>
            </a:extLst>
          </p:cNvPr>
          <p:cNvSpPr txBox="1"/>
          <p:nvPr/>
        </p:nvSpPr>
        <p:spPr>
          <a:xfrm>
            <a:off x="6421201" y="2037487"/>
            <a:ext cx="6096000" cy="3970318"/>
          </a:xfrm>
          <a:prstGeom prst="rect">
            <a:avLst/>
          </a:prstGeom>
          <a:noFill/>
        </p:spPr>
        <p:txBody>
          <a:bodyPr wrap="square">
            <a:spAutoFit/>
          </a:bodyPr>
          <a:lstStyle/>
          <a:p>
            <a:r>
              <a:rPr lang="fr-FR" dirty="0"/>
              <a:t>«Nous luttons contre la veulerie des représentants du peuple!»,</a:t>
            </a:r>
          </a:p>
          <a:p>
            <a:endParaRPr lang="fr-FR" dirty="0"/>
          </a:p>
          <a:p>
            <a:endParaRPr lang="fr-FR" dirty="0"/>
          </a:p>
          <a:p>
            <a:endParaRPr lang="fr-FR" dirty="0"/>
          </a:p>
          <a:p>
            <a:r>
              <a:rPr lang="fr-FR" dirty="0"/>
              <a:t> «Si les députés ne veulent pas changer de méthodes, qu'ils changent de métier!», </a:t>
            </a:r>
          </a:p>
          <a:p>
            <a:endParaRPr lang="fr-FR" dirty="0"/>
          </a:p>
          <a:p>
            <a:endParaRPr lang="fr-FR" dirty="0"/>
          </a:p>
          <a:p>
            <a:endParaRPr lang="fr-FR" dirty="0"/>
          </a:p>
          <a:p>
            <a:endParaRPr lang="fr-FR" dirty="0"/>
          </a:p>
          <a:p>
            <a:r>
              <a:rPr lang="fr-FR" dirty="0"/>
              <a:t>«Nous sommes des Français de France, nous n'acceptons pas qu'on nous fasse vivre à la mode américaine ou à la mode russe».</a:t>
            </a:r>
          </a:p>
        </p:txBody>
      </p:sp>
    </p:spTree>
    <p:extLst>
      <p:ext uri="{BB962C8B-B14F-4D97-AF65-F5344CB8AC3E}">
        <p14:creationId xmlns:p14="http://schemas.microsoft.com/office/powerpoint/2010/main" val="273129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38E6E7-F96A-EBCB-BC4A-638057D8B578}"/>
              </a:ext>
            </a:extLst>
          </p:cNvPr>
          <p:cNvSpPr>
            <a:spLocks noGrp="1"/>
          </p:cNvSpPr>
          <p:nvPr>
            <p:ph type="title"/>
          </p:nvPr>
        </p:nvSpPr>
        <p:spPr/>
        <p:txBody>
          <a:bodyPr/>
          <a:lstStyle/>
          <a:p>
            <a:r>
              <a:rPr lang="fr-FR" dirty="0"/>
              <a:t>Déclaration du 5 mai 58 de De Gaulle</a:t>
            </a:r>
          </a:p>
        </p:txBody>
      </p:sp>
      <p:sp>
        <p:nvSpPr>
          <p:cNvPr id="3" name="Espace réservé du contenu 2">
            <a:extLst>
              <a:ext uri="{FF2B5EF4-FFF2-40B4-BE49-F238E27FC236}">
                <a16:creationId xmlns:a16="http://schemas.microsoft.com/office/drawing/2014/main" id="{328108CD-3DBD-7022-247A-C3A52BF7AB65}"/>
              </a:ext>
            </a:extLst>
          </p:cNvPr>
          <p:cNvSpPr>
            <a:spLocks noGrp="1"/>
          </p:cNvSpPr>
          <p:nvPr>
            <p:ph idx="1"/>
          </p:nvPr>
        </p:nvSpPr>
        <p:spPr/>
        <p:txBody>
          <a:bodyPr>
            <a:normAutofit/>
          </a:bodyPr>
          <a:lstStyle/>
          <a:p>
            <a:pPr marL="0" indent="0" algn="just">
              <a:buNone/>
            </a:pPr>
            <a:r>
              <a:rPr lang="fr-FR" sz="2400" dirty="0"/>
              <a:t>La dégradation de l'État entraîne infailliblement l'éloignement des peuples associés, le trouble de l'armée au combat, la dislocation nationale, la perte de l'indépendance. Depuis douze ans, la France, aux prises avec des problèmes trop rudes pour le régime des partis, est engagée dans ce processus désastreux. Naguère, le pays, dans ses profondeurs, m'a fait confiance pour le conduire tout entier jusqu'à son salut. Aujourd'hui, devant les épreuves qui montent de nouveau vers lui, qu'il sache que je me tiens prêt à assumer les pouvoirs de la République.</a:t>
            </a:r>
          </a:p>
        </p:txBody>
      </p:sp>
    </p:spTree>
    <p:extLst>
      <p:ext uri="{BB962C8B-B14F-4D97-AF65-F5344CB8AC3E}">
        <p14:creationId xmlns:p14="http://schemas.microsoft.com/office/powerpoint/2010/main" val="3802792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F15FF-0DF3-EAAB-41EE-0AD01AFAD15D}"/>
              </a:ext>
            </a:extLst>
          </p:cNvPr>
          <p:cNvSpPr>
            <a:spLocks noGrp="1"/>
          </p:cNvSpPr>
          <p:nvPr>
            <p:ph type="title"/>
          </p:nvPr>
        </p:nvSpPr>
        <p:spPr>
          <a:xfrm>
            <a:off x="0" y="0"/>
            <a:ext cx="9404723" cy="982382"/>
          </a:xfrm>
        </p:spPr>
        <p:txBody>
          <a:bodyPr/>
          <a:lstStyle/>
          <a:p>
            <a:r>
              <a:rPr lang="fr-FR" dirty="0"/>
              <a:t>Un coup d’état institutionnel</a:t>
            </a:r>
          </a:p>
        </p:txBody>
      </p:sp>
      <p:sp>
        <p:nvSpPr>
          <p:cNvPr id="3" name="Espace réservé du contenu 2">
            <a:extLst>
              <a:ext uri="{FF2B5EF4-FFF2-40B4-BE49-F238E27FC236}">
                <a16:creationId xmlns:a16="http://schemas.microsoft.com/office/drawing/2014/main" id="{D9B14A14-D2BD-D58C-E9B9-5EED7E948781}"/>
              </a:ext>
            </a:extLst>
          </p:cNvPr>
          <p:cNvSpPr>
            <a:spLocks noGrp="1"/>
          </p:cNvSpPr>
          <p:nvPr>
            <p:ph idx="1"/>
          </p:nvPr>
        </p:nvSpPr>
        <p:spPr>
          <a:xfrm>
            <a:off x="0" y="723900"/>
            <a:ext cx="12192000" cy="6134100"/>
          </a:xfrm>
        </p:spPr>
        <p:txBody>
          <a:bodyPr>
            <a:normAutofit fontScale="85000" lnSpcReduction="20000"/>
          </a:bodyPr>
          <a:lstStyle/>
          <a:p>
            <a:pPr marL="0" indent="0" algn="just">
              <a:buNone/>
            </a:pPr>
            <a:r>
              <a:rPr lang="fr-FR" b="0" i="0" dirty="0">
                <a:effectLst/>
                <a:latin typeface="Pensum Pro"/>
              </a:rPr>
              <a:t>Et pourtant: les réseaux gaullistes ont bien été déterminant dans ce coup d'Etat. Celui des partisans de l'Empire colonial (Foccart, Guichard); celui des "Républicains sociaux" (Michel Debré) qui mènent campagne permanente depuis juin 57 à la fois pour l'Algérie française et pour une révision constitutionnelle; celui des néo-bonapartistes ( Sanguinetti) qui préparent une action subversive contre la IV° République. Ils s'appuient sur les associations d'anciens combattants mais aussi la presse populaire de Dassault (</a:t>
            </a:r>
            <a:r>
              <a:rPr lang="fr-FR" b="0" i="1" dirty="0">
                <a:effectLst/>
                <a:latin typeface="Pensum Pro"/>
              </a:rPr>
              <a:t>Jours de France</a:t>
            </a:r>
            <a:r>
              <a:rPr lang="fr-FR" b="0" i="0" dirty="0">
                <a:effectLst/>
                <a:latin typeface="Pensum Pro"/>
              </a:rPr>
              <a:t>) pour exiger de René Coty un appel à De Gaulle (2.500 ouvriers des usines Simca à Poissy ont été enjoints par leur « syndicat maison » de signer une lettre en ce sens au président de la République).</a:t>
            </a:r>
          </a:p>
          <a:p>
            <a:pPr marL="0" indent="0" algn="just">
              <a:buNone/>
            </a:pPr>
            <a:r>
              <a:rPr lang="fr-FR" b="0" i="0" dirty="0">
                <a:effectLst/>
                <a:latin typeface="Pensum Pro"/>
              </a:rPr>
              <a:t>Le souci des gaullistes est de contrôler les ultras d'extrême-droite (Le Pen) issus du poujadisme et restés très actifs en Algérie notamment dans les milieux de l'encadrement militaire. Ils ont renoué avec les complots, les idées et les hommes de La Cagoule de 1935 qui veulent toujours instaurer "</a:t>
            </a:r>
            <a:r>
              <a:rPr lang="fr-FR" b="0" i="1" dirty="0">
                <a:effectLst/>
                <a:latin typeface="Pensum Pro"/>
              </a:rPr>
              <a:t>un </a:t>
            </a:r>
            <a:r>
              <a:rPr lang="fr-FR" b="0" i="1" dirty="0" err="1">
                <a:effectLst/>
                <a:latin typeface="Pensum Pro"/>
              </a:rPr>
              <a:t>Etat</a:t>
            </a:r>
            <a:r>
              <a:rPr lang="fr-FR" b="0" i="1" dirty="0">
                <a:effectLst/>
                <a:latin typeface="Pensum Pro"/>
              </a:rPr>
              <a:t> chrétien, corporatif et décentralisé</a:t>
            </a:r>
            <a:r>
              <a:rPr lang="fr-FR" b="0" i="0" dirty="0">
                <a:effectLst/>
                <a:latin typeface="Pensum Pro"/>
              </a:rPr>
              <a:t>". Ils ont pour cela bel et bien mis au point le scénario qui va se réaliser le 13 Mai à Alger avec la prise du Gouvernement Général et la création d'un Comité de Salut Public. Ils prévoyaient d'investir la manufacture d'armes de St Etienne et la ville de Lyon; et pariaient sur un "soulèvement communiste" qui aurait permis la levée en masse des Français d'Algérie et leur débarquement en métropole grâce à l'encadrement des régiments de parachutistes.</a:t>
            </a:r>
          </a:p>
          <a:p>
            <a:pPr marL="0" indent="0" algn="just">
              <a:buNone/>
            </a:pPr>
            <a:r>
              <a:rPr lang="fr-FR" b="0" i="0" dirty="0">
                <a:effectLst/>
                <a:latin typeface="Pensum Pro"/>
              </a:rPr>
              <a:t>L'armée était donc à la charnière de tous ces réseaux activistes, gaullistes et ultras. Elle laisse se dérouler la prise du bâtiment du Gouvernement, le général Salan lui donnant même une dimension officielle et nationale en appelant à manifester solennellement dans tout le pays. Il soutient l'idée d'un Gouvernement de Salut public avec De Gaulle à sa tête et l'appui de tous les réseaux de "défense de l'Algérie Française", y compris ceux d'extrême-droite. L'"opération Résurrection" est conçue par les généraux Petit, Salan, </a:t>
            </a:r>
            <a:r>
              <a:rPr lang="fr-FR" b="0" i="0" dirty="0" err="1">
                <a:effectLst/>
                <a:latin typeface="Pensum Pro"/>
              </a:rPr>
              <a:t>Jouhaud</a:t>
            </a:r>
            <a:r>
              <a:rPr lang="fr-FR" b="0" i="0" dirty="0">
                <a:effectLst/>
                <a:latin typeface="Pensum Pro"/>
              </a:rPr>
              <a:t>, Massu, Ely, Dulac. C'est le complot par excellence qui va de la révocation des préfets (violemment à Oran) et à la prise de contrôle de la préfecture d'Ajaccio par les paras (ce qui est fait le 24 mai). L'aboutissement devait être l'arrivée de Salan et des troupes factieuses à Paris débouchant sur un appel au général De Gaulle. Celui-ci a bel et bien donné son accord "en dernière extrémité" à ce plan le 29 mai pour le reprendre aussitôt, inquiet sans doute d'un risque de guerre civile suite à la mobilisation de rue du Parti communiste et de la gauche (nonobstant les tractations de Guy Mollet). Mais reste une tâche indélébile: le premier communiqué de De Gaulle en date du 15 mai ne contient pas un seul mot pour condamner les émeutiers ni le passage des chefs militaires dans l'illégalité.</a:t>
            </a:r>
          </a:p>
          <a:p>
            <a:pPr marL="0" indent="0" algn="just">
              <a:buNone/>
            </a:pPr>
            <a:r>
              <a:rPr lang="fr-FR" b="0" i="0" dirty="0">
                <a:effectLst/>
                <a:latin typeface="Pensum Pro"/>
              </a:rPr>
              <a:t>Ce 13 mai fut donc bien un coup d'Etat, utilisé par De Gaulle pour obtenir une dévolution légale du pouvoir qui sera définitive avec le référendum de septembre sur l'approbation de la Constitution de la V° République.</a:t>
            </a:r>
          </a:p>
          <a:p>
            <a:pPr marL="0" indent="0" algn="just">
              <a:buNone/>
            </a:pPr>
            <a:r>
              <a:rPr lang="fr-FR" dirty="0">
                <a:latin typeface="Pensum Pro"/>
              </a:rPr>
              <a:t>Extrait de Mediapart</a:t>
            </a:r>
            <a:endParaRPr lang="fr-FR" b="0" i="0" dirty="0">
              <a:effectLst/>
              <a:latin typeface="Pensum Pro"/>
            </a:endParaRPr>
          </a:p>
          <a:p>
            <a:pPr marL="0" indent="0">
              <a:buNone/>
            </a:pPr>
            <a:endParaRPr lang="fr-FR" dirty="0"/>
          </a:p>
        </p:txBody>
      </p:sp>
    </p:spTree>
    <p:extLst>
      <p:ext uri="{BB962C8B-B14F-4D97-AF65-F5344CB8AC3E}">
        <p14:creationId xmlns:p14="http://schemas.microsoft.com/office/powerpoint/2010/main" val="4094893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9F77E0-B230-8985-B6C7-6E497F26BB73}"/>
              </a:ext>
            </a:extLst>
          </p:cNvPr>
          <p:cNvSpPr>
            <a:spLocks noGrp="1"/>
          </p:cNvSpPr>
          <p:nvPr>
            <p:ph type="title"/>
          </p:nvPr>
        </p:nvSpPr>
        <p:spPr/>
        <p:txBody>
          <a:bodyPr/>
          <a:lstStyle/>
          <a:p>
            <a:r>
              <a:rPr lang="fr-FR" dirty="0" err="1"/>
              <a:t>Elections</a:t>
            </a:r>
            <a:r>
              <a:rPr lang="fr-FR" dirty="0"/>
              <a:t> de 1958.</a:t>
            </a:r>
          </a:p>
        </p:txBody>
      </p:sp>
      <p:pic>
        <p:nvPicPr>
          <p:cNvPr id="7" name="Espace réservé du contenu 6">
            <a:extLst>
              <a:ext uri="{FF2B5EF4-FFF2-40B4-BE49-F238E27FC236}">
                <a16:creationId xmlns:a16="http://schemas.microsoft.com/office/drawing/2014/main" id="{09FB3993-611C-2151-32E3-365FF6026B03}"/>
              </a:ext>
            </a:extLst>
          </p:cNvPr>
          <p:cNvPicPr>
            <a:picLocks noGrp="1" noChangeAspect="1"/>
          </p:cNvPicPr>
          <p:nvPr>
            <p:ph idx="1"/>
          </p:nvPr>
        </p:nvPicPr>
        <p:blipFill>
          <a:blip r:embed="rId2"/>
          <a:stretch>
            <a:fillRect/>
          </a:stretch>
        </p:blipFill>
        <p:spPr>
          <a:xfrm>
            <a:off x="192088" y="1511300"/>
            <a:ext cx="6323012" cy="5092700"/>
          </a:xfrm>
          <a:prstGeom prst="rect">
            <a:avLst/>
          </a:prstGeom>
        </p:spPr>
      </p:pic>
      <p:pic>
        <p:nvPicPr>
          <p:cNvPr id="8" name="Image 7">
            <a:extLst>
              <a:ext uri="{FF2B5EF4-FFF2-40B4-BE49-F238E27FC236}">
                <a16:creationId xmlns:a16="http://schemas.microsoft.com/office/drawing/2014/main" id="{D728092D-8E47-0B7D-F583-DECB8F250F83}"/>
              </a:ext>
            </a:extLst>
          </p:cNvPr>
          <p:cNvPicPr>
            <a:picLocks noChangeAspect="1"/>
          </p:cNvPicPr>
          <p:nvPr/>
        </p:nvPicPr>
        <p:blipFill>
          <a:blip r:embed="rId3"/>
          <a:stretch>
            <a:fillRect/>
          </a:stretch>
        </p:blipFill>
        <p:spPr>
          <a:xfrm>
            <a:off x="7214419" y="0"/>
            <a:ext cx="4977581" cy="6858000"/>
          </a:xfrm>
          <a:prstGeom prst="rect">
            <a:avLst/>
          </a:prstGeom>
        </p:spPr>
      </p:pic>
    </p:spTree>
    <p:extLst>
      <p:ext uri="{BB962C8B-B14F-4D97-AF65-F5344CB8AC3E}">
        <p14:creationId xmlns:p14="http://schemas.microsoft.com/office/powerpoint/2010/main" val="1448203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287B2C-9676-23D6-8D29-1C4103B7E6D6}"/>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B7887DBD-5B29-4DE6-350E-8900A29B9F16}"/>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5723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3F11D-B4EE-4E76-6BC5-98491D299E9D}"/>
              </a:ext>
            </a:extLst>
          </p:cNvPr>
          <p:cNvSpPr>
            <a:spLocks noGrp="1"/>
          </p:cNvSpPr>
          <p:nvPr>
            <p:ph type="title"/>
          </p:nvPr>
        </p:nvSpPr>
        <p:spPr/>
        <p:txBody>
          <a:bodyPr/>
          <a:lstStyle/>
          <a:p>
            <a:r>
              <a:rPr lang="fr-FR" dirty="0"/>
              <a:t>La guerre d’Algérie</a:t>
            </a:r>
          </a:p>
        </p:txBody>
      </p:sp>
      <p:pic>
        <p:nvPicPr>
          <p:cNvPr id="4" name="Image 3">
            <a:extLst>
              <a:ext uri="{FF2B5EF4-FFF2-40B4-BE49-F238E27FC236}">
                <a16:creationId xmlns:a16="http://schemas.microsoft.com/office/drawing/2014/main" id="{661EB08E-9488-B43E-2C86-4BC6C9EB4834}"/>
              </a:ext>
            </a:extLst>
          </p:cNvPr>
          <p:cNvPicPr>
            <a:picLocks noChangeAspect="1"/>
          </p:cNvPicPr>
          <p:nvPr/>
        </p:nvPicPr>
        <p:blipFill>
          <a:blip r:embed="rId2"/>
          <a:stretch>
            <a:fillRect/>
          </a:stretch>
        </p:blipFill>
        <p:spPr>
          <a:xfrm>
            <a:off x="276726" y="2285763"/>
            <a:ext cx="4283242" cy="4427858"/>
          </a:xfrm>
          <a:prstGeom prst="rect">
            <a:avLst/>
          </a:prstGeom>
        </p:spPr>
      </p:pic>
      <p:sp>
        <p:nvSpPr>
          <p:cNvPr id="6" name="Espace réservé du contenu 5">
            <a:extLst>
              <a:ext uri="{FF2B5EF4-FFF2-40B4-BE49-F238E27FC236}">
                <a16:creationId xmlns:a16="http://schemas.microsoft.com/office/drawing/2014/main" id="{19C8436C-84F4-95CC-92F6-F5EB75127DDF}"/>
              </a:ext>
            </a:extLst>
          </p:cNvPr>
          <p:cNvSpPr>
            <a:spLocks noGrp="1"/>
          </p:cNvSpPr>
          <p:nvPr>
            <p:ph idx="1"/>
          </p:nvPr>
        </p:nvSpPr>
        <p:spPr>
          <a:xfrm>
            <a:off x="5625198" y="2662519"/>
            <a:ext cx="5177064" cy="4195481"/>
          </a:xfrm>
        </p:spPr>
        <p:txBody>
          <a:bodyPr>
            <a:normAutofit/>
          </a:bodyPr>
          <a:lstStyle/>
          <a:p>
            <a:pPr marL="0" indent="0">
              <a:buNone/>
            </a:pPr>
            <a:r>
              <a:rPr lang="fr-FR" dirty="0"/>
              <a:t>« Que vienne la paix des braves et je suis sûr que les haines iront en s’effaçant.  Qu’est-ce a dire ? Simplement ceci : que ceux qui ont ouvert le feu le cessent et qu’ils retournent sans humiliation à leur famille et a leur travail ! » </a:t>
            </a:r>
          </a:p>
        </p:txBody>
      </p:sp>
    </p:spTree>
    <p:extLst>
      <p:ext uri="{BB962C8B-B14F-4D97-AF65-F5344CB8AC3E}">
        <p14:creationId xmlns:p14="http://schemas.microsoft.com/office/powerpoint/2010/main" val="3961643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AA4796-C24D-BA70-4E1D-8709D8E0E76B}"/>
              </a:ext>
            </a:extLst>
          </p:cNvPr>
          <p:cNvSpPr>
            <a:spLocks noGrp="1"/>
          </p:cNvSpPr>
          <p:nvPr>
            <p:ph type="title"/>
          </p:nvPr>
        </p:nvSpPr>
        <p:spPr/>
        <p:txBody>
          <a:bodyPr/>
          <a:lstStyle/>
          <a:p>
            <a:r>
              <a:rPr lang="fr-FR" dirty="0"/>
              <a:t>Le putsch de 61</a:t>
            </a:r>
          </a:p>
        </p:txBody>
      </p:sp>
      <p:sp>
        <p:nvSpPr>
          <p:cNvPr id="3" name="Espace réservé du contenu 2">
            <a:extLst>
              <a:ext uri="{FF2B5EF4-FFF2-40B4-BE49-F238E27FC236}">
                <a16:creationId xmlns:a16="http://schemas.microsoft.com/office/drawing/2014/main" id="{D5E5634D-1730-D467-3667-12E56E5692DC}"/>
              </a:ext>
            </a:extLst>
          </p:cNvPr>
          <p:cNvSpPr>
            <a:spLocks noGrp="1"/>
          </p:cNvSpPr>
          <p:nvPr>
            <p:ph idx="1"/>
          </p:nvPr>
        </p:nvSpPr>
        <p:spPr>
          <a:xfrm>
            <a:off x="1909428" y="1853248"/>
            <a:ext cx="3432593" cy="4195481"/>
          </a:xfrm>
        </p:spPr>
        <p:txBody>
          <a:bodyPr>
            <a:normAutofit/>
          </a:bodyPr>
          <a:lstStyle/>
          <a:p>
            <a:pPr marL="0" indent="0">
              <a:buNone/>
            </a:pPr>
            <a:r>
              <a:rPr lang="fr-FR" sz="3200" dirty="0"/>
              <a:t>« Un quarteron de généraux à la retraite »</a:t>
            </a:r>
          </a:p>
        </p:txBody>
      </p:sp>
      <p:pic>
        <p:nvPicPr>
          <p:cNvPr id="2050" name="Picture 2" descr="23 avril 1961 : discours télévisé de... - Chronique culturelle | فېسبوک">
            <a:extLst>
              <a:ext uri="{FF2B5EF4-FFF2-40B4-BE49-F238E27FC236}">
                <a16:creationId xmlns:a16="http://schemas.microsoft.com/office/drawing/2014/main" id="{4D5033FC-DEE0-CD24-B0F5-FD3FD2741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428" y="3950988"/>
            <a:ext cx="2952868" cy="26302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gérie 61 de Renaud Meyer">
            <a:extLst>
              <a:ext uri="{FF2B5EF4-FFF2-40B4-BE49-F238E27FC236}">
                <a16:creationId xmlns:a16="http://schemas.microsoft.com/office/drawing/2014/main" id="{99E2E3E8-F9C2-FE8C-DA41-D9DBDFBA5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91710"/>
            <a:ext cx="5435009" cy="30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87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DD3F-3C30-9C2F-691C-6F10080AEB23}"/>
              </a:ext>
            </a:extLst>
          </p:cNvPr>
          <p:cNvSpPr>
            <a:spLocks noGrp="1"/>
          </p:cNvSpPr>
          <p:nvPr>
            <p:ph type="title"/>
          </p:nvPr>
        </p:nvSpPr>
        <p:spPr/>
        <p:txBody>
          <a:bodyPr/>
          <a:lstStyle/>
          <a:p>
            <a:r>
              <a:rPr lang="fr-FR" dirty="0" err="1"/>
              <a:t>Elections</a:t>
            </a:r>
            <a:r>
              <a:rPr lang="fr-FR" dirty="0"/>
              <a:t> de 65</a:t>
            </a:r>
          </a:p>
        </p:txBody>
      </p:sp>
      <p:pic>
        <p:nvPicPr>
          <p:cNvPr id="4" name="Espace réservé du contenu 3">
            <a:extLst>
              <a:ext uri="{FF2B5EF4-FFF2-40B4-BE49-F238E27FC236}">
                <a16:creationId xmlns:a16="http://schemas.microsoft.com/office/drawing/2014/main" id="{3D598D4F-19E0-D287-C71B-5702CE18D99D}"/>
              </a:ext>
            </a:extLst>
          </p:cNvPr>
          <p:cNvPicPr>
            <a:picLocks noGrp="1" noChangeAspect="1"/>
          </p:cNvPicPr>
          <p:nvPr>
            <p:ph idx="1"/>
          </p:nvPr>
        </p:nvPicPr>
        <p:blipFill>
          <a:blip r:embed="rId3"/>
          <a:stretch>
            <a:fillRect/>
          </a:stretch>
        </p:blipFill>
        <p:spPr>
          <a:xfrm>
            <a:off x="637067" y="2112796"/>
            <a:ext cx="5458933" cy="4195762"/>
          </a:xfrm>
          <a:prstGeom prst="rect">
            <a:avLst/>
          </a:prstGeom>
        </p:spPr>
      </p:pic>
      <p:pic>
        <p:nvPicPr>
          <p:cNvPr id="5" name="Image 4">
            <a:extLst>
              <a:ext uri="{FF2B5EF4-FFF2-40B4-BE49-F238E27FC236}">
                <a16:creationId xmlns:a16="http://schemas.microsoft.com/office/drawing/2014/main" id="{7938A0D3-3ACC-04D6-1E2D-B1EB2AC3DA2A}"/>
              </a:ext>
            </a:extLst>
          </p:cNvPr>
          <p:cNvPicPr>
            <a:picLocks noChangeAspect="1"/>
          </p:cNvPicPr>
          <p:nvPr/>
        </p:nvPicPr>
        <p:blipFill>
          <a:blip r:embed="rId4"/>
          <a:stretch>
            <a:fillRect/>
          </a:stretch>
        </p:blipFill>
        <p:spPr>
          <a:xfrm>
            <a:off x="7053475" y="2381250"/>
            <a:ext cx="4087971" cy="3927308"/>
          </a:xfrm>
          <a:prstGeom prst="rect">
            <a:avLst/>
          </a:prstGeom>
        </p:spPr>
      </p:pic>
    </p:spTree>
    <p:extLst>
      <p:ext uri="{BB962C8B-B14F-4D97-AF65-F5344CB8AC3E}">
        <p14:creationId xmlns:p14="http://schemas.microsoft.com/office/powerpoint/2010/main" val="31642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AD94F-168C-74D8-955F-E5B0DD8786D8}"/>
              </a:ext>
            </a:extLst>
          </p:cNvPr>
          <p:cNvSpPr>
            <a:spLocks noGrp="1"/>
          </p:cNvSpPr>
          <p:nvPr>
            <p:ph type="title"/>
          </p:nvPr>
        </p:nvSpPr>
        <p:spPr/>
        <p:txBody>
          <a:bodyPr/>
          <a:lstStyle/>
          <a:p>
            <a:r>
              <a:rPr lang="fr-FR" dirty="0"/>
              <a:t>« L’exercice solitaire du pouvoir »</a:t>
            </a:r>
            <a:br>
              <a:rPr lang="fr-FR" dirty="0"/>
            </a:br>
            <a:r>
              <a:rPr lang="fr-FR" dirty="0"/>
              <a:t>VGE</a:t>
            </a:r>
          </a:p>
        </p:txBody>
      </p:sp>
      <p:sp>
        <p:nvSpPr>
          <p:cNvPr id="3" name="Espace réservé du contenu 2">
            <a:extLst>
              <a:ext uri="{FF2B5EF4-FFF2-40B4-BE49-F238E27FC236}">
                <a16:creationId xmlns:a16="http://schemas.microsoft.com/office/drawing/2014/main" id="{B79F31D3-E5BE-0637-4DAD-DC86F056FDDB}"/>
              </a:ext>
            </a:extLst>
          </p:cNvPr>
          <p:cNvSpPr>
            <a:spLocks noGrp="1"/>
          </p:cNvSpPr>
          <p:nvPr>
            <p:ph idx="1"/>
          </p:nvPr>
        </p:nvSpPr>
        <p:spPr>
          <a:xfrm>
            <a:off x="5919537" y="2052918"/>
            <a:ext cx="4130316" cy="4195481"/>
          </a:xfrm>
        </p:spPr>
        <p:txBody>
          <a:bodyPr>
            <a:normAutofit/>
          </a:bodyPr>
          <a:lstStyle/>
          <a:p>
            <a:pPr marL="0" indent="0">
              <a:buNone/>
            </a:pPr>
            <a:r>
              <a:rPr lang="fr-FR" sz="3200" kern="100" dirty="0">
                <a:effectLst/>
                <a:latin typeface="Calibri" panose="020F0502020204030204" pitchFamily="34" charset="0"/>
                <a:ea typeface="Calibri" panose="020F0502020204030204" pitchFamily="34" charset="0"/>
                <a:cs typeface="Times New Roman" panose="02020603050405020304" pitchFamily="18" charset="0"/>
              </a:rPr>
              <a:t>Israël </a:t>
            </a:r>
            <a:r>
              <a:rPr lang="fr-FR" sz="3200" kern="100" dirty="0">
                <a:latin typeface="Calibri" panose="020F0502020204030204" pitchFamily="34" charset="0"/>
                <a:ea typeface="Calibri" panose="020F0502020204030204" pitchFamily="34" charset="0"/>
                <a:cs typeface="Times New Roman" panose="02020603050405020304" pitchFamily="18" charset="0"/>
              </a:rPr>
              <a:t>est </a:t>
            </a:r>
            <a:r>
              <a:rPr lang="fr-FR" sz="3200" kern="100" dirty="0">
                <a:effectLst/>
                <a:latin typeface="Calibri" panose="020F0502020204030204" pitchFamily="34" charset="0"/>
                <a:ea typeface="Calibri" panose="020F0502020204030204" pitchFamily="34" charset="0"/>
                <a:cs typeface="Times New Roman" panose="02020603050405020304" pitchFamily="18" charset="0"/>
              </a:rPr>
              <a:t>un peuple « d’élite, sûr de lui et dominateur ». </a:t>
            </a:r>
          </a:p>
          <a:p>
            <a:pPr marL="0" indent="0">
              <a:buNone/>
            </a:pPr>
            <a:endParaRPr lang="fr-FR" sz="3200" kern="100" dirty="0">
              <a:latin typeface="Calibri" panose="020F0502020204030204" pitchFamily="34" charset="0"/>
              <a:cs typeface="Times New Roman" panose="02020603050405020304" pitchFamily="18" charset="0"/>
            </a:endParaRPr>
          </a:p>
          <a:p>
            <a:pPr marL="0" indent="0">
              <a:buNone/>
            </a:pPr>
            <a:r>
              <a:rPr lang="fr-FR" sz="3200" kern="100" dirty="0">
                <a:latin typeface="Calibri" panose="020F0502020204030204" pitchFamily="34" charset="0"/>
                <a:cs typeface="Times New Roman" panose="02020603050405020304" pitchFamily="18" charset="0"/>
              </a:rPr>
              <a:t>Vive le Québec libre!</a:t>
            </a:r>
            <a:endParaRPr lang="fr-FR" sz="3200" dirty="0"/>
          </a:p>
        </p:txBody>
      </p:sp>
      <p:pic>
        <p:nvPicPr>
          <p:cNvPr id="4" name="Image 3">
            <a:extLst>
              <a:ext uri="{FF2B5EF4-FFF2-40B4-BE49-F238E27FC236}">
                <a16:creationId xmlns:a16="http://schemas.microsoft.com/office/drawing/2014/main" id="{633D621F-8951-6934-95EC-59A3B3C86EA7}"/>
              </a:ext>
            </a:extLst>
          </p:cNvPr>
          <p:cNvPicPr>
            <a:picLocks noChangeAspect="1"/>
          </p:cNvPicPr>
          <p:nvPr/>
        </p:nvPicPr>
        <p:blipFill>
          <a:blip r:embed="rId2"/>
          <a:stretch>
            <a:fillRect/>
          </a:stretch>
        </p:blipFill>
        <p:spPr>
          <a:xfrm>
            <a:off x="114299" y="2574520"/>
            <a:ext cx="5488665" cy="3417205"/>
          </a:xfrm>
          <a:prstGeom prst="rect">
            <a:avLst/>
          </a:prstGeom>
        </p:spPr>
      </p:pic>
    </p:spTree>
    <p:extLst>
      <p:ext uri="{BB962C8B-B14F-4D97-AF65-F5344CB8AC3E}">
        <p14:creationId xmlns:p14="http://schemas.microsoft.com/office/powerpoint/2010/main" val="83129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EC652-0E26-FBA4-E2F0-1C1BF7690C5E}"/>
              </a:ext>
            </a:extLst>
          </p:cNvPr>
          <p:cNvSpPr>
            <a:spLocks noGrp="1"/>
          </p:cNvSpPr>
          <p:nvPr>
            <p:ph type="title"/>
          </p:nvPr>
        </p:nvSpPr>
        <p:spPr/>
        <p:txBody>
          <a:bodyPr/>
          <a:lstStyle/>
          <a:p>
            <a:endParaRPr lang="fr-FR" dirty="0"/>
          </a:p>
        </p:txBody>
      </p:sp>
      <p:pic>
        <p:nvPicPr>
          <p:cNvPr id="4" name="Image 3">
            <a:extLst>
              <a:ext uri="{FF2B5EF4-FFF2-40B4-BE49-F238E27FC236}">
                <a16:creationId xmlns:a16="http://schemas.microsoft.com/office/drawing/2014/main" id="{3C5E1291-1380-2783-17F1-B8449C5BD83B}"/>
              </a:ext>
            </a:extLst>
          </p:cNvPr>
          <p:cNvPicPr>
            <a:picLocks noChangeAspect="1"/>
          </p:cNvPicPr>
          <p:nvPr/>
        </p:nvPicPr>
        <p:blipFill>
          <a:blip r:embed="rId2"/>
          <a:stretch>
            <a:fillRect/>
          </a:stretch>
        </p:blipFill>
        <p:spPr>
          <a:xfrm>
            <a:off x="146445" y="1491679"/>
            <a:ext cx="3989442" cy="2658979"/>
          </a:xfrm>
          <a:prstGeom prst="rect">
            <a:avLst/>
          </a:prstGeom>
        </p:spPr>
      </p:pic>
      <p:pic>
        <p:nvPicPr>
          <p:cNvPr id="3074" name="Picture 2" descr="RECIT. 10 mai 1968 : la &quot;nuit des barricades&quot; fait basculer la France dans  la grève générale">
            <a:extLst>
              <a:ext uri="{FF2B5EF4-FFF2-40B4-BE49-F238E27FC236}">
                <a16:creationId xmlns:a16="http://schemas.microsoft.com/office/drawing/2014/main" id="{72A57261-641D-B7DD-3D46-899558C51C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52873" y="136295"/>
            <a:ext cx="3898315" cy="2923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i 68 — Wikipédia">
            <a:extLst>
              <a:ext uri="{FF2B5EF4-FFF2-40B4-BE49-F238E27FC236}">
                <a16:creationId xmlns:a16="http://schemas.microsoft.com/office/drawing/2014/main" id="{A5646C0E-F7C5-19C6-3EE7-46F94C72A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381" y="4328832"/>
            <a:ext cx="27622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F4CC0E62-D0D7-02B1-A669-8B23137415D2}"/>
              </a:ext>
            </a:extLst>
          </p:cNvPr>
          <p:cNvPicPr>
            <a:picLocks noChangeAspect="1"/>
          </p:cNvPicPr>
          <p:nvPr/>
        </p:nvPicPr>
        <p:blipFill>
          <a:blip r:embed="rId5"/>
          <a:stretch>
            <a:fillRect/>
          </a:stretch>
        </p:blipFill>
        <p:spPr>
          <a:xfrm>
            <a:off x="7032076" y="3956133"/>
            <a:ext cx="4721774" cy="2658979"/>
          </a:xfrm>
          <a:prstGeom prst="rect">
            <a:avLst/>
          </a:prstGeom>
        </p:spPr>
      </p:pic>
      <p:pic>
        <p:nvPicPr>
          <p:cNvPr id="6" name="Image 5">
            <a:extLst>
              <a:ext uri="{FF2B5EF4-FFF2-40B4-BE49-F238E27FC236}">
                <a16:creationId xmlns:a16="http://schemas.microsoft.com/office/drawing/2014/main" id="{B5325B12-909E-943F-3B3E-752AA51EAC12}"/>
              </a:ext>
            </a:extLst>
          </p:cNvPr>
          <p:cNvPicPr>
            <a:picLocks noChangeAspect="1"/>
          </p:cNvPicPr>
          <p:nvPr/>
        </p:nvPicPr>
        <p:blipFill>
          <a:blip r:embed="rId6"/>
          <a:stretch>
            <a:fillRect/>
          </a:stretch>
        </p:blipFill>
        <p:spPr>
          <a:xfrm>
            <a:off x="4635553" y="674519"/>
            <a:ext cx="2714625" cy="2658979"/>
          </a:xfrm>
          <a:prstGeom prst="rect">
            <a:avLst/>
          </a:prstGeom>
        </p:spPr>
      </p:pic>
    </p:spTree>
    <p:extLst>
      <p:ext uri="{BB962C8B-B14F-4D97-AF65-F5344CB8AC3E}">
        <p14:creationId xmlns:p14="http://schemas.microsoft.com/office/powerpoint/2010/main" val="398484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51FBD-3167-8EF4-7962-A87ACF2825B1}"/>
              </a:ext>
            </a:extLst>
          </p:cNvPr>
          <p:cNvSpPr>
            <a:spLocks noGrp="1"/>
          </p:cNvSpPr>
          <p:nvPr>
            <p:ph type="title"/>
          </p:nvPr>
        </p:nvSpPr>
        <p:spPr/>
        <p:txBody>
          <a:bodyPr/>
          <a:lstStyle/>
          <a:p>
            <a:r>
              <a:rPr lang="fr-FR" dirty="0"/>
              <a:t>Les élections constituantes de 1945</a:t>
            </a:r>
            <a:br>
              <a:rPr lang="fr-FR" dirty="0"/>
            </a:br>
            <a:r>
              <a:rPr lang="fr-FR" dirty="0"/>
              <a:t>Le tripartisme</a:t>
            </a:r>
          </a:p>
        </p:txBody>
      </p:sp>
      <p:pic>
        <p:nvPicPr>
          <p:cNvPr id="3074" name="Picture 2" descr="Élections constituantes françaises de 1945 — Wikipédia">
            <a:extLst>
              <a:ext uri="{FF2B5EF4-FFF2-40B4-BE49-F238E27FC236}">
                <a16:creationId xmlns:a16="http://schemas.microsoft.com/office/drawing/2014/main" id="{5D3A05DE-505E-6EBD-D84D-5725E7224B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683" y="1959428"/>
            <a:ext cx="6874148" cy="465182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DC4FDC3-688B-3B4D-978A-4F6ED1D4BA97}"/>
              </a:ext>
            </a:extLst>
          </p:cNvPr>
          <p:cNvSpPr txBox="1"/>
          <p:nvPr/>
        </p:nvSpPr>
        <p:spPr>
          <a:xfrm>
            <a:off x="7982857" y="2467429"/>
            <a:ext cx="2931886" cy="923330"/>
          </a:xfrm>
          <a:prstGeom prst="rect">
            <a:avLst/>
          </a:prstGeom>
          <a:noFill/>
        </p:spPr>
        <p:txBody>
          <a:bodyPr wrap="square" rtlCol="0">
            <a:spAutoFit/>
          </a:bodyPr>
          <a:lstStyle/>
          <a:p>
            <a:r>
              <a:rPr lang="fr-FR" dirty="0"/>
              <a:t>PC: 26,5%</a:t>
            </a:r>
          </a:p>
          <a:p>
            <a:r>
              <a:rPr lang="fr-FR" dirty="0"/>
              <a:t>SFIO: 23,5%</a:t>
            </a:r>
          </a:p>
          <a:p>
            <a:r>
              <a:rPr lang="fr-FR" dirty="0"/>
              <a:t>MRP: 24%</a:t>
            </a:r>
          </a:p>
        </p:txBody>
      </p:sp>
    </p:spTree>
    <p:extLst>
      <p:ext uri="{BB962C8B-B14F-4D97-AF65-F5344CB8AC3E}">
        <p14:creationId xmlns:p14="http://schemas.microsoft.com/office/powerpoint/2010/main" val="1917123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BBA5D2-9C0C-705C-BCC9-009CD56DE7B8}"/>
              </a:ext>
            </a:extLst>
          </p:cNvPr>
          <p:cNvPicPr>
            <a:picLocks noChangeAspect="1"/>
          </p:cNvPicPr>
          <p:nvPr/>
        </p:nvPicPr>
        <p:blipFill>
          <a:blip r:embed="rId2"/>
          <a:stretch>
            <a:fillRect/>
          </a:stretch>
        </p:blipFill>
        <p:spPr>
          <a:xfrm>
            <a:off x="6096000" y="209726"/>
            <a:ext cx="5991725" cy="2930516"/>
          </a:xfrm>
          <a:prstGeom prst="rect">
            <a:avLst/>
          </a:prstGeom>
        </p:spPr>
      </p:pic>
      <p:sp>
        <p:nvSpPr>
          <p:cNvPr id="2" name="Titre 1">
            <a:extLst>
              <a:ext uri="{FF2B5EF4-FFF2-40B4-BE49-F238E27FC236}">
                <a16:creationId xmlns:a16="http://schemas.microsoft.com/office/drawing/2014/main" id="{A58F9878-D0E0-9BFB-01C4-AAC1325BAE68}"/>
              </a:ext>
            </a:extLst>
          </p:cNvPr>
          <p:cNvSpPr>
            <a:spLocks noGrp="1"/>
          </p:cNvSpPr>
          <p:nvPr>
            <p:ph type="title"/>
          </p:nvPr>
        </p:nvSpPr>
        <p:spPr>
          <a:xfrm>
            <a:off x="646111" y="452718"/>
            <a:ext cx="5177173" cy="1400530"/>
          </a:xfrm>
        </p:spPr>
        <p:txBody>
          <a:bodyPr/>
          <a:lstStyle/>
          <a:p>
            <a:r>
              <a:rPr lang="fr-FR" dirty="0"/>
              <a:t>La victoire gaullienne</a:t>
            </a:r>
          </a:p>
        </p:txBody>
      </p:sp>
      <p:pic>
        <p:nvPicPr>
          <p:cNvPr id="4" name="Espace réservé du contenu 3">
            <a:extLst>
              <a:ext uri="{FF2B5EF4-FFF2-40B4-BE49-F238E27FC236}">
                <a16:creationId xmlns:a16="http://schemas.microsoft.com/office/drawing/2014/main" id="{746C5DFA-1D0D-F977-0A33-D9D99A9E77B0}"/>
              </a:ext>
            </a:extLst>
          </p:cNvPr>
          <p:cNvPicPr>
            <a:picLocks noGrp="1" noChangeAspect="1"/>
          </p:cNvPicPr>
          <p:nvPr>
            <p:ph idx="1"/>
          </p:nvPr>
        </p:nvPicPr>
        <p:blipFill>
          <a:blip r:embed="rId3"/>
          <a:stretch>
            <a:fillRect/>
          </a:stretch>
        </p:blipFill>
        <p:spPr>
          <a:xfrm>
            <a:off x="1" y="2662238"/>
            <a:ext cx="6096000" cy="4195762"/>
          </a:xfrm>
          <a:prstGeom prst="rect">
            <a:avLst/>
          </a:prstGeom>
        </p:spPr>
      </p:pic>
      <p:pic>
        <p:nvPicPr>
          <p:cNvPr id="5122" name="Picture 2" descr="Élections législatives de 1968 - Politiquemania">
            <a:extLst>
              <a:ext uri="{FF2B5EF4-FFF2-40B4-BE49-F238E27FC236}">
                <a16:creationId xmlns:a16="http://schemas.microsoft.com/office/drawing/2014/main" id="{02F88D0C-E6B7-1DC6-13FD-1262F074C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036" y="3950493"/>
            <a:ext cx="4193005" cy="281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00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EEF6B7-D079-8387-0B63-AF91D78F3186}"/>
              </a:ext>
            </a:extLst>
          </p:cNvPr>
          <p:cNvSpPr>
            <a:spLocks noGrp="1"/>
          </p:cNvSpPr>
          <p:nvPr>
            <p:ph type="title"/>
          </p:nvPr>
        </p:nvSpPr>
        <p:spPr/>
        <p:txBody>
          <a:bodyPr/>
          <a:lstStyle/>
          <a:p>
            <a:r>
              <a:rPr lang="fr-FR" dirty="0"/>
              <a:t>Georges Pompidou et Jaques Chaban-Delmas</a:t>
            </a:r>
          </a:p>
        </p:txBody>
      </p:sp>
      <p:pic>
        <p:nvPicPr>
          <p:cNvPr id="4098" name="Picture 2" descr="Portrait officiel du Président Pompidou - Enseigner de Gaulle">
            <a:extLst>
              <a:ext uri="{FF2B5EF4-FFF2-40B4-BE49-F238E27FC236}">
                <a16:creationId xmlns:a16="http://schemas.microsoft.com/office/drawing/2014/main" id="{AB6D5621-42B0-3A19-00DA-CC041341E4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6920" y="2286000"/>
            <a:ext cx="3336005" cy="372969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09B89A8-4203-22A4-8ACD-B056123B2214}"/>
              </a:ext>
            </a:extLst>
          </p:cNvPr>
          <p:cNvPicPr>
            <a:picLocks noChangeAspect="1"/>
          </p:cNvPicPr>
          <p:nvPr/>
        </p:nvPicPr>
        <p:blipFill>
          <a:blip r:embed="rId3"/>
          <a:stretch>
            <a:fillRect/>
          </a:stretch>
        </p:blipFill>
        <p:spPr>
          <a:xfrm>
            <a:off x="7321533" y="2382253"/>
            <a:ext cx="3130901" cy="4129338"/>
          </a:xfrm>
          <a:prstGeom prst="rect">
            <a:avLst/>
          </a:prstGeom>
        </p:spPr>
      </p:pic>
      <p:sp>
        <p:nvSpPr>
          <p:cNvPr id="5" name="ZoneTexte 4">
            <a:extLst>
              <a:ext uri="{FF2B5EF4-FFF2-40B4-BE49-F238E27FC236}">
                <a16:creationId xmlns:a16="http://schemas.microsoft.com/office/drawing/2014/main" id="{474D1AC7-169A-D628-9E43-2D495958907D}"/>
              </a:ext>
            </a:extLst>
          </p:cNvPr>
          <p:cNvSpPr txBox="1"/>
          <p:nvPr/>
        </p:nvSpPr>
        <p:spPr>
          <a:xfrm>
            <a:off x="644013" y="6142259"/>
            <a:ext cx="3518912" cy="369332"/>
          </a:xfrm>
          <a:prstGeom prst="rect">
            <a:avLst/>
          </a:prstGeom>
          <a:noFill/>
        </p:spPr>
        <p:txBody>
          <a:bodyPr wrap="none" rtlCol="0">
            <a:spAutoFit/>
          </a:bodyPr>
          <a:lstStyle/>
          <a:p>
            <a:r>
              <a:rPr lang="fr-FR" dirty="0"/>
              <a:t>L’ouverture dans la continuité</a:t>
            </a:r>
          </a:p>
        </p:txBody>
      </p:sp>
      <p:sp>
        <p:nvSpPr>
          <p:cNvPr id="6" name="ZoneTexte 5">
            <a:extLst>
              <a:ext uri="{FF2B5EF4-FFF2-40B4-BE49-F238E27FC236}">
                <a16:creationId xmlns:a16="http://schemas.microsoft.com/office/drawing/2014/main" id="{165302EE-0D3E-0FCB-A199-FFB5F292E4EC}"/>
              </a:ext>
            </a:extLst>
          </p:cNvPr>
          <p:cNvSpPr txBox="1"/>
          <p:nvPr/>
        </p:nvSpPr>
        <p:spPr>
          <a:xfrm>
            <a:off x="7615990" y="1933084"/>
            <a:ext cx="2348720" cy="369332"/>
          </a:xfrm>
          <a:prstGeom prst="rect">
            <a:avLst/>
          </a:prstGeom>
          <a:noFill/>
        </p:spPr>
        <p:txBody>
          <a:bodyPr wrap="none" rtlCol="0">
            <a:spAutoFit/>
          </a:bodyPr>
          <a:lstStyle/>
          <a:p>
            <a:r>
              <a:rPr lang="fr-FR" dirty="0"/>
              <a:t>La nouvelle société</a:t>
            </a:r>
          </a:p>
        </p:txBody>
      </p:sp>
    </p:spTree>
    <p:extLst>
      <p:ext uri="{BB962C8B-B14F-4D97-AF65-F5344CB8AC3E}">
        <p14:creationId xmlns:p14="http://schemas.microsoft.com/office/powerpoint/2010/main" val="2515619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CD4534-1D6F-0CB3-3EF4-B9DE3CF1589B}"/>
              </a:ext>
            </a:extLst>
          </p:cNvPr>
          <p:cNvSpPr>
            <a:spLocks noGrp="1"/>
          </p:cNvSpPr>
          <p:nvPr>
            <p:ph type="title"/>
          </p:nvPr>
        </p:nvSpPr>
        <p:spPr/>
        <p:txBody>
          <a:bodyPr/>
          <a:lstStyle/>
          <a:p>
            <a:endParaRPr lang="fr-FR"/>
          </a:p>
        </p:txBody>
      </p:sp>
      <p:pic>
        <p:nvPicPr>
          <p:cNvPr id="1026" name="Picture 2">
            <a:extLst>
              <a:ext uri="{FF2B5EF4-FFF2-40B4-BE49-F238E27FC236}">
                <a16:creationId xmlns:a16="http://schemas.microsoft.com/office/drawing/2014/main" id="{3697962C-FD54-E856-E0F2-F7357D861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758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805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DDBF2-4837-9E91-8445-614373827178}"/>
              </a:ext>
            </a:extLst>
          </p:cNvPr>
          <p:cNvSpPr>
            <a:spLocks noGrp="1"/>
          </p:cNvSpPr>
          <p:nvPr>
            <p:ph idx="1"/>
          </p:nvPr>
        </p:nvSpPr>
        <p:spPr>
          <a:xfrm>
            <a:off x="424206" y="2052918"/>
            <a:ext cx="11425287" cy="4640113"/>
          </a:xfrm>
        </p:spPr>
        <p:txBody>
          <a:bodyPr>
            <a:normAutofit fontScale="85000" lnSpcReduction="20000"/>
          </a:bodyPr>
          <a:lstStyle/>
          <a:p>
            <a:pPr marL="0" indent="0">
              <a:buNone/>
            </a:pPr>
            <a:r>
              <a:rPr lang="fr-FR" dirty="0"/>
              <a:t>La déclaration d’indépendance du Vietnam Le 15 août 1945, les Japonais ont capitulé. Avant que les troupes françaises ne reviennent en Indochine, le leader anticolonial et communiste Hô Chi Minh proclame l’indépendance du Vietnam.</a:t>
            </a:r>
          </a:p>
          <a:p>
            <a:pPr marL="0" indent="0">
              <a:buNone/>
            </a:pPr>
            <a:r>
              <a:rPr lang="fr-FR" dirty="0"/>
              <a:t> « "Tous les hommes ont été créés égaux. Le Créateur leur a conféré certains droits inaliénables. Parmi ceux-ci, il y a la vie, la liberté et la recherche du bonheur". Ces paroles immortelles sont tirées de la Déclaration d’indépendance des États-Unis d’Amérique en 1776. La Déclaration des droits de l’homme et de citoyen de la Révolution française proclame également : "Les hommes naissent et demeurent libres et égaux en droits". Ce sont là des vérités indéniables. Cependant depuis plus de quatre-vingts ans, les colonialistes français, abusant du drapeau de la liberté, de l’égalité, de la fraternité, ont violé notre terre et opprimé nos compatriotes. Leurs actes vont directement à l’encontre des idéaux d’humanité et de justice. Dans le domaine politique, ils nous ont privés de toutes les libertés. Ils nous ont imposé des lois inhumaines. Dans le domaine économique, ils ont réduit notre peuple à la plus noire misère et saccagé impitoyablement notre pays [...]. Pour ces raisons, nous, membres du gouvernement provisoire de la République démocratique du Vietnam, proclamons solennellement au monde entier : le Vietnam a le droit d’être libre et indépendant [...]. Le peuple tout entier du Vietnam est décidé à mobiliser toutes ses forces spirituelles et matérielles et à sacrifier ses vies et ses biens, dans le but de sauvegarder son droit à la liberté et à l’indépendance. » </a:t>
            </a:r>
          </a:p>
          <a:p>
            <a:pPr marL="0" indent="0">
              <a:buNone/>
            </a:pPr>
            <a:endParaRPr lang="fr-FR" dirty="0"/>
          </a:p>
          <a:p>
            <a:pPr marL="0" indent="0">
              <a:buNone/>
            </a:pPr>
            <a:r>
              <a:rPr lang="fr-FR" dirty="0"/>
              <a:t>Déclaration signée par Hô Chi Minh, 2 septembre 1945</a:t>
            </a:r>
          </a:p>
        </p:txBody>
      </p:sp>
      <p:sp>
        <p:nvSpPr>
          <p:cNvPr id="4" name="Titre 3">
            <a:extLst>
              <a:ext uri="{FF2B5EF4-FFF2-40B4-BE49-F238E27FC236}">
                <a16:creationId xmlns:a16="http://schemas.microsoft.com/office/drawing/2014/main" id="{55EF22E6-75B0-7DD3-34A9-D88869713DA2}"/>
              </a:ext>
            </a:extLst>
          </p:cNvPr>
          <p:cNvSpPr>
            <a:spLocks noGrp="1"/>
          </p:cNvSpPr>
          <p:nvPr>
            <p:ph type="title"/>
          </p:nvPr>
        </p:nvSpPr>
        <p:spPr>
          <a:xfrm>
            <a:off x="646112" y="452718"/>
            <a:ext cx="4868568" cy="1400530"/>
          </a:xfrm>
        </p:spPr>
        <p:txBody>
          <a:bodyPr/>
          <a:lstStyle/>
          <a:p>
            <a:r>
              <a:rPr lang="fr-FR" dirty="0"/>
              <a:t>L’Indochine</a:t>
            </a:r>
          </a:p>
        </p:txBody>
      </p:sp>
      <p:pic>
        <p:nvPicPr>
          <p:cNvPr id="2052" name="Picture 4">
            <a:extLst>
              <a:ext uri="{FF2B5EF4-FFF2-40B4-BE49-F238E27FC236}">
                <a16:creationId xmlns:a16="http://schemas.microsoft.com/office/drawing/2014/main" id="{68A51E6C-E762-9DDF-082F-970E6C839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270" y="0"/>
            <a:ext cx="1955276" cy="195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00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A6E2C-AFD5-DE1D-458F-28142CBF3E4A}"/>
              </a:ext>
            </a:extLst>
          </p:cNvPr>
          <p:cNvSpPr>
            <a:spLocks noGrp="1"/>
          </p:cNvSpPr>
          <p:nvPr>
            <p:ph type="title"/>
          </p:nvPr>
        </p:nvSpPr>
        <p:spPr/>
        <p:txBody>
          <a:bodyPr/>
          <a:lstStyle/>
          <a:p>
            <a:r>
              <a:rPr lang="fr-FR" dirty="0"/>
              <a:t>Dien Bien </a:t>
            </a:r>
            <a:r>
              <a:rPr lang="fr-FR" dirty="0" err="1"/>
              <a:t>Phû</a:t>
            </a:r>
            <a:r>
              <a:rPr lang="fr-FR" dirty="0"/>
              <a:t> (1954)</a:t>
            </a:r>
          </a:p>
        </p:txBody>
      </p:sp>
      <p:pic>
        <p:nvPicPr>
          <p:cNvPr id="3074" name="Picture 2" descr="undefined">
            <a:extLst>
              <a:ext uri="{FF2B5EF4-FFF2-40B4-BE49-F238E27FC236}">
                <a16:creationId xmlns:a16="http://schemas.microsoft.com/office/drawing/2014/main" id="{AE19AB56-99B1-214D-C013-8D06B20B8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1593130"/>
            <a:ext cx="3162318" cy="49139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632DDCF-D5D8-9979-59C7-8B6A3B726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421" y="-3842"/>
            <a:ext cx="4799864" cy="35961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05C2859-605E-3D63-1DA2-21CA0D2CD43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15564" y="3921428"/>
            <a:ext cx="453527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376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8FBD6-0FCB-D8C3-4009-E97D79C2F2EC}"/>
              </a:ext>
            </a:extLst>
          </p:cNvPr>
          <p:cNvSpPr>
            <a:spLocks noGrp="1"/>
          </p:cNvSpPr>
          <p:nvPr>
            <p:ph type="title"/>
          </p:nvPr>
        </p:nvSpPr>
        <p:spPr/>
        <p:txBody>
          <a:bodyPr/>
          <a:lstStyle/>
          <a:p>
            <a:r>
              <a:rPr lang="fr-FR" dirty="0"/>
              <a:t>Loi cadre Deferre (56)</a:t>
            </a:r>
          </a:p>
        </p:txBody>
      </p:sp>
      <p:sp>
        <p:nvSpPr>
          <p:cNvPr id="3" name="Espace réservé du contenu 2">
            <a:extLst>
              <a:ext uri="{FF2B5EF4-FFF2-40B4-BE49-F238E27FC236}">
                <a16:creationId xmlns:a16="http://schemas.microsoft.com/office/drawing/2014/main" id="{77F360C6-FCEC-03B9-E716-6FE2802FA493}"/>
              </a:ext>
            </a:extLst>
          </p:cNvPr>
          <p:cNvSpPr>
            <a:spLocks noGrp="1"/>
          </p:cNvSpPr>
          <p:nvPr>
            <p:ph idx="1"/>
          </p:nvPr>
        </p:nvSpPr>
        <p:spPr/>
        <p:txBody>
          <a:bodyPr/>
          <a:lstStyle/>
          <a:p>
            <a:pPr>
              <a:buFontTx/>
              <a:buChar char="-"/>
            </a:pPr>
            <a:r>
              <a:rPr lang="fr-FR" dirty="0"/>
              <a:t>Un conseil territorial élu au Suffrage universel est créé dans chaque colonie. Il est cependant élu par un double collège, citoyens et autochtones, ce qui rompt le principe d’égalité.</a:t>
            </a:r>
          </a:p>
          <a:p>
            <a:pPr>
              <a:buFontTx/>
              <a:buChar char="-"/>
            </a:pPr>
            <a:endParaRPr lang="fr-FR" dirty="0"/>
          </a:p>
          <a:p>
            <a:pPr>
              <a:buFontTx/>
              <a:buChar char="-"/>
            </a:pPr>
            <a:r>
              <a:rPr lang="fr-FR" dirty="0"/>
              <a:t>Une décentralisation a lieu, avec une plus grande autonomie laissée aux gouvernements coloniaux.</a:t>
            </a:r>
          </a:p>
          <a:p>
            <a:pPr>
              <a:buFontTx/>
              <a:buChar char="-"/>
            </a:pPr>
            <a:endParaRPr lang="fr-FR" dirty="0"/>
          </a:p>
          <a:p>
            <a:pPr>
              <a:buFontTx/>
              <a:buChar char="-"/>
            </a:pPr>
            <a:r>
              <a:rPr lang="fr-FR" dirty="0"/>
              <a:t>Une Assemblée de l’Union Française siège à Paris, à rôle consultatif, composée à ½ de représentants d’outre-mer.</a:t>
            </a:r>
          </a:p>
        </p:txBody>
      </p:sp>
    </p:spTree>
    <p:extLst>
      <p:ext uri="{BB962C8B-B14F-4D97-AF65-F5344CB8AC3E}">
        <p14:creationId xmlns:p14="http://schemas.microsoft.com/office/powerpoint/2010/main" val="1918985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7601DE-3F61-6EF0-0AFC-B5B8B1A279D3}"/>
              </a:ext>
            </a:extLst>
          </p:cNvPr>
          <p:cNvSpPr>
            <a:spLocks noGrp="1"/>
          </p:cNvSpPr>
          <p:nvPr>
            <p:ph type="title"/>
          </p:nvPr>
        </p:nvSpPr>
        <p:spPr/>
        <p:txBody>
          <a:bodyPr/>
          <a:lstStyle/>
          <a:p>
            <a:r>
              <a:rPr lang="fr-FR" dirty="0"/>
              <a:t>L’Algérie française</a:t>
            </a:r>
          </a:p>
        </p:txBody>
      </p:sp>
      <p:pic>
        <p:nvPicPr>
          <p:cNvPr id="5" name="Espace réservé du contenu 4">
            <a:extLst>
              <a:ext uri="{FF2B5EF4-FFF2-40B4-BE49-F238E27FC236}">
                <a16:creationId xmlns:a16="http://schemas.microsoft.com/office/drawing/2014/main" id="{4937EE64-3CA8-EB65-C745-AEA01AA9035A}"/>
              </a:ext>
            </a:extLst>
          </p:cNvPr>
          <p:cNvPicPr>
            <a:picLocks noGrp="1" noChangeAspect="1"/>
          </p:cNvPicPr>
          <p:nvPr>
            <p:ph idx="1"/>
          </p:nvPr>
        </p:nvPicPr>
        <p:blipFill>
          <a:blip r:embed="rId2"/>
          <a:stretch>
            <a:fillRect/>
          </a:stretch>
        </p:blipFill>
        <p:spPr>
          <a:xfrm>
            <a:off x="72126" y="2117029"/>
            <a:ext cx="5391150" cy="4623136"/>
          </a:xfrm>
          <a:prstGeom prst="rect">
            <a:avLst/>
          </a:prstGeom>
        </p:spPr>
      </p:pic>
      <p:graphicFrame>
        <p:nvGraphicFramePr>
          <p:cNvPr id="6" name="Tableau 5">
            <a:extLst>
              <a:ext uri="{FF2B5EF4-FFF2-40B4-BE49-F238E27FC236}">
                <a16:creationId xmlns:a16="http://schemas.microsoft.com/office/drawing/2014/main" id="{ED6CFDE1-18C6-9242-5554-748547C315F0}"/>
              </a:ext>
            </a:extLst>
          </p:cNvPr>
          <p:cNvGraphicFramePr>
            <a:graphicFrameLocks noGrp="1"/>
          </p:cNvGraphicFramePr>
          <p:nvPr>
            <p:extLst>
              <p:ext uri="{D42A27DB-BD31-4B8C-83A1-F6EECF244321}">
                <p14:modId xmlns:p14="http://schemas.microsoft.com/office/powerpoint/2010/main" val="1327641538"/>
              </p:ext>
            </p:extLst>
          </p:nvPr>
        </p:nvGraphicFramePr>
        <p:xfrm>
          <a:off x="3879654" y="124345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61771676"/>
                    </a:ext>
                  </a:extLst>
                </a:gridCol>
                <a:gridCol w="2709333">
                  <a:extLst>
                    <a:ext uri="{9D8B030D-6E8A-4147-A177-3AD203B41FA5}">
                      <a16:colId xmlns:a16="http://schemas.microsoft.com/office/drawing/2014/main" val="3526869608"/>
                    </a:ext>
                  </a:extLst>
                </a:gridCol>
                <a:gridCol w="2709333">
                  <a:extLst>
                    <a:ext uri="{9D8B030D-6E8A-4147-A177-3AD203B41FA5}">
                      <a16:colId xmlns:a16="http://schemas.microsoft.com/office/drawing/2014/main" val="3134027400"/>
                    </a:ext>
                  </a:extLst>
                </a:gridCol>
              </a:tblGrid>
              <a:tr h="370840">
                <a:tc>
                  <a:txBody>
                    <a:bodyPr/>
                    <a:lstStyle/>
                    <a:p>
                      <a:pPr algn="ctr"/>
                      <a:r>
                        <a:rPr lang="fr-FR" dirty="0"/>
                        <a:t>Arabes</a:t>
                      </a:r>
                    </a:p>
                  </a:txBody>
                  <a:tcPr/>
                </a:tc>
                <a:tc>
                  <a:txBody>
                    <a:bodyPr/>
                    <a:lstStyle/>
                    <a:p>
                      <a:pPr algn="ctr"/>
                      <a:r>
                        <a:rPr lang="fr-FR" dirty="0"/>
                        <a:t>Européens</a:t>
                      </a:r>
                    </a:p>
                  </a:txBody>
                  <a:tcPr/>
                </a:tc>
                <a:tc>
                  <a:txBody>
                    <a:bodyPr/>
                    <a:lstStyle/>
                    <a:p>
                      <a:pPr algn="ctr"/>
                      <a:r>
                        <a:rPr lang="fr-FR" dirty="0"/>
                        <a:t>Dont Français</a:t>
                      </a:r>
                    </a:p>
                  </a:txBody>
                  <a:tcPr/>
                </a:tc>
                <a:extLst>
                  <a:ext uri="{0D108BD9-81ED-4DB2-BD59-A6C34878D82A}">
                    <a16:rowId xmlns:a16="http://schemas.microsoft.com/office/drawing/2014/main" val="2652414426"/>
                  </a:ext>
                </a:extLst>
              </a:tr>
              <a:tr h="370840">
                <a:tc>
                  <a:txBody>
                    <a:bodyPr/>
                    <a:lstStyle/>
                    <a:p>
                      <a:pPr algn="ctr"/>
                      <a:r>
                        <a:rPr lang="fr-FR" dirty="0"/>
                        <a:t>9 millions</a:t>
                      </a:r>
                    </a:p>
                  </a:txBody>
                  <a:tcPr/>
                </a:tc>
                <a:tc>
                  <a:txBody>
                    <a:bodyPr/>
                    <a:lstStyle/>
                    <a:p>
                      <a:pPr algn="ctr"/>
                      <a:r>
                        <a:rPr lang="fr-FR" dirty="0"/>
                        <a:t>1 million</a:t>
                      </a:r>
                    </a:p>
                  </a:txBody>
                  <a:tcPr/>
                </a:tc>
                <a:tc>
                  <a:txBody>
                    <a:bodyPr/>
                    <a:lstStyle/>
                    <a:p>
                      <a:pPr algn="ctr"/>
                      <a:r>
                        <a:rPr lang="fr-FR" dirty="0"/>
                        <a:t>850.000</a:t>
                      </a:r>
                    </a:p>
                  </a:txBody>
                  <a:tcPr/>
                </a:tc>
                <a:extLst>
                  <a:ext uri="{0D108BD9-81ED-4DB2-BD59-A6C34878D82A}">
                    <a16:rowId xmlns:a16="http://schemas.microsoft.com/office/drawing/2014/main" val="2100723534"/>
                  </a:ext>
                </a:extLst>
              </a:tr>
            </a:tbl>
          </a:graphicData>
        </a:graphic>
      </p:graphicFrame>
      <p:pic>
        <p:nvPicPr>
          <p:cNvPr id="4100" name="Picture 4">
            <a:extLst>
              <a:ext uri="{FF2B5EF4-FFF2-40B4-BE49-F238E27FC236}">
                <a16:creationId xmlns:a16="http://schemas.microsoft.com/office/drawing/2014/main" id="{05BDD793-09CF-5F8D-12FC-F924491B2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466" y="2731643"/>
            <a:ext cx="5220771" cy="312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042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96F973-86EB-4B6A-B2CF-5A6B882A313D}"/>
              </a:ext>
            </a:extLst>
          </p:cNvPr>
          <p:cNvSpPr>
            <a:spLocks noGrp="1"/>
          </p:cNvSpPr>
          <p:nvPr>
            <p:ph idx="1"/>
          </p:nvPr>
        </p:nvSpPr>
        <p:spPr>
          <a:xfrm>
            <a:off x="75414" y="292232"/>
            <a:ext cx="11858920" cy="5956168"/>
          </a:xfrm>
        </p:spPr>
        <p:txBody>
          <a:bodyPr>
            <a:normAutofit fontScale="85000" lnSpcReduction="20000"/>
          </a:bodyPr>
          <a:lstStyle/>
          <a:p>
            <a:pPr marL="0" indent="0">
              <a:buNone/>
            </a:pPr>
            <a:r>
              <a:rPr lang="fr-FR" i="0" dirty="0">
                <a:effectLst/>
                <a:latin typeface="Arial" panose="020B0604020202020204" pitchFamily="34" charset="0"/>
              </a:rPr>
              <a:t>La Toussaint sanglante, octobre 1954</a:t>
            </a:r>
          </a:p>
          <a:p>
            <a:pPr marL="0" indent="0">
              <a:buNone/>
            </a:pPr>
            <a:endParaRPr lang="fr-FR" dirty="0">
              <a:latin typeface="Arial" panose="020B0604020202020204" pitchFamily="34" charset="0"/>
            </a:endParaRPr>
          </a:p>
          <a:p>
            <a:pPr marL="0" indent="0" algn="just">
              <a:buNone/>
            </a:pPr>
            <a:r>
              <a:rPr lang="fr-FR" i="0" dirty="0">
                <a:effectLst/>
                <a:latin typeface="Arial" panose="020B0604020202020204" pitchFamily="34" charset="0"/>
              </a:rPr>
              <a:t>Mais voici qu’aujourd’hui, par la volonté de quelques uns, un nouveau drame atteint les trois départements d’Algérie. Pendant la nuit du 31 octobre au 1er novembre, on a tué, incendié, provoqué l’émeute et le désordre, et pourquoi ? Pourquoi donc furent-ils abattus ce jeune instituteur et sa femme, qui devaient le lendemain commencer leur belle et difficile mission au </a:t>
            </a:r>
            <a:r>
              <a:rPr lang="fr-FR" i="0" dirty="0" err="1">
                <a:effectLst/>
                <a:latin typeface="Arial" panose="020B0604020202020204" pitchFamily="34" charset="0"/>
              </a:rPr>
              <a:t>coeur</a:t>
            </a:r>
            <a:r>
              <a:rPr lang="fr-FR" i="0" dirty="0">
                <a:effectLst/>
                <a:latin typeface="Arial" panose="020B0604020202020204" pitchFamily="34" charset="0"/>
              </a:rPr>
              <a:t> même de l’Aurès ? Ils venaient apporter aux enfants algériens les leçons d’une vieille et haute culture, en même temps que les richesses d’un </a:t>
            </a:r>
            <a:r>
              <a:rPr lang="fr-FR" i="0" dirty="0" err="1">
                <a:effectLst/>
                <a:latin typeface="Arial" panose="020B0604020202020204" pitchFamily="34" charset="0"/>
              </a:rPr>
              <a:t>coeur</a:t>
            </a:r>
            <a:r>
              <a:rPr lang="fr-FR" i="0" dirty="0">
                <a:effectLst/>
                <a:latin typeface="Arial" panose="020B0604020202020204" pitchFamily="34" charset="0"/>
              </a:rPr>
              <a:t> fraternel. Que cherchaient donc leurs assassins ? Crimes odieux contre d’innocentes victimes, crimes absurdes et qui seront châtiés, car celui qui emploie de tels moyens doit savoir qu’il sera frappé à son tour. En s’attaquant à nos compatriotes algériens, les meurtriers et les émeutiers ont dressé contre eux la force française. Cette force défendra la justice en maintenant l’unité nationale, en protégeant ceux qui travaillent et ceux qui peinent, en rétablissant la paix civique.</a:t>
            </a:r>
            <a:r>
              <a:rPr lang="fr-FR" b="0" i="0" dirty="0">
                <a:effectLst/>
                <a:latin typeface="Arial" panose="020B0604020202020204" pitchFamily="34" charset="0"/>
              </a:rPr>
              <a:t> Appuyée sur la volonté de concorde et de progrès de l’immense majorité du peuple, elle interdira aux agitateurs, le plus souvent recrutés à l’étranger, la poursuite d’une </a:t>
            </a:r>
            <a:r>
              <a:rPr lang="fr-FR" b="0" i="0" dirty="0" err="1">
                <a:effectLst/>
                <a:latin typeface="Arial" panose="020B0604020202020204" pitchFamily="34" charset="0"/>
              </a:rPr>
              <a:t>oeuvre</a:t>
            </a:r>
            <a:r>
              <a:rPr lang="fr-FR" b="0" i="0" dirty="0">
                <a:effectLst/>
                <a:latin typeface="Arial" panose="020B0604020202020204" pitchFamily="34" charset="0"/>
              </a:rPr>
              <a:t> de destruction.</a:t>
            </a:r>
            <a:r>
              <a:rPr lang="fr-FR" i="0" dirty="0">
                <a:effectLst/>
                <a:latin typeface="Arial" panose="020B0604020202020204" pitchFamily="34" charset="0"/>
              </a:rPr>
              <a:t> Si les meneurs ont voulu alerter l’opinion internationale, à la veille d’une session des Nations Unies, ils ont eu tort. L’Algérie, c’est la France, et la France ne reconnaîtra pas chez elle d’autre autorité que la </a:t>
            </a:r>
            <a:r>
              <a:rPr lang="fr-FR" b="0" i="0" dirty="0">
                <a:effectLst/>
                <a:latin typeface="Arial" panose="020B0604020202020204" pitchFamily="34" charset="0"/>
              </a:rPr>
              <a:t>sienne. Une politique de démocratie sociale, voulue et mise en </a:t>
            </a:r>
            <a:r>
              <a:rPr lang="fr-FR" b="0" i="0" dirty="0" err="1">
                <a:effectLst/>
                <a:latin typeface="Arial" panose="020B0604020202020204" pitchFamily="34" charset="0"/>
              </a:rPr>
              <a:t>oeuvre</a:t>
            </a:r>
            <a:r>
              <a:rPr lang="fr-FR" b="0" i="0" dirty="0">
                <a:effectLst/>
                <a:latin typeface="Arial" panose="020B0604020202020204" pitchFamily="34" charset="0"/>
              </a:rPr>
              <a:t> par le Gouvernement, voilà donc ce que craignaient avant tout les séparatistes. Pressés d’agir, ils ont voulu leur nuit sanglante. Et cependant, ils n’ont réussi qu’à fortifier encore notre résolution. En effet, le Gouvernement a tout de suite pris la décision, toutes les décisions nécessaires. Des renforts militaires ont été envoyés et répartis là où cela était utile. Sur tout le territoire algérien, armée et police ont resserré leur réseau de surveillance et de contrôle. Qu’on ne croie pas non plus que les menaces et l’agitation affaibliront notre volonté de conduire le peuple d’Algérie vers des étapes nouvelles afin que son statut entre de plus en plus dans les faits. Investissements et grands travaux, formations professionnelles, fonction publique, décentralisation administrative, multiplication des collectivités locales de plein exercice seront l’objet de prochaines mesures.</a:t>
            </a:r>
          </a:p>
          <a:p>
            <a:pPr marL="0" indent="0" algn="just">
              <a:buNone/>
            </a:pPr>
            <a:endParaRPr lang="fr-FR" dirty="0">
              <a:latin typeface="Arial" panose="020B0604020202020204" pitchFamily="34" charset="0"/>
            </a:endParaRPr>
          </a:p>
          <a:p>
            <a:pPr marL="0" indent="0" algn="just">
              <a:buNone/>
            </a:pPr>
            <a:r>
              <a:rPr lang="fr-FR" b="0" i="0" dirty="0">
                <a:effectLst/>
                <a:latin typeface="Arial" panose="020B0604020202020204" pitchFamily="34" charset="0"/>
              </a:rPr>
              <a:t>Allocution de François Mitterrand, ministre de l’Intérieur du gouvernement Mendès-France</a:t>
            </a:r>
          </a:p>
          <a:p>
            <a:pPr marL="0" indent="0">
              <a:buNone/>
            </a:pPr>
            <a:endParaRPr lang="fr-FR" dirty="0"/>
          </a:p>
        </p:txBody>
      </p:sp>
    </p:spTree>
    <p:extLst>
      <p:ext uri="{BB962C8B-B14F-4D97-AF65-F5344CB8AC3E}">
        <p14:creationId xmlns:p14="http://schemas.microsoft.com/office/powerpoint/2010/main" val="270604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1A6A9-D4F5-B9AB-9909-99D1B3561F61}"/>
              </a:ext>
            </a:extLst>
          </p:cNvPr>
          <p:cNvSpPr>
            <a:spLocks noGrp="1"/>
          </p:cNvSpPr>
          <p:nvPr>
            <p:ph type="title"/>
          </p:nvPr>
        </p:nvSpPr>
        <p:spPr/>
        <p:txBody>
          <a:bodyPr/>
          <a:lstStyle/>
          <a:p>
            <a:r>
              <a:rPr lang="fr-FR" dirty="0"/>
              <a:t>FLN</a:t>
            </a:r>
          </a:p>
        </p:txBody>
      </p:sp>
      <p:sp>
        <p:nvSpPr>
          <p:cNvPr id="3" name="Espace réservé du contenu 2">
            <a:extLst>
              <a:ext uri="{FF2B5EF4-FFF2-40B4-BE49-F238E27FC236}">
                <a16:creationId xmlns:a16="http://schemas.microsoft.com/office/drawing/2014/main" id="{1E569B97-51D4-0925-B35E-A37B64678925}"/>
              </a:ext>
            </a:extLst>
          </p:cNvPr>
          <p:cNvSpPr>
            <a:spLocks noGrp="1"/>
          </p:cNvSpPr>
          <p:nvPr>
            <p:ph idx="1"/>
          </p:nvPr>
        </p:nvSpPr>
        <p:spPr>
          <a:xfrm>
            <a:off x="1103312" y="2052918"/>
            <a:ext cx="8946541" cy="4768024"/>
          </a:xfrm>
        </p:spPr>
        <p:txBody>
          <a:bodyPr>
            <a:normAutofit fontScale="70000" lnSpcReduction="20000"/>
          </a:bodyPr>
          <a:lstStyle/>
          <a:p>
            <a:pPr marL="0" indent="0" algn="l">
              <a:buNone/>
            </a:pPr>
            <a:r>
              <a:rPr lang="fr-FR" b="1" i="0" dirty="0">
                <a:solidFill>
                  <a:srgbClr val="0C0B09"/>
                </a:solidFill>
                <a:effectLst/>
                <a:latin typeface="miller-text"/>
              </a:rPr>
              <a:t>BUT : L’Indépendance nationale par :</a:t>
            </a:r>
            <a:endParaRPr lang="fr-FR" b="0" i="0" dirty="0">
              <a:solidFill>
                <a:srgbClr val="0C0B09"/>
              </a:solidFill>
              <a:effectLst/>
              <a:latin typeface="miller-text"/>
            </a:endParaRPr>
          </a:p>
          <a:p>
            <a:pPr marL="0" indent="0" algn="l">
              <a:buNone/>
            </a:pPr>
            <a:r>
              <a:rPr lang="fr-FR" b="0" i="0" dirty="0">
                <a:solidFill>
                  <a:srgbClr val="0C0B09"/>
                </a:solidFill>
                <a:effectLst/>
                <a:latin typeface="miller-text"/>
              </a:rPr>
              <a:t>La restauration de l’état algérien souverain, démocratique et social dans le cadre des principes islamiques.</a:t>
            </a:r>
          </a:p>
          <a:p>
            <a:pPr marL="0" indent="0" algn="l">
              <a:buNone/>
            </a:pPr>
            <a:r>
              <a:rPr lang="fr-FR" b="0" i="0" dirty="0">
                <a:solidFill>
                  <a:srgbClr val="0C0B09"/>
                </a:solidFill>
                <a:effectLst/>
                <a:latin typeface="miller-text"/>
              </a:rPr>
              <a:t>Le respect de toutes les libertés fondamentales sans distinction de races et de confessions.</a:t>
            </a:r>
          </a:p>
          <a:p>
            <a:pPr marL="0" indent="0" algn="l">
              <a:buNone/>
            </a:pPr>
            <a:r>
              <a:rPr lang="fr-FR" b="1" i="0" dirty="0">
                <a:solidFill>
                  <a:srgbClr val="0C0B09"/>
                </a:solidFill>
                <a:effectLst/>
                <a:latin typeface="miller-text"/>
              </a:rPr>
              <a:t>OBJECTIFS INTÉRIEURS :</a:t>
            </a:r>
            <a:endParaRPr lang="fr-FR" b="0" i="0" dirty="0">
              <a:solidFill>
                <a:srgbClr val="0C0B09"/>
              </a:solidFill>
              <a:effectLst/>
              <a:latin typeface="miller-text"/>
            </a:endParaRPr>
          </a:p>
          <a:p>
            <a:pPr marL="0" indent="0" algn="l">
              <a:buNone/>
            </a:pPr>
            <a:r>
              <a:rPr lang="fr-FR" b="0" i="0" dirty="0">
                <a:solidFill>
                  <a:srgbClr val="0C0B09"/>
                </a:solidFill>
                <a:effectLst/>
                <a:latin typeface="miller-text"/>
              </a:rPr>
              <a:t>Assainissement politique par la remise du mouvement national révolutionnaire dans sa véritable voie et par l’anéantissement de tous les vestiges de corruption et de réformisme, cause de notre régression actuelle.</a:t>
            </a:r>
          </a:p>
          <a:p>
            <a:pPr marL="0" indent="0" algn="l">
              <a:buNone/>
            </a:pPr>
            <a:r>
              <a:rPr lang="fr-FR" b="0" i="0" dirty="0">
                <a:solidFill>
                  <a:srgbClr val="0C0B09"/>
                </a:solidFill>
                <a:effectLst/>
                <a:latin typeface="miller-text"/>
              </a:rPr>
              <a:t>Rassemblement et organisation de toutes les énergies saines du peuple algérien pour la liquidation du système colonial.</a:t>
            </a:r>
          </a:p>
          <a:p>
            <a:pPr marL="0" indent="0" algn="l">
              <a:buNone/>
            </a:pPr>
            <a:r>
              <a:rPr lang="fr-FR" b="1" i="0" dirty="0">
                <a:solidFill>
                  <a:srgbClr val="0C0B09"/>
                </a:solidFill>
                <a:effectLst/>
                <a:latin typeface="miller-text"/>
              </a:rPr>
              <a:t>OBJECTIFS EXTÉRIEURS :</a:t>
            </a:r>
            <a:endParaRPr lang="fr-FR" b="0" i="0" dirty="0">
              <a:solidFill>
                <a:srgbClr val="0C0B09"/>
              </a:solidFill>
              <a:effectLst/>
              <a:latin typeface="miller-text"/>
            </a:endParaRPr>
          </a:p>
          <a:p>
            <a:pPr marL="0" indent="0" algn="l">
              <a:buNone/>
            </a:pPr>
            <a:r>
              <a:rPr lang="fr-FR" b="0" i="0" dirty="0">
                <a:solidFill>
                  <a:srgbClr val="0C0B09"/>
                </a:solidFill>
                <a:effectLst/>
                <a:latin typeface="miller-text"/>
              </a:rPr>
              <a:t>Internationalisation du problème algérien.</a:t>
            </a:r>
          </a:p>
          <a:p>
            <a:pPr marL="0" indent="0" algn="l">
              <a:buNone/>
            </a:pPr>
            <a:r>
              <a:rPr lang="fr-FR" b="0" i="0" dirty="0">
                <a:solidFill>
                  <a:srgbClr val="0C0B09"/>
                </a:solidFill>
                <a:effectLst/>
                <a:latin typeface="miller-text"/>
              </a:rPr>
              <a:t>Réalisation de l’Unité nord-africaine dans le cadre naturel arabo-musulman.</a:t>
            </a:r>
          </a:p>
          <a:p>
            <a:pPr marL="0" indent="0" algn="l">
              <a:buNone/>
            </a:pPr>
            <a:r>
              <a:rPr lang="fr-FR" b="0" i="0" dirty="0">
                <a:solidFill>
                  <a:srgbClr val="0C0B09"/>
                </a:solidFill>
                <a:effectLst/>
                <a:latin typeface="miller-text"/>
              </a:rPr>
              <a:t>Dans le cadre de la charte des Nations unies, affirmation de notre sympathie à l’égard de toutes nations qui appuieraient notre action libératrice.</a:t>
            </a:r>
          </a:p>
          <a:p>
            <a:pPr marL="0" indent="0" algn="l">
              <a:buNone/>
            </a:pPr>
            <a:r>
              <a:rPr lang="fr-FR" b="1" i="0" dirty="0">
                <a:solidFill>
                  <a:srgbClr val="0C0B09"/>
                </a:solidFill>
                <a:effectLst/>
                <a:latin typeface="miller-text"/>
              </a:rPr>
              <a:t>MOYENS DE LUTTE :</a:t>
            </a:r>
            <a:endParaRPr lang="fr-FR" b="0" i="0" dirty="0">
              <a:solidFill>
                <a:srgbClr val="0C0B09"/>
              </a:solidFill>
              <a:effectLst/>
              <a:latin typeface="miller-text"/>
            </a:endParaRPr>
          </a:p>
          <a:p>
            <a:pPr marL="0" indent="0" algn="l">
              <a:buNone/>
            </a:pPr>
            <a:r>
              <a:rPr lang="fr-FR" b="0" i="0" dirty="0">
                <a:solidFill>
                  <a:srgbClr val="0C0B09"/>
                </a:solidFill>
                <a:effectLst/>
                <a:latin typeface="miller-text"/>
              </a:rPr>
              <a:t>Conformément aux principes révolutionnaires et comptes tenu des situations intérieure et extérieure, la continuation de la lutte par tous les moyens jusqu’à la réalisation de notre but.</a:t>
            </a:r>
          </a:p>
          <a:p>
            <a:pPr marL="0" indent="0" algn="l">
              <a:buNone/>
            </a:pPr>
            <a:r>
              <a:rPr lang="fr-FR" b="0" i="0" dirty="0">
                <a:solidFill>
                  <a:srgbClr val="0C0B09"/>
                </a:solidFill>
                <a:effectLst/>
                <a:latin typeface="miller-text"/>
              </a:rPr>
              <a:t>Pour parvenir à ces fins, le Front de libération nationale aura deux tâches essentielles à mener de front et simultanément : une action intérieure tant sur le plan politique que sur le plan de l’action propre, et une action extérieure en vue de faire du problème algérien une réalité pour le monde entier avec l’appui de tous nos alliés naturels.</a:t>
            </a:r>
          </a:p>
          <a:p>
            <a:endParaRPr lang="fr-FR" dirty="0"/>
          </a:p>
        </p:txBody>
      </p:sp>
      <p:pic>
        <p:nvPicPr>
          <p:cNvPr id="4" name="Image 3">
            <a:extLst>
              <a:ext uri="{FF2B5EF4-FFF2-40B4-BE49-F238E27FC236}">
                <a16:creationId xmlns:a16="http://schemas.microsoft.com/office/drawing/2014/main" id="{72DF5C7C-6F2E-7739-726F-184A6B4EA122}"/>
              </a:ext>
            </a:extLst>
          </p:cNvPr>
          <p:cNvPicPr>
            <a:picLocks noChangeAspect="1"/>
          </p:cNvPicPr>
          <p:nvPr/>
        </p:nvPicPr>
        <p:blipFill>
          <a:blip r:embed="rId2"/>
          <a:stretch>
            <a:fillRect/>
          </a:stretch>
        </p:blipFill>
        <p:spPr>
          <a:xfrm>
            <a:off x="7315200" y="37058"/>
            <a:ext cx="2971489" cy="1816190"/>
          </a:xfrm>
          <a:prstGeom prst="rect">
            <a:avLst/>
          </a:prstGeom>
        </p:spPr>
      </p:pic>
      <p:sp>
        <p:nvSpPr>
          <p:cNvPr id="5" name="ZoneTexte 4">
            <a:extLst>
              <a:ext uri="{FF2B5EF4-FFF2-40B4-BE49-F238E27FC236}">
                <a16:creationId xmlns:a16="http://schemas.microsoft.com/office/drawing/2014/main" id="{08D0DC88-4ED8-ABEF-0253-ECB39D9D2F5A}"/>
              </a:ext>
            </a:extLst>
          </p:cNvPr>
          <p:cNvSpPr txBox="1"/>
          <p:nvPr/>
        </p:nvSpPr>
        <p:spPr>
          <a:xfrm>
            <a:off x="4573281" y="1897451"/>
            <a:ext cx="7049968" cy="369332"/>
          </a:xfrm>
          <a:prstGeom prst="rect">
            <a:avLst/>
          </a:prstGeom>
          <a:noFill/>
        </p:spPr>
        <p:txBody>
          <a:bodyPr wrap="square" rtlCol="0">
            <a:spAutoFit/>
          </a:bodyPr>
          <a:lstStyle/>
          <a:p>
            <a:r>
              <a:rPr lang="fr-FR" dirty="0"/>
              <a:t>Messali Hadj						Ben Bella</a:t>
            </a:r>
          </a:p>
        </p:txBody>
      </p:sp>
      <p:pic>
        <p:nvPicPr>
          <p:cNvPr id="6" name="Image 5">
            <a:extLst>
              <a:ext uri="{FF2B5EF4-FFF2-40B4-BE49-F238E27FC236}">
                <a16:creationId xmlns:a16="http://schemas.microsoft.com/office/drawing/2014/main" id="{E49E4994-EB1B-35E8-7A23-02E5E35F7A3F}"/>
              </a:ext>
            </a:extLst>
          </p:cNvPr>
          <p:cNvPicPr>
            <a:picLocks noChangeAspect="1"/>
          </p:cNvPicPr>
          <p:nvPr/>
        </p:nvPicPr>
        <p:blipFill>
          <a:blip r:embed="rId3"/>
          <a:stretch>
            <a:fillRect/>
          </a:stretch>
        </p:blipFill>
        <p:spPr>
          <a:xfrm>
            <a:off x="4299904" y="162511"/>
            <a:ext cx="2367032" cy="1690737"/>
          </a:xfrm>
          <a:prstGeom prst="rect">
            <a:avLst/>
          </a:prstGeom>
        </p:spPr>
      </p:pic>
    </p:spTree>
    <p:extLst>
      <p:ext uri="{BB962C8B-B14F-4D97-AF65-F5344CB8AC3E}">
        <p14:creationId xmlns:p14="http://schemas.microsoft.com/office/powerpoint/2010/main" val="2682027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7F6A58-1F4A-4E43-B707-A0D0091187B6}"/>
              </a:ext>
            </a:extLst>
          </p:cNvPr>
          <p:cNvPicPr>
            <a:picLocks noChangeAspect="1"/>
          </p:cNvPicPr>
          <p:nvPr/>
        </p:nvPicPr>
        <p:blipFill>
          <a:blip r:embed="rId2"/>
          <a:stretch>
            <a:fillRect/>
          </a:stretch>
        </p:blipFill>
        <p:spPr>
          <a:xfrm>
            <a:off x="4524374" y="16586"/>
            <a:ext cx="7667625" cy="4314825"/>
          </a:xfrm>
          <a:prstGeom prst="rect">
            <a:avLst/>
          </a:prstGeom>
        </p:spPr>
      </p:pic>
      <p:sp>
        <p:nvSpPr>
          <p:cNvPr id="2" name="Titre 1">
            <a:extLst>
              <a:ext uri="{FF2B5EF4-FFF2-40B4-BE49-F238E27FC236}">
                <a16:creationId xmlns:a16="http://schemas.microsoft.com/office/drawing/2014/main" id="{9CCF5769-6050-0587-46C7-446EA6E24168}"/>
              </a:ext>
            </a:extLst>
          </p:cNvPr>
          <p:cNvSpPr>
            <a:spLocks noGrp="1"/>
          </p:cNvSpPr>
          <p:nvPr>
            <p:ph type="title"/>
          </p:nvPr>
        </p:nvSpPr>
        <p:spPr>
          <a:xfrm>
            <a:off x="5246392" y="3063342"/>
            <a:ext cx="9404723" cy="1400530"/>
          </a:xfrm>
        </p:spPr>
        <p:txBody>
          <a:bodyPr/>
          <a:lstStyle/>
          <a:p>
            <a:r>
              <a:rPr lang="fr-FR" dirty="0">
                <a:solidFill>
                  <a:srgbClr val="FF0000"/>
                </a:solidFill>
              </a:rPr>
              <a:t>La guerre d’Algérie</a:t>
            </a:r>
          </a:p>
        </p:txBody>
      </p:sp>
      <p:pic>
        <p:nvPicPr>
          <p:cNvPr id="4" name="Espace réservé du contenu 3">
            <a:extLst>
              <a:ext uri="{FF2B5EF4-FFF2-40B4-BE49-F238E27FC236}">
                <a16:creationId xmlns:a16="http://schemas.microsoft.com/office/drawing/2014/main" id="{8AAA4C02-5C23-B70F-637B-A1148B7ED0A1}"/>
              </a:ext>
            </a:extLst>
          </p:cNvPr>
          <p:cNvPicPr>
            <a:picLocks noGrp="1" noChangeAspect="1"/>
          </p:cNvPicPr>
          <p:nvPr>
            <p:ph idx="1"/>
          </p:nvPr>
        </p:nvPicPr>
        <p:blipFill>
          <a:blip r:embed="rId3"/>
          <a:stretch>
            <a:fillRect/>
          </a:stretch>
        </p:blipFill>
        <p:spPr>
          <a:xfrm>
            <a:off x="84597" y="3228974"/>
            <a:ext cx="4355181" cy="3629025"/>
          </a:xfrm>
          <a:prstGeom prst="rect">
            <a:avLst/>
          </a:prstGeom>
        </p:spPr>
      </p:pic>
      <p:pic>
        <p:nvPicPr>
          <p:cNvPr id="5122" name="Picture 2">
            <a:extLst>
              <a:ext uri="{FF2B5EF4-FFF2-40B4-BE49-F238E27FC236}">
                <a16:creationId xmlns:a16="http://schemas.microsoft.com/office/drawing/2014/main" id="{4AB9F8D4-F0A3-B566-B251-37224E64E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2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C1EF6637-FF92-1450-9F22-534BE9D9351F}"/>
              </a:ext>
            </a:extLst>
          </p:cNvPr>
          <p:cNvPicPr>
            <a:picLocks noChangeAspect="1"/>
          </p:cNvPicPr>
          <p:nvPr/>
        </p:nvPicPr>
        <p:blipFill>
          <a:blip r:embed="rId5"/>
          <a:stretch>
            <a:fillRect/>
          </a:stretch>
        </p:blipFill>
        <p:spPr>
          <a:xfrm>
            <a:off x="7569724" y="4314825"/>
            <a:ext cx="4622275" cy="2543175"/>
          </a:xfrm>
          <a:prstGeom prst="rect">
            <a:avLst/>
          </a:prstGeom>
        </p:spPr>
      </p:pic>
      <p:pic>
        <p:nvPicPr>
          <p:cNvPr id="7" name="Image 6">
            <a:extLst>
              <a:ext uri="{FF2B5EF4-FFF2-40B4-BE49-F238E27FC236}">
                <a16:creationId xmlns:a16="http://schemas.microsoft.com/office/drawing/2014/main" id="{B1EE9A58-E9F3-9D28-7E60-AC324C65DFBB}"/>
              </a:ext>
            </a:extLst>
          </p:cNvPr>
          <p:cNvPicPr>
            <a:picLocks noChangeAspect="1"/>
          </p:cNvPicPr>
          <p:nvPr/>
        </p:nvPicPr>
        <p:blipFill>
          <a:blip r:embed="rId6"/>
          <a:stretch>
            <a:fillRect/>
          </a:stretch>
        </p:blipFill>
        <p:spPr>
          <a:xfrm>
            <a:off x="4439778" y="4331412"/>
            <a:ext cx="3129946" cy="2543175"/>
          </a:xfrm>
          <a:prstGeom prst="rect">
            <a:avLst/>
          </a:prstGeom>
        </p:spPr>
      </p:pic>
    </p:spTree>
    <p:extLst>
      <p:ext uri="{BB962C8B-B14F-4D97-AF65-F5344CB8AC3E}">
        <p14:creationId xmlns:p14="http://schemas.microsoft.com/office/powerpoint/2010/main" val="14370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9F0E5-9004-62CF-81BC-FE5D1067AD3B}"/>
              </a:ext>
            </a:extLst>
          </p:cNvPr>
          <p:cNvSpPr>
            <a:spLocks noGrp="1"/>
          </p:cNvSpPr>
          <p:nvPr>
            <p:ph type="title"/>
          </p:nvPr>
        </p:nvSpPr>
        <p:spPr/>
        <p:txBody>
          <a:bodyPr/>
          <a:lstStyle/>
          <a:p>
            <a:r>
              <a:rPr lang="fr-FR" dirty="0"/>
              <a:t>Le Parti communiste et l’Union républicaine</a:t>
            </a:r>
          </a:p>
        </p:txBody>
      </p:sp>
      <p:pic>
        <p:nvPicPr>
          <p:cNvPr id="4" name="Espace réservé du contenu 3">
            <a:extLst>
              <a:ext uri="{FF2B5EF4-FFF2-40B4-BE49-F238E27FC236}">
                <a16:creationId xmlns:a16="http://schemas.microsoft.com/office/drawing/2014/main" id="{9C2211CF-0F74-5DE5-372C-4E5E4EBA460B}"/>
              </a:ext>
            </a:extLst>
          </p:cNvPr>
          <p:cNvPicPr>
            <a:picLocks noGrp="1" noChangeAspect="1"/>
          </p:cNvPicPr>
          <p:nvPr>
            <p:ph idx="1"/>
          </p:nvPr>
        </p:nvPicPr>
        <p:blipFill>
          <a:blip r:embed="rId2"/>
          <a:stretch>
            <a:fillRect/>
          </a:stretch>
        </p:blipFill>
        <p:spPr>
          <a:xfrm>
            <a:off x="1207407" y="2463234"/>
            <a:ext cx="2352675" cy="3810000"/>
          </a:xfrm>
          <a:prstGeom prst="rect">
            <a:avLst/>
          </a:prstGeom>
        </p:spPr>
      </p:pic>
      <p:pic>
        <p:nvPicPr>
          <p:cNvPr id="5" name="Image 4">
            <a:extLst>
              <a:ext uri="{FF2B5EF4-FFF2-40B4-BE49-F238E27FC236}">
                <a16:creationId xmlns:a16="http://schemas.microsoft.com/office/drawing/2014/main" id="{7D3E4897-E0C3-2140-9701-486C3F965225}"/>
              </a:ext>
            </a:extLst>
          </p:cNvPr>
          <p:cNvPicPr>
            <a:picLocks noChangeAspect="1"/>
          </p:cNvPicPr>
          <p:nvPr/>
        </p:nvPicPr>
        <p:blipFill>
          <a:blip r:embed="rId3"/>
          <a:stretch>
            <a:fillRect/>
          </a:stretch>
        </p:blipFill>
        <p:spPr>
          <a:xfrm>
            <a:off x="6557737" y="1175310"/>
            <a:ext cx="4148364" cy="5682690"/>
          </a:xfrm>
          <a:prstGeom prst="rect">
            <a:avLst/>
          </a:prstGeom>
        </p:spPr>
      </p:pic>
    </p:spTree>
    <p:extLst>
      <p:ext uri="{BB962C8B-B14F-4D97-AF65-F5344CB8AC3E}">
        <p14:creationId xmlns:p14="http://schemas.microsoft.com/office/powerpoint/2010/main" val="449921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6537A-6ADD-CD70-C9F4-2E92F8F4F34A}"/>
              </a:ext>
            </a:extLst>
          </p:cNvPr>
          <p:cNvSpPr>
            <a:spLocks noGrp="1"/>
          </p:cNvSpPr>
          <p:nvPr>
            <p:ph type="title"/>
          </p:nvPr>
        </p:nvSpPr>
        <p:spPr>
          <a:xfrm>
            <a:off x="646111" y="452718"/>
            <a:ext cx="6191251" cy="1400530"/>
          </a:xfrm>
        </p:spPr>
        <p:txBody>
          <a:bodyPr/>
          <a:lstStyle/>
          <a:p>
            <a:r>
              <a:rPr lang="fr-FR" dirty="0"/>
              <a:t>La guerre s’invite en métropole</a:t>
            </a:r>
          </a:p>
        </p:txBody>
      </p:sp>
      <p:pic>
        <p:nvPicPr>
          <p:cNvPr id="4" name="Espace réservé du contenu 3">
            <a:extLst>
              <a:ext uri="{FF2B5EF4-FFF2-40B4-BE49-F238E27FC236}">
                <a16:creationId xmlns:a16="http://schemas.microsoft.com/office/drawing/2014/main" id="{5E50CA06-CFC8-C0E1-4465-1018D9ACDE79}"/>
              </a:ext>
            </a:extLst>
          </p:cNvPr>
          <p:cNvPicPr>
            <a:picLocks noGrp="1" noChangeAspect="1"/>
          </p:cNvPicPr>
          <p:nvPr>
            <p:ph idx="1"/>
          </p:nvPr>
        </p:nvPicPr>
        <p:blipFill>
          <a:blip r:embed="rId2"/>
          <a:stretch>
            <a:fillRect/>
          </a:stretch>
        </p:blipFill>
        <p:spPr>
          <a:xfrm>
            <a:off x="7257033" y="0"/>
            <a:ext cx="4934967" cy="2023449"/>
          </a:xfrm>
          <a:prstGeom prst="rect">
            <a:avLst/>
          </a:prstGeom>
        </p:spPr>
      </p:pic>
      <p:pic>
        <p:nvPicPr>
          <p:cNvPr id="5" name="Image 4">
            <a:extLst>
              <a:ext uri="{FF2B5EF4-FFF2-40B4-BE49-F238E27FC236}">
                <a16:creationId xmlns:a16="http://schemas.microsoft.com/office/drawing/2014/main" id="{5D38A6ED-70BC-F9BE-FC29-D85C928C99BD}"/>
              </a:ext>
            </a:extLst>
          </p:cNvPr>
          <p:cNvPicPr>
            <a:picLocks noChangeAspect="1"/>
          </p:cNvPicPr>
          <p:nvPr/>
        </p:nvPicPr>
        <p:blipFill>
          <a:blip r:embed="rId3"/>
          <a:stretch>
            <a:fillRect/>
          </a:stretch>
        </p:blipFill>
        <p:spPr>
          <a:xfrm>
            <a:off x="0" y="2238375"/>
            <a:ext cx="6191250" cy="4619625"/>
          </a:xfrm>
          <a:prstGeom prst="rect">
            <a:avLst/>
          </a:prstGeom>
        </p:spPr>
      </p:pic>
      <p:pic>
        <p:nvPicPr>
          <p:cNvPr id="6" name="Image 5">
            <a:extLst>
              <a:ext uri="{FF2B5EF4-FFF2-40B4-BE49-F238E27FC236}">
                <a16:creationId xmlns:a16="http://schemas.microsoft.com/office/drawing/2014/main" id="{BE1ECD14-5B79-A149-DC14-478B4D23A900}"/>
              </a:ext>
            </a:extLst>
          </p:cNvPr>
          <p:cNvPicPr>
            <a:picLocks noChangeAspect="1"/>
          </p:cNvPicPr>
          <p:nvPr/>
        </p:nvPicPr>
        <p:blipFill>
          <a:blip r:embed="rId4"/>
          <a:stretch>
            <a:fillRect/>
          </a:stretch>
        </p:blipFill>
        <p:spPr>
          <a:xfrm>
            <a:off x="6866813" y="2351693"/>
            <a:ext cx="4098720" cy="3360950"/>
          </a:xfrm>
          <a:prstGeom prst="rect">
            <a:avLst/>
          </a:prstGeom>
        </p:spPr>
      </p:pic>
    </p:spTree>
    <p:extLst>
      <p:ext uri="{BB962C8B-B14F-4D97-AF65-F5344CB8AC3E}">
        <p14:creationId xmlns:p14="http://schemas.microsoft.com/office/powerpoint/2010/main" val="3710158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6A4E64-9F6B-A4B5-385E-E8C54A27F917}"/>
              </a:ext>
            </a:extLst>
          </p:cNvPr>
          <p:cNvSpPr>
            <a:spLocks noGrp="1"/>
          </p:cNvSpPr>
          <p:nvPr>
            <p:ph type="title"/>
          </p:nvPr>
        </p:nvSpPr>
        <p:spPr>
          <a:xfrm>
            <a:off x="6372520" y="452718"/>
            <a:ext cx="3678314" cy="1400530"/>
          </a:xfrm>
        </p:spPr>
        <p:txBody>
          <a:bodyPr/>
          <a:lstStyle/>
          <a:p>
            <a:r>
              <a:rPr lang="fr-FR" dirty="0"/>
              <a:t>Pieds-Noirs et Harkis</a:t>
            </a:r>
          </a:p>
        </p:txBody>
      </p:sp>
      <p:sp>
        <p:nvSpPr>
          <p:cNvPr id="5" name="ZoneTexte 4">
            <a:extLst>
              <a:ext uri="{FF2B5EF4-FFF2-40B4-BE49-F238E27FC236}">
                <a16:creationId xmlns:a16="http://schemas.microsoft.com/office/drawing/2014/main" id="{B03C3A08-19BB-0030-D615-E25F71C142B2}"/>
              </a:ext>
            </a:extLst>
          </p:cNvPr>
          <p:cNvSpPr txBox="1"/>
          <p:nvPr/>
        </p:nvSpPr>
        <p:spPr>
          <a:xfrm>
            <a:off x="5969525" y="2413337"/>
            <a:ext cx="6094428" cy="2308324"/>
          </a:xfrm>
          <a:prstGeom prst="rect">
            <a:avLst/>
          </a:prstGeom>
          <a:noFill/>
        </p:spPr>
        <p:txBody>
          <a:bodyPr wrap="square">
            <a:spAutoFit/>
          </a:bodyPr>
          <a:lstStyle/>
          <a:p>
            <a:r>
              <a:rPr lang="fr-FR" b="0" i="0" dirty="0">
                <a:solidFill>
                  <a:srgbClr val="1B1B1B"/>
                </a:solidFill>
                <a:effectLst/>
                <a:latin typeface="Open Sans" panose="020B0606030504020204" pitchFamily="34" charset="0"/>
              </a:rPr>
              <a:t>"On nous a cachés, comme des témoins gênants d’une sale guerre, comme des indésirables. Je me bats depuis quarante ans pour faire reconnaître le génocide des harkis par la France et l’Algérie. La réconciliation entre ces deux pays ne peut se faire sans nous. En aucun cas, nous ne devons être une nouvelle fois les oubliés de l’Histoire.</a:t>
            </a:r>
            <a:r>
              <a:rPr lang="fr-FR" dirty="0">
                <a:solidFill>
                  <a:srgbClr val="1B1B1B"/>
                </a:solidFill>
                <a:latin typeface="Open Sans" panose="020B0606030504020204" pitchFamily="34" charset="0"/>
              </a:rPr>
              <a:t> »</a:t>
            </a:r>
            <a:endParaRPr lang="fr-FR" b="0" i="0" dirty="0">
              <a:solidFill>
                <a:srgbClr val="1B1B1B"/>
              </a:solidFill>
              <a:effectLst/>
              <a:latin typeface="Open Sans" panose="020B0606030504020204" pitchFamily="34" charset="0"/>
            </a:endParaRPr>
          </a:p>
          <a:p>
            <a:r>
              <a:rPr lang="fr-FR" dirty="0">
                <a:solidFill>
                  <a:srgbClr val="1B1B1B"/>
                </a:solidFill>
                <a:latin typeface="Open Sans" panose="020B0606030504020204" pitchFamily="34" charset="0"/>
              </a:rPr>
              <a:t>Témoignage d’Harkis, Hacène </a:t>
            </a:r>
            <a:r>
              <a:rPr lang="fr-FR" dirty="0" err="1">
                <a:solidFill>
                  <a:srgbClr val="1B1B1B"/>
                </a:solidFill>
                <a:latin typeface="Open Sans" panose="020B0606030504020204" pitchFamily="34" charset="0"/>
              </a:rPr>
              <a:t>Harfi</a:t>
            </a:r>
            <a:endParaRPr lang="fr-FR" dirty="0"/>
          </a:p>
        </p:txBody>
      </p:sp>
      <p:sp>
        <p:nvSpPr>
          <p:cNvPr id="7" name="ZoneTexte 6">
            <a:extLst>
              <a:ext uri="{FF2B5EF4-FFF2-40B4-BE49-F238E27FC236}">
                <a16:creationId xmlns:a16="http://schemas.microsoft.com/office/drawing/2014/main" id="{298812AE-9E09-6192-200A-F7EE51C4DE1D}"/>
              </a:ext>
            </a:extLst>
          </p:cNvPr>
          <p:cNvSpPr txBox="1"/>
          <p:nvPr/>
        </p:nvSpPr>
        <p:spPr>
          <a:xfrm>
            <a:off x="370002" y="4546152"/>
            <a:ext cx="6094428" cy="2308324"/>
          </a:xfrm>
          <a:prstGeom prst="rect">
            <a:avLst/>
          </a:prstGeom>
          <a:noFill/>
        </p:spPr>
        <p:txBody>
          <a:bodyPr wrap="square">
            <a:spAutoFit/>
          </a:bodyPr>
          <a:lstStyle/>
          <a:p>
            <a:r>
              <a:rPr lang="fr-FR" b="0" i="0" dirty="0">
                <a:solidFill>
                  <a:srgbClr val="1B1B1B"/>
                </a:solidFill>
                <a:effectLst/>
                <a:latin typeface="Open Sans" panose="020B0606030504020204" pitchFamily="34" charset="0"/>
              </a:rPr>
              <a:t>"L’arrivée en France est un mauvais souvenir. Nous avons été reçus avec de terribles paroles : "</a:t>
            </a:r>
            <a:r>
              <a:rPr lang="fr-FR" b="0" i="1" dirty="0">
                <a:solidFill>
                  <a:srgbClr val="1B1B1B"/>
                </a:solidFill>
                <a:effectLst/>
                <a:latin typeface="Open Sans" panose="020B0606030504020204" pitchFamily="34" charset="0"/>
              </a:rPr>
              <a:t>Jetez-les à la mer !</a:t>
            </a:r>
            <a:r>
              <a:rPr lang="fr-FR" b="0" i="0" dirty="0">
                <a:solidFill>
                  <a:srgbClr val="1B1B1B"/>
                </a:solidFill>
                <a:effectLst/>
                <a:latin typeface="Open Sans" panose="020B0606030504020204" pitchFamily="34" charset="0"/>
              </a:rPr>
              <a:t>" Mais le plus terrible, c’est d’avoir dû partir sans rien savoir de notre sœur enlevée en 1959. Jamais personne ne parle des disparus. Parfois, je me pose des questions et je me dis que peut-être elle est encore vivante.« </a:t>
            </a:r>
          </a:p>
          <a:p>
            <a:r>
              <a:rPr lang="fr-FR" dirty="0">
                <a:solidFill>
                  <a:srgbClr val="1B1B1B"/>
                </a:solidFill>
                <a:latin typeface="Open Sans" panose="020B0606030504020204" pitchFamily="34" charset="0"/>
              </a:rPr>
              <a:t>Témoignage d’un pied-noir.</a:t>
            </a:r>
            <a:endParaRPr lang="fr-FR" dirty="0"/>
          </a:p>
        </p:txBody>
      </p:sp>
      <p:pic>
        <p:nvPicPr>
          <p:cNvPr id="8" name="Image 7">
            <a:extLst>
              <a:ext uri="{FF2B5EF4-FFF2-40B4-BE49-F238E27FC236}">
                <a16:creationId xmlns:a16="http://schemas.microsoft.com/office/drawing/2014/main" id="{6C00D4E1-EBB0-19B2-94F0-49E5EDEAC02F}"/>
              </a:ext>
            </a:extLst>
          </p:cNvPr>
          <p:cNvPicPr>
            <a:picLocks noChangeAspect="1"/>
          </p:cNvPicPr>
          <p:nvPr/>
        </p:nvPicPr>
        <p:blipFill>
          <a:blip r:embed="rId2"/>
          <a:stretch>
            <a:fillRect/>
          </a:stretch>
        </p:blipFill>
        <p:spPr>
          <a:xfrm>
            <a:off x="381000" y="254525"/>
            <a:ext cx="5316679" cy="3001538"/>
          </a:xfrm>
          <a:prstGeom prst="rect">
            <a:avLst/>
          </a:prstGeom>
        </p:spPr>
      </p:pic>
    </p:spTree>
    <p:extLst>
      <p:ext uri="{BB962C8B-B14F-4D97-AF65-F5344CB8AC3E}">
        <p14:creationId xmlns:p14="http://schemas.microsoft.com/office/powerpoint/2010/main" val="102913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E942D-245D-04F6-7CCB-FCE5E5D7CA22}"/>
              </a:ext>
            </a:extLst>
          </p:cNvPr>
          <p:cNvSpPr>
            <a:spLocks noGrp="1"/>
          </p:cNvSpPr>
          <p:nvPr>
            <p:ph type="title"/>
          </p:nvPr>
        </p:nvSpPr>
        <p:spPr>
          <a:xfrm>
            <a:off x="749806" y="37939"/>
            <a:ext cx="9404723" cy="1400530"/>
          </a:xfrm>
        </p:spPr>
        <p:txBody>
          <a:bodyPr/>
          <a:lstStyle/>
          <a:p>
            <a:r>
              <a:rPr lang="fr-FR" dirty="0"/>
              <a:t>La Françafrique</a:t>
            </a:r>
          </a:p>
        </p:txBody>
      </p:sp>
      <p:sp>
        <p:nvSpPr>
          <p:cNvPr id="5" name="ZoneTexte 4">
            <a:extLst>
              <a:ext uri="{FF2B5EF4-FFF2-40B4-BE49-F238E27FC236}">
                <a16:creationId xmlns:a16="http://schemas.microsoft.com/office/drawing/2014/main" id="{EF96E3E5-11A2-AD58-C4BE-915185ED6F42}"/>
              </a:ext>
            </a:extLst>
          </p:cNvPr>
          <p:cNvSpPr txBox="1"/>
          <p:nvPr/>
        </p:nvSpPr>
        <p:spPr>
          <a:xfrm>
            <a:off x="1572" y="876898"/>
            <a:ext cx="6094428" cy="6186309"/>
          </a:xfrm>
          <a:prstGeom prst="rect">
            <a:avLst/>
          </a:prstGeom>
          <a:noFill/>
        </p:spPr>
        <p:txBody>
          <a:bodyPr wrap="square">
            <a:spAutoFit/>
          </a:bodyPr>
          <a:lstStyle/>
          <a:p>
            <a:r>
              <a:rPr lang="fr-FR" dirty="0"/>
              <a:t>L’expression militante stigmatisant les relations de la France avec ses anciennes colonies, la « Françafrique », est devenue un objet d’histoire.</a:t>
            </a:r>
          </a:p>
          <a:p>
            <a:endParaRPr lang="fr-FR" dirty="0"/>
          </a:p>
          <a:p>
            <a:r>
              <a:rPr lang="fr-FR" dirty="0"/>
              <a:t>La « coopération », établie après les indépendances de 1960, consistait à aider au développement par une aide financière et technique (envoi d’enseignants, d’ingénieurs, de matériel,..) au développement, mais aussi à protéger les dirigeants africains qui, en pleine guerre froide, acceptaient de jouer le jeu de la France et de maintenir son influence sur le continent, à travers une présence militaire (bases) et économique (marché réservé à ses FTN).</a:t>
            </a:r>
          </a:p>
          <a:p>
            <a:endParaRPr lang="fr-FR" dirty="0"/>
          </a:p>
          <a:p>
            <a:r>
              <a:rPr lang="fr-FR" dirty="0"/>
              <a:t>Instauré par de Gaulle, son « conseiller Afrique » Jacques Foccart et le président ivoirien Félix Houphouët-Boigny, ce pacte a perduré jusqu’à la fin des années 1990. Et il dépassait le « pré carré », comme l’atteste la stratégie française en 1994 au Rwanda, ex-colonie belge.</a:t>
            </a:r>
          </a:p>
          <a:p>
            <a:endParaRPr lang="fr-FR" dirty="0"/>
          </a:p>
        </p:txBody>
      </p:sp>
      <p:pic>
        <p:nvPicPr>
          <p:cNvPr id="6" name="Image 5">
            <a:extLst>
              <a:ext uri="{FF2B5EF4-FFF2-40B4-BE49-F238E27FC236}">
                <a16:creationId xmlns:a16="http://schemas.microsoft.com/office/drawing/2014/main" id="{B35A452E-0880-CD1E-099E-2803CCB27C95}"/>
              </a:ext>
            </a:extLst>
          </p:cNvPr>
          <p:cNvPicPr>
            <a:picLocks noChangeAspect="1"/>
          </p:cNvPicPr>
          <p:nvPr/>
        </p:nvPicPr>
        <p:blipFill>
          <a:blip r:embed="rId2"/>
          <a:stretch>
            <a:fillRect/>
          </a:stretch>
        </p:blipFill>
        <p:spPr>
          <a:xfrm>
            <a:off x="6932630" y="0"/>
            <a:ext cx="5259370" cy="3669776"/>
          </a:xfrm>
          <a:prstGeom prst="rect">
            <a:avLst/>
          </a:prstGeom>
        </p:spPr>
      </p:pic>
    </p:spTree>
    <p:extLst>
      <p:ext uri="{BB962C8B-B14F-4D97-AF65-F5344CB8AC3E}">
        <p14:creationId xmlns:p14="http://schemas.microsoft.com/office/powerpoint/2010/main" val="2516891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9A7DD3-1AEB-8A66-B2D3-E2C2A45BDAAA}"/>
              </a:ext>
            </a:extLst>
          </p:cNvPr>
          <p:cNvSpPr>
            <a:spLocks noGrp="1"/>
          </p:cNvSpPr>
          <p:nvPr>
            <p:ph type="title"/>
          </p:nvPr>
        </p:nvSpPr>
        <p:spPr/>
        <p:txBody>
          <a:bodyPr/>
          <a:lstStyle/>
          <a:p>
            <a:r>
              <a:rPr lang="fr-FR" dirty="0"/>
              <a:t>Elf et la Françafrique</a:t>
            </a:r>
          </a:p>
        </p:txBody>
      </p:sp>
      <p:sp>
        <p:nvSpPr>
          <p:cNvPr id="3" name="Espace réservé du contenu 2">
            <a:extLst>
              <a:ext uri="{FF2B5EF4-FFF2-40B4-BE49-F238E27FC236}">
                <a16:creationId xmlns:a16="http://schemas.microsoft.com/office/drawing/2014/main" id="{05D62565-6878-07B7-D599-E06BD78E283B}"/>
              </a:ext>
            </a:extLst>
          </p:cNvPr>
          <p:cNvSpPr>
            <a:spLocks noGrp="1"/>
          </p:cNvSpPr>
          <p:nvPr>
            <p:ph idx="1"/>
          </p:nvPr>
        </p:nvSpPr>
        <p:spPr>
          <a:xfrm>
            <a:off x="94268" y="1291472"/>
            <a:ext cx="11679810" cy="5476973"/>
          </a:xfrm>
        </p:spPr>
        <p:txBody>
          <a:bodyPr>
            <a:normAutofit fontScale="70000" lnSpcReduction="20000"/>
          </a:bodyPr>
          <a:lstStyle/>
          <a:p>
            <a:pPr marL="0" indent="0" algn="l">
              <a:spcBef>
                <a:spcPts val="1500"/>
              </a:spcBef>
              <a:buNone/>
            </a:pPr>
            <a:r>
              <a:rPr lang="fr-FR" b="0" i="0" dirty="0">
                <a:effectLst/>
                <a:latin typeface="Source Sans Pro" panose="020B0503030403020204" pitchFamily="34" charset="0"/>
              </a:rPr>
              <a:t>Tout bascule véritablement en 1962, en raison d'un événement difficilement concevable dix ans plus tôt, lors de la découverte des gisements pétroliers du Sahara : l'indépendance de l'Algérie. Elle remet brutalement en question la stratégie énergique patiemment mise en place depuis des années. Le curseur se déplace vers l'Afrique noire. C'est à elle que va désormais revenir la mission de compenser la perte de l'or noir algérien et, ce faisant, d'assurer la régularité de l'approvisionnement pétrolier de la France. Lorsque Pierre Guillaumat est nommé par le général de Gaulle à la tête de l'UGP après une brillante carrière ministérielle _ il a été ministre de la Défense en 1958, puis ministre de l'Energie atomique et de la Recherche entre 1960 et 1962 _, sa feuille de route est claire : sécuriser le pétrole africain. A la tête de l'UGP puis d'Elf-</a:t>
            </a:r>
            <a:r>
              <a:rPr lang="fr-FR" b="0" i="0" dirty="0" err="1">
                <a:effectLst/>
                <a:latin typeface="Source Sans Pro" panose="020B0503030403020204" pitchFamily="34" charset="0"/>
              </a:rPr>
              <a:t>Erap</a:t>
            </a:r>
            <a:r>
              <a:rPr lang="fr-FR" b="0" i="0" dirty="0">
                <a:effectLst/>
                <a:latin typeface="Source Sans Pro" panose="020B0503030403020204" pitchFamily="34" charset="0"/>
              </a:rPr>
              <a:t>, Pierre Guillaumat va remplir sa mission à merveille. Lorsqu'il cède sa place à Albin Chalandon, en 1977, Elf fait figure de ministère officieux du Pétrole et d'officine de renseignements dans tous les pays pétroliers d'Afrique noire.</a:t>
            </a:r>
          </a:p>
          <a:p>
            <a:pPr marL="0" indent="0" algn="l">
              <a:spcBef>
                <a:spcPts val="1500"/>
              </a:spcBef>
              <a:buNone/>
            </a:pPr>
            <a:r>
              <a:rPr lang="fr-FR" b="0" i="0" dirty="0">
                <a:effectLst/>
                <a:latin typeface="Source Sans Pro" panose="020B0503030403020204" pitchFamily="34" charset="0"/>
              </a:rPr>
              <a:t>D'emblée, le Gabon joue un rôle clef dans cette stratégie. Un pays qui va servir de modèle au « système Elf ». Le groupe français y exploite du pétrole depuis 1957. Son intérêt se renforce en 1962 avec la découverte et l'exploitation des premiers gisements off shore. Le Gabon, désormais, est sous haute surveillance. A tel point que, lorsque le président gabonais </a:t>
            </a:r>
            <a:r>
              <a:rPr lang="fr-FR" b="0" i="0" dirty="0" err="1">
                <a:effectLst/>
                <a:latin typeface="Source Sans Pro" panose="020B0503030403020204" pitchFamily="34" charset="0"/>
              </a:rPr>
              <a:t>Mba</a:t>
            </a:r>
            <a:r>
              <a:rPr lang="fr-FR" b="0" i="0" dirty="0">
                <a:effectLst/>
                <a:latin typeface="Source Sans Pro" panose="020B0503030403020204" pitchFamily="34" charset="0"/>
              </a:rPr>
              <a:t> est renversé par un coup d'Etat en 1964, la décision de le remettre en selle militairement est prise conjointement par Jacques Foccart, conseiller à l'Elysée pour les affaires africaines, Pierre Guillaumat, le PDG de l'UGP, Maurice Robert, patron du service Afrique au sein du Service de documentation extérieure et de contre-espionnage (</a:t>
            </a:r>
            <a:r>
              <a:rPr lang="fr-FR" b="0" i="0" dirty="0" err="1">
                <a:effectLst/>
                <a:latin typeface="Source Sans Pro" panose="020B0503030403020204" pitchFamily="34" charset="0"/>
              </a:rPr>
              <a:t>Sdece</a:t>
            </a:r>
            <a:r>
              <a:rPr lang="fr-FR" b="0" i="0" dirty="0">
                <a:effectLst/>
                <a:latin typeface="Source Sans Pro" panose="020B0503030403020204" pitchFamily="34" charset="0"/>
              </a:rPr>
              <a:t>), et Robert </a:t>
            </a:r>
            <a:r>
              <a:rPr lang="fr-FR" b="0" i="0" dirty="0" err="1">
                <a:effectLst/>
                <a:latin typeface="Source Sans Pro" panose="020B0503030403020204" pitchFamily="34" charset="0"/>
              </a:rPr>
              <a:t>Ponsaillé</a:t>
            </a:r>
            <a:r>
              <a:rPr lang="fr-FR" b="0" i="0" dirty="0">
                <a:effectLst/>
                <a:latin typeface="Source Sans Pro" panose="020B0503030403020204" pitchFamily="34" charset="0"/>
              </a:rPr>
              <a:t>, conseiller du groupe pétrolier et du président gabonais.</a:t>
            </a:r>
          </a:p>
          <a:p>
            <a:pPr marL="0" indent="0" algn="l">
              <a:spcBef>
                <a:spcPts val="1500"/>
              </a:spcBef>
              <a:buNone/>
            </a:pPr>
            <a:r>
              <a:rPr lang="fr-FR" b="0" i="0" dirty="0">
                <a:effectLst/>
                <a:latin typeface="Source Sans Pro" panose="020B0503030403020204" pitchFamily="34" charset="0"/>
              </a:rPr>
              <a:t>A partir de sa plate-forme gabonaise, Elf va progressivement étendre son influence à une grande partie de l'Afrique noire, donnant corps au concept de « Françafrique ». Le tout sous la houlette de Jacques Foccart, inamovible « monsieur Afrique » de l'Elysée entre 1960 et 1974 et dont les réseaux resteront actifs jusqu'au milieu des années 1990. Mis en place par Pierre Guillaumat, le système perdurera sous ses successeurs. Malgré son marxisme-léninisme déclaré, Elf soutiendra ainsi Denis </a:t>
            </a:r>
            <a:r>
              <a:rPr lang="fr-FR" b="0" i="0" dirty="0" err="1">
                <a:effectLst/>
                <a:latin typeface="Source Sans Pro" panose="020B0503030403020204" pitchFamily="34" charset="0"/>
              </a:rPr>
              <a:t>Sassou</a:t>
            </a:r>
            <a:r>
              <a:rPr lang="fr-FR" b="0" i="0" dirty="0">
                <a:effectLst/>
                <a:latin typeface="Source Sans Pro" panose="020B0503030403020204" pitchFamily="34" charset="0"/>
              </a:rPr>
              <a:t> </a:t>
            </a:r>
            <a:r>
              <a:rPr lang="fr-FR" b="0" i="0" dirty="0" err="1">
                <a:effectLst/>
                <a:latin typeface="Source Sans Pro" panose="020B0503030403020204" pitchFamily="34" charset="0"/>
              </a:rPr>
              <a:t>Nguesso</a:t>
            </a:r>
            <a:r>
              <a:rPr lang="fr-FR" b="0" i="0" dirty="0">
                <a:effectLst/>
                <a:latin typeface="Source Sans Pro" panose="020B0503030403020204" pitchFamily="34" charset="0"/>
              </a:rPr>
              <a:t>, président du Congo entre 1979 et 1991. La compagnie l'aidera également à revenir au pouvoir en 1997 et à renverser Pascal </a:t>
            </a:r>
            <a:r>
              <a:rPr lang="fr-FR" b="0" i="0" dirty="0" err="1">
                <a:effectLst/>
                <a:latin typeface="Source Sans Pro" panose="020B0503030403020204" pitchFamily="34" charset="0"/>
              </a:rPr>
              <a:t>Lissouba</a:t>
            </a:r>
            <a:r>
              <a:rPr lang="fr-FR" b="0" i="0" dirty="0">
                <a:effectLst/>
                <a:latin typeface="Source Sans Pro" panose="020B0503030403020204" pitchFamily="34" charset="0"/>
              </a:rPr>
              <a:t>, qui, pour faire payer aux Français leur soutien à son rival, a commis l'erreur de se tourner vers les compagnies américaines. On ne touche pas impunément aux intérêts pétroliers d'Elf !</a:t>
            </a:r>
          </a:p>
          <a:p>
            <a:pPr marL="0" indent="0" algn="l">
              <a:spcBef>
                <a:spcPts val="1500"/>
              </a:spcBef>
              <a:buNone/>
            </a:pPr>
            <a:r>
              <a:rPr lang="fr-FR" b="0" i="0" dirty="0">
                <a:effectLst/>
                <a:latin typeface="Source Sans Pro" panose="020B0503030403020204" pitchFamily="34" charset="0"/>
              </a:rPr>
              <a:t>Au Nigeria, où elle cherche à compromettre les intérêts pétroliers des compagnies anglo-saxonnes, au Tchad, en Angola, où elle finance de concert le régime marxiste de Luanda et la guérilla de Jonas Savimbi, au Cameroun, où elle porte au pouvoir Paul Biya au début des années 1980 afin de contenir la communauté anglophone du pays, partout où ses intérêts l'exigent, Elf mène sa propre diplomatie avec la bénédiction des autorités françaises. Une diplomatie où l'argent coule à flots.</a:t>
            </a:r>
            <a:r>
              <a:rPr lang="fr-FR" b="0" i="1" dirty="0">
                <a:effectLst/>
                <a:latin typeface="Source Sans Pro" panose="020B0503030403020204" pitchFamily="34" charset="0"/>
              </a:rPr>
              <a:t> « Dans l'ensemble des pays pétroliers, c'est le chef d'Etat ou le roi qui est le bénéficiaire du pétrole. C'est comme ça »,</a:t>
            </a:r>
            <a:r>
              <a:rPr lang="fr-FR" b="0" i="0" dirty="0">
                <a:effectLst/>
                <a:latin typeface="Source Sans Pro" panose="020B0503030403020204" pitchFamily="34" charset="0"/>
              </a:rPr>
              <a:t> expliquera ainsi Loïk Le Floch-Prigent. Lorsque éclate l'affaire Elf, la mécanique est parfaitement huilée. Des sommes considérables sont versées chaque année sur des comptes suisses à des intermédiaires opérant pour le compte des chefs d'Etat africains concernés.</a:t>
            </a:r>
          </a:p>
          <a:p>
            <a:pPr marL="0" indent="0" algn="l">
              <a:spcBef>
                <a:spcPts val="1500"/>
              </a:spcBef>
              <a:buNone/>
            </a:pPr>
            <a:endParaRPr lang="fr-FR" b="0" i="0" dirty="0">
              <a:effectLst/>
              <a:latin typeface="Source Sans Pro" panose="020B0503030403020204" pitchFamily="34" charset="0"/>
            </a:endParaRPr>
          </a:p>
          <a:p>
            <a:endParaRPr lang="fr-FR" dirty="0"/>
          </a:p>
        </p:txBody>
      </p:sp>
    </p:spTree>
    <p:extLst>
      <p:ext uri="{BB962C8B-B14F-4D97-AF65-F5344CB8AC3E}">
        <p14:creationId xmlns:p14="http://schemas.microsoft.com/office/powerpoint/2010/main" val="147841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24865-3F4C-3875-279B-725A449F2083}"/>
              </a:ext>
            </a:extLst>
          </p:cNvPr>
          <p:cNvSpPr>
            <a:spLocks noGrp="1"/>
          </p:cNvSpPr>
          <p:nvPr>
            <p:ph type="title"/>
          </p:nvPr>
        </p:nvSpPr>
        <p:spPr/>
        <p:txBody>
          <a:bodyPr/>
          <a:lstStyle/>
          <a:p>
            <a:r>
              <a:rPr lang="fr-FR" dirty="0"/>
              <a:t>Gerboise bleue</a:t>
            </a:r>
          </a:p>
        </p:txBody>
      </p:sp>
      <p:pic>
        <p:nvPicPr>
          <p:cNvPr id="4" name="Espace réservé du contenu 3">
            <a:extLst>
              <a:ext uri="{FF2B5EF4-FFF2-40B4-BE49-F238E27FC236}">
                <a16:creationId xmlns:a16="http://schemas.microsoft.com/office/drawing/2014/main" id="{ADE4A95C-63F9-720A-5444-145038D926EB}"/>
              </a:ext>
            </a:extLst>
          </p:cNvPr>
          <p:cNvPicPr>
            <a:picLocks noGrp="1" noChangeAspect="1"/>
          </p:cNvPicPr>
          <p:nvPr>
            <p:ph idx="1"/>
          </p:nvPr>
        </p:nvPicPr>
        <p:blipFill>
          <a:blip r:embed="rId2"/>
          <a:stretch>
            <a:fillRect/>
          </a:stretch>
        </p:blipFill>
        <p:spPr>
          <a:xfrm>
            <a:off x="646111" y="1853248"/>
            <a:ext cx="5924371" cy="4195762"/>
          </a:xfrm>
          <a:prstGeom prst="rect">
            <a:avLst/>
          </a:prstGeom>
        </p:spPr>
      </p:pic>
      <p:sp>
        <p:nvSpPr>
          <p:cNvPr id="6" name="ZoneTexte 5">
            <a:extLst>
              <a:ext uri="{FF2B5EF4-FFF2-40B4-BE49-F238E27FC236}">
                <a16:creationId xmlns:a16="http://schemas.microsoft.com/office/drawing/2014/main" id="{42F7155F-38CF-1C6D-FD12-FC4A034406CC}"/>
              </a:ext>
            </a:extLst>
          </p:cNvPr>
          <p:cNvSpPr txBox="1"/>
          <p:nvPr/>
        </p:nvSpPr>
        <p:spPr>
          <a:xfrm>
            <a:off x="561082" y="6082116"/>
            <a:ext cx="6094428" cy="646331"/>
          </a:xfrm>
          <a:prstGeom prst="rect">
            <a:avLst/>
          </a:prstGeom>
          <a:noFill/>
        </p:spPr>
        <p:txBody>
          <a:bodyPr wrap="square">
            <a:spAutoFit/>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 Hourra pour la France. Depuis ce matin, elle est plus forte et plus fière! » DG, 60 </a:t>
            </a:r>
            <a:endParaRPr lang="fr-FR" dirty="0"/>
          </a:p>
        </p:txBody>
      </p:sp>
      <p:pic>
        <p:nvPicPr>
          <p:cNvPr id="6146" name="Picture 2">
            <a:extLst>
              <a:ext uri="{FF2B5EF4-FFF2-40B4-BE49-F238E27FC236}">
                <a16:creationId xmlns:a16="http://schemas.microsoft.com/office/drawing/2014/main" id="{A5ADE6F1-49C9-37A1-4F70-7A2D14CEC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473" y="122547"/>
            <a:ext cx="4027537" cy="26442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45A8823-2EE9-3AED-1F29-FF6661377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8780" y="3951129"/>
            <a:ext cx="3343275"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01F3505-0D78-61B8-4DF1-E17036921116}"/>
              </a:ext>
            </a:extLst>
          </p:cNvPr>
          <p:cNvSpPr txBox="1"/>
          <p:nvPr/>
        </p:nvSpPr>
        <p:spPr>
          <a:xfrm>
            <a:off x="9051736" y="2906871"/>
            <a:ext cx="1837362" cy="369332"/>
          </a:xfrm>
          <a:prstGeom prst="rect">
            <a:avLst/>
          </a:prstGeom>
          <a:noFill/>
        </p:spPr>
        <p:txBody>
          <a:bodyPr wrap="none" rtlCol="0">
            <a:spAutoFit/>
          </a:bodyPr>
          <a:lstStyle/>
          <a:p>
            <a:r>
              <a:rPr lang="fr-FR" dirty="0"/>
              <a:t>Le Redoutable</a:t>
            </a:r>
          </a:p>
        </p:txBody>
      </p:sp>
      <p:sp>
        <p:nvSpPr>
          <p:cNvPr id="8" name="ZoneTexte 7">
            <a:extLst>
              <a:ext uri="{FF2B5EF4-FFF2-40B4-BE49-F238E27FC236}">
                <a16:creationId xmlns:a16="http://schemas.microsoft.com/office/drawing/2014/main" id="{1E435488-2ED1-2379-924F-D078603EB8C3}"/>
              </a:ext>
            </a:extLst>
          </p:cNvPr>
          <p:cNvSpPr txBox="1"/>
          <p:nvPr/>
        </p:nvSpPr>
        <p:spPr>
          <a:xfrm>
            <a:off x="9483365" y="5929460"/>
            <a:ext cx="1253869" cy="369332"/>
          </a:xfrm>
          <a:prstGeom prst="rect">
            <a:avLst/>
          </a:prstGeom>
          <a:noFill/>
        </p:spPr>
        <p:txBody>
          <a:bodyPr wrap="none" rtlCol="0">
            <a:spAutoFit/>
          </a:bodyPr>
          <a:lstStyle/>
          <a:p>
            <a:r>
              <a:rPr lang="fr-FR" dirty="0"/>
              <a:t>Mirage IV</a:t>
            </a:r>
          </a:p>
        </p:txBody>
      </p:sp>
    </p:spTree>
    <p:extLst>
      <p:ext uri="{BB962C8B-B14F-4D97-AF65-F5344CB8AC3E}">
        <p14:creationId xmlns:p14="http://schemas.microsoft.com/office/powerpoint/2010/main" val="1795282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3CF71-F9C8-D512-592B-1668FC0F7711}"/>
              </a:ext>
            </a:extLst>
          </p:cNvPr>
          <p:cNvSpPr>
            <a:spLocks noGrp="1"/>
          </p:cNvSpPr>
          <p:nvPr>
            <p:ph type="title"/>
          </p:nvPr>
        </p:nvSpPr>
        <p:spPr>
          <a:xfrm>
            <a:off x="3308808" y="452718"/>
            <a:ext cx="6742026" cy="1400530"/>
          </a:xfrm>
        </p:spPr>
        <p:txBody>
          <a:bodyPr/>
          <a:lstStyle/>
          <a:p>
            <a:r>
              <a:rPr lang="fr-FR" dirty="0"/>
              <a:t>De Gaulle et l’Europe</a:t>
            </a:r>
          </a:p>
        </p:txBody>
      </p:sp>
      <p:sp>
        <p:nvSpPr>
          <p:cNvPr id="3" name="Espace réservé du contenu 2">
            <a:extLst>
              <a:ext uri="{FF2B5EF4-FFF2-40B4-BE49-F238E27FC236}">
                <a16:creationId xmlns:a16="http://schemas.microsoft.com/office/drawing/2014/main" id="{E43D6224-3CAD-1119-519B-4F9E3D1F6BEA}"/>
              </a:ext>
            </a:extLst>
          </p:cNvPr>
          <p:cNvSpPr>
            <a:spLocks noGrp="1"/>
          </p:cNvSpPr>
          <p:nvPr>
            <p:ph idx="1"/>
          </p:nvPr>
        </p:nvSpPr>
        <p:spPr>
          <a:xfrm>
            <a:off x="3428502" y="1455658"/>
            <a:ext cx="5638109" cy="2447040"/>
          </a:xfrm>
        </p:spPr>
        <p:txBody>
          <a:bodyPr/>
          <a:lstStyle/>
          <a:p>
            <a:pPr marL="0" indent="0">
              <a:buNone/>
            </a:pPr>
            <a:r>
              <a:rPr lang="fr-FR" b="0" i="1" dirty="0">
                <a:solidFill>
                  <a:srgbClr val="181B1F"/>
                </a:solidFill>
                <a:effectLst/>
                <a:latin typeface="franklingothicbook"/>
              </a:rPr>
              <a:t>Dante, Goethe, Chateaubriand appartiennent à toute l’Europe dans la mesure même où ils étaient, respectivement et éminemment, Italien, Allemand et Français. Ils n’auraient pas beaucoup servi l’Europe s’ils avaient été des apatrides et qu’ils avaient pensé, écrit en quelque "esperanto" ou "volapük" intégrés…"</a:t>
            </a:r>
            <a:endParaRPr lang="fr-FR" dirty="0"/>
          </a:p>
        </p:txBody>
      </p:sp>
      <p:pic>
        <p:nvPicPr>
          <p:cNvPr id="4" name="Image 3">
            <a:extLst>
              <a:ext uri="{FF2B5EF4-FFF2-40B4-BE49-F238E27FC236}">
                <a16:creationId xmlns:a16="http://schemas.microsoft.com/office/drawing/2014/main" id="{F09F7B45-30EB-85E6-F351-463DDE440377}"/>
              </a:ext>
            </a:extLst>
          </p:cNvPr>
          <p:cNvPicPr>
            <a:picLocks noChangeAspect="1"/>
          </p:cNvPicPr>
          <p:nvPr/>
        </p:nvPicPr>
        <p:blipFill>
          <a:blip r:embed="rId2"/>
          <a:stretch>
            <a:fillRect/>
          </a:stretch>
        </p:blipFill>
        <p:spPr>
          <a:xfrm>
            <a:off x="0" y="0"/>
            <a:ext cx="3125391" cy="6858000"/>
          </a:xfrm>
          <a:prstGeom prst="rect">
            <a:avLst/>
          </a:prstGeom>
        </p:spPr>
      </p:pic>
      <p:pic>
        <p:nvPicPr>
          <p:cNvPr id="1026" name="Picture 2" descr="Adenauer et De Gaulle : « Ils se sont vus, ils se sont plu »">
            <a:extLst>
              <a:ext uri="{FF2B5EF4-FFF2-40B4-BE49-F238E27FC236}">
                <a16:creationId xmlns:a16="http://schemas.microsoft.com/office/drawing/2014/main" id="{DC3D156D-04CD-E455-B850-C02831659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757" y="3429000"/>
            <a:ext cx="5325495" cy="299242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99418AB-7542-D10D-1AD8-B16F2345D845}"/>
              </a:ext>
            </a:extLst>
          </p:cNvPr>
          <p:cNvSpPr txBox="1"/>
          <p:nvPr/>
        </p:nvSpPr>
        <p:spPr>
          <a:xfrm>
            <a:off x="7324627" y="6488668"/>
            <a:ext cx="2034531" cy="369332"/>
          </a:xfrm>
          <a:prstGeom prst="rect">
            <a:avLst/>
          </a:prstGeom>
          <a:noFill/>
        </p:spPr>
        <p:txBody>
          <a:bodyPr wrap="none" rtlCol="0">
            <a:spAutoFit/>
          </a:bodyPr>
          <a:lstStyle/>
          <a:p>
            <a:r>
              <a:rPr lang="fr-FR" dirty="0">
                <a:solidFill>
                  <a:schemeClr val="bg1"/>
                </a:solidFill>
              </a:rPr>
              <a:t>Traité de l’Elysée</a:t>
            </a:r>
          </a:p>
        </p:txBody>
      </p:sp>
    </p:spTree>
    <p:extLst>
      <p:ext uri="{BB962C8B-B14F-4D97-AF65-F5344CB8AC3E}">
        <p14:creationId xmlns:p14="http://schemas.microsoft.com/office/powerpoint/2010/main" val="4201845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EFDF5-68CF-9BCA-4D4D-488A4447954C}"/>
              </a:ext>
            </a:extLst>
          </p:cNvPr>
          <p:cNvSpPr>
            <a:spLocks noGrp="1"/>
          </p:cNvSpPr>
          <p:nvPr>
            <p:ph type="title"/>
          </p:nvPr>
        </p:nvSpPr>
        <p:spPr/>
        <p:txBody>
          <a:bodyPr/>
          <a:lstStyle/>
          <a:p>
            <a:r>
              <a:rPr lang="fr-FR" dirty="0"/>
              <a:t>De Gaulle et la grande politique internationale</a:t>
            </a:r>
          </a:p>
        </p:txBody>
      </p:sp>
      <p:sp>
        <p:nvSpPr>
          <p:cNvPr id="5" name="ZoneTexte 4">
            <a:extLst>
              <a:ext uri="{FF2B5EF4-FFF2-40B4-BE49-F238E27FC236}">
                <a16:creationId xmlns:a16="http://schemas.microsoft.com/office/drawing/2014/main" id="{3917A83F-4BBF-49C3-5184-8C0B47727A4C}"/>
              </a:ext>
            </a:extLst>
          </p:cNvPr>
          <p:cNvSpPr txBox="1"/>
          <p:nvPr/>
        </p:nvSpPr>
        <p:spPr>
          <a:xfrm>
            <a:off x="266307" y="2369278"/>
            <a:ext cx="6094428" cy="1477328"/>
          </a:xfrm>
          <a:prstGeom prst="rect">
            <a:avLst/>
          </a:prstGeom>
          <a:noFill/>
        </p:spPr>
        <p:txBody>
          <a:bodyPr wrap="square">
            <a:spAutoFit/>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De Gaulle à Brejnev:</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Ah ! Monsieur le secrétaire général, comme nous sommes heureux de vous avoir pour nous aider à résister aux pressions des US…de même que nous sommes bien contents d’avoir les US pour nous aider à résister aux pressions de l’URSS. » </a:t>
            </a:r>
            <a:endParaRPr lang="fr-FR" dirty="0"/>
          </a:p>
        </p:txBody>
      </p:sp>
      <p:pic>
        <p:nvPicPr>
          <p:cNvPr id="2050" name="Picture 2" descr="Il y a quarante ans, la mort de Leonid Brejnev, « un grand ancien »">
            <a:extLst>
              <a:ext uri="{FF2B5EF4-FFF2-40B4-BE49-F238E27FC236}">
                <a16:creationId xmlns:a16="http://schemas.microsoft.com/office/drawing/2014/main" id="{797F10CD-EAD7-5E6A-7BD9-5A8AB0E1E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814" y="1527612"/>
            <a:ext cx="4974783" cy="280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Gaulle visitant Auschwitz - Enseigner de Gaulle">
            <a:extLst>
              <a:ext uri="{FF2B5EF4-FFF2-40B4-BE49-F238E27FC236}">
                <a16:creationId xmlns:a16="http://schemas.microsoft.com/office/drawing/2014/main" id="{99B974D6-4C8D-49F3-DB84-DCAEFBC7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53" y="4162990"/>
            <a:ext cx="3195785" cy="224229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1385DC8-658E-82B5-CA79-8084BBAEF9FD}"/>
              </a:ext>
            </a:extLst>
          </p:cNvPr>
          <p:cNvSpPr txBox="1"/>
          <p:nvPr/>
        </p:nvSpPr>
        <p:spPr>
          <a:xfrm>
            <a:off x="405353" y="6405282"/>
            <a:ext cx="3236784" cy="369332"/>
          </a:xfrm>
          <a:prstGeom prst="rect">
            <a:avLst/>
          </a:prstGeom>
          <a:noFill/>
        </p:spPr>
        <p:txBody>
          <a:bodyPr wrap="none" rtlCol="0">
            <a:spAutoFit/>
          </a:bodyPr>
          <a:lstStyle/>
          <a:p>
            <a:r>
              <a:rPr lang="fr-FR" dirty="0"/>
              <a:t>DG visitant Auschwitz en 67</a:t>
            </a:r>
          </a:p>
        </p:txBody>
      </p:sp>
      <p:pic>
        <p:nvPicPr>
          <p:cNvPr id="2054" name="Picture 6" descr="Le général de Gaulle, un héros en Chine">
            <a:extLst>
              <a:ext uri="{FF2B5EF4-FFF2-40B4-BE49-F238E27FC236}">
                <a16:creationId xmlns:a16="http://schemas.microsoft.com/office/drawing/2014/main" id="{E7B38655-EF7A-4A78-2052-A269996B4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464" y="4161338"/>
            <a:ext cx="2419252" cy="24955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C0A88945-002F-5B11-AC89-E60D4F46F2FF}"/>
              </a:ext>
            </a:extLst>
          </p:cNvPr>
          <p:cNvSpPr txBox="1"/>
          <p:nvPr/>
        </p:nvSpPr>
        <p:spPr>
          <a:xfrm>
            <a:off x="7117237" y="5854045"/>
            <a:ext cx="4187365" cy="369332"/>
          </a:xfrm>
          <a:prstGeom prst="rect">
            <a:avLst/>
          </a:prstGeom>
          <a:noFill/>
        </p:spPr>
        <p:txBody>
          <a:bodyPr wrap="none" rtlCol="0">
            <a:spAutoFit/>
          </a:bodyPr>
          <a:lstStyle/>
          <a:p>
            <a:r>
              <a:rPr lang="fr-FR" dirty="0"/>
              <a:t>Reconnaissance de la Chine en 64</a:t>
            </a:r>
          </a:p>
        </p:txBody>
      </p:sp>
    </p:spTree>
    <p:extLst>
      <p:ext uri="{BB962C8B-B14F-4D97-AF65-F5344CB8AC3E}">
        <p14:creationId xmlns:p14="http://schemas.microsoft.com/office/powerpoint/2010/main" val="1543701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4C2BF0-FE2A-A8AA-9AA2-547580C2F57A}"/>
              </a:ext>
            </a:extLst>
          </p:cNvPr>
          <p:cNvSpPr>
            <a:spLocks noGrp="1"/>
          </p:cNvSpPr>
          <p:nvPr>
            <p:ph type="title"/>
          </p:nvPr>
        </p:nvSpPr>
        <p:spPr/>
        <p:txBody>
          <a:bodyPr/>
          <a:lstStyle/>
          <a:p>
            <a:r>
              <a:rPr lang="fr-FR" dirty="0"/>
              <a:t>Le baby-boom</a:t>
            </a:r>
          </a:p>
        </p:txBody>
      </p:sp>
      <p:pic>
        <p:nvPicPr>
          <p:cNvPr id="2052" name="Picture 4">
            <a:extLst>
              <a:ext uri="{FF2B5EF4-FFF2-40B4-BE49-F238E27FC236}">
                <a16:creationId xmlns:a16="http://schemas.microsoft.com/office/drawing/2014/main" id="{71545365-989E-49F7-21EF-0881904C50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7105" y="0"/>
            <a:ext cx="5906375" cy="4195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F0EFDF2-7977-260C-BFA3-3A02DAED4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030"/>
            <a:ext cx="6297105" cy="428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4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3F98-241F-8B3C-88BB-79EFEA10D8F1}"/>
              </a:ext>
            </a:extLst>
          </p:cNvPr>
          <p:cNvSpPr>
            <a:spLocks noGrp="1"/>
          </p:cNvSpPr>
          <p:nvPr>
            <p:ph type="title"/>
          </p:nvPr>
        </p:nvSpPr>
        <p:spPr/>
        <p:txBody>
          <a:bodyPr/>
          <a:lstStyle/>
          <a:p>
            <a:r>
              <a:rPr lang="fr-FR" dirty="0"/>
              <a:t>Immigration des Trente glorieuses</a:t>
            </a:r>
          </a:p>
        </p:txBody>
      </p:sp>
      <p:sp>
        <p:nvSpPr>
          <p:cNvPr id="3" name="Espace réservé du contenu 2">
            <a:extLst>
              <a:ext uri="{FF2B5EF4-FFF2-40B4-BE49-F238E27FC236}">
                <a16:creationId xmlns:a16="http://schemas.microsoft.com/office/drawing/2014/main" id="{8935D4ED-8FE3-6A02-C632-931689752466}"/>
              </a:ext>
            </a:extLst>
          </p:cNvPr>
          <p:cNvSpPr>
            <a:spLocks noGrp="1"/>
          </p:cNvSpPr>
          <p:nvPr>
            <p:ph idx="1"/>
          </p:nvPr>
        </p:nvSpPr>
        <p:spPr/>
        <p:txBody>
          <a:bodyPr/>
          <a:lstStyle/>
          <a:p>
            <a:endParaRPr lang="fr-FR"/>
          </a:p>
        </p:txBody>
      </p:sp>
      <p:pic>
        <p:nvPicPr>
          <p:cNvPr id="3074" name="Picture 2" descr="Immigration, travail et dignité : 5 exemples de luttes sociales dans  l'histoire de l'immigration post-coloniale - Bissai">
            <a:extLst>
              <a:ext uri="{FF2B5EF4-FFF2-40B4-BE49-F238E27FC236}">
                <a16:creationId xmlns:a16="http://schemas.microsoft.com/office/drawing/2014/main" id="{FB0560B4-9EA6-D4A4-1959-DA850BDD4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286" y="1152983"/>
            <a:ext cx="5031753" cy="332198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30352E9-F17F-F2FF-621F-AF18ED7E4D5C}"/>
              </a:ext>
            </a:extLst>
          </p:cNvPr>
          <p:cNvPicPr>
            <a:picLocks noChangeAspect="1"/>
          </p:cNvPicPr>
          <p:nvPr/>
        </p:nvPicPr>
        <p:blipFill>
          <a:blip r:embed="rId3"/>
          <a:stretch>
            <a:fillRect/>
          </a:stretch>
        </p:blipFill>
        <p:spPr>
          <a:xfrm>
            <a:off x="646111" y="4150658"/>
            <a:ext cx="3348333" cy="2524677"/>
          </a:xfrm>
          <a:prstGeom prst="rect">
            <a:avLst/>
          </a:prstGeom>
        </p:spPr>
      </p:pic>
      <p:pic>
        <p:nvPicPr>
          <p:cNvPr id="3076" name="Picture 4" descr="De Nanterre à Calais : bidonvilles et crises migratoires | Les Rendez-vous  de l'histoire">
            <a:extLst>
              <a:ext uri="{FF2B5EF4-FFF2-40B4-BE49-F238E27FC236}">
                <a16:creationId xmlns:a16="http://schemas.microsoft.com/office/drawing/2014/main" id="{37923B78-21CB-11F7-1604-CDCC7E376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61" y="1199045"/>
            <a:ext cx="4488315" cy="252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18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50D4D-CC66-D5F1-EEDE-66D214FFA47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83AC2BD-AFF7-28F5-8676-5F572C35774F}"/>
              </a:ext>
            </a:extLst>
          </p:cNvPr>
          <p:cNvSpPr>
            <a:spLocks noGrp="1"/>
          </p:cNvSpPr>
          <p:nvPr>
            <p:ph idx="1"/>
          </p:nvPr>
        </p:nvSpPr>
        <p:spPr/>
        <p:txBody>
          <a:bodyPr/>
          <a:lstStyle/>
          <a:p>
            <a:endParaRPr lang="fr-FR"/>
          </a:p>
        </p:txBody>
      </p:sp>
      <p:pic>
        <p:nvPicPr>
          <p:cNvPr id="1026" name="Picture 2">
            <a:extLst>
              <a:ext uri="{FF2B5EF4-FFF2-40B4-BE49-F238E27FC236}">
                <a16:creationId xmlns:a16="http://schemas.microsoft.com/office/drawing/2014/main" id="{C2B5CB84-C78A-D6AD-FB42-EC73CA3EB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 y="0"/>
            <a:ext cx="121850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422D3-4475-35D8-C24C-9523CD50E852}"/>
              </a:ext>
            </a:extLst>
          </p:cNvPr>
          <p:cNvSpPr>
            <a:spLocks noGrp="1"/>
          </p:cNvSpPr>
          <p:nvPr>
            <p:ph type="title"/>
          </p:nvPr>
        </p:nvSpPr>
        <p:spPr/>
        <p:txBody>
          <a:bodyPr/>
          <a:lstStyle/>
          <a:p>
            <a:pPr algn="ctr"/>
            <a:r>
              <a:rPr lang="fr-FR" dirty="0"/>
              <a:t>Le discours de Bayeux de juin 1946</a:t>
            </a:r>
            <a:br>
              <a:rPr lang="fr-FR" dirty="0"/>
            </a:br>
            <a:r>
              <a:rPr lang="fr-FR" dirty="0"/>
              <a:t>Charles De Gaulle</a:t>
            </a:r>
          </a:p>
        </p:txBody>
      </p:sp>
      <p:sp>
        <p:nvSpPr>
          <p:cNvPr id="5" name="Espace réservé du contenu 4">
            <a:extLst>
              <a:ext uri="{FF2B5EF4-FFF2-40B4-BE49-F238E27FC236}">
                <a16:creationId xmlns:a16="http://schemas.microsoft.com/office/drawing/2014/main" id="{8E6B8A93-8A39-62BF-332C-E9C1D7E01AD3}"/>
              </a:ext>
            </a:extLst>
          </p:cNvPr>
          <p:cNvSpPr>
            <a:spLocks noGrp="1"/>
          </p:cNvSpPr>
          <p:nvPr>
            <p:ph idx="1"/>
          </p:nvPr>
        </p:nvSpPr>
        <p:spPr>
          <a:xfrm>
            <a:off x="645130" y="2052918"/>
            <a:ext cx="9404723" cy="4738407"/>
          </a:xfrm>
        </p:spPr>
        <p:txBody>
          <a:bodyPr>
            <a:normAutofit fontScale="70000" lnSpcReduction="20000"/>
          </a:bodyPr>
          <a:lstStyle/>
          <a:p>
            <a:pPr marL="0" indent="0">
              <a:buNone/>
            </a:pPr>
            <a:r>
              <a:rPr lang="fr-FR" dirty="0"/>
              <a:t>En vérité, l’unité, la cohésion, la discipline intérieure du Gouvernement de la France doivent être des choses sacrées, sous peine de voir rapidement la direction même du pays impuissante et disqualifiée. Or, comment cette unité, cette cohésion, cette discipline, seraient-elles maintenues à la longue si le pouvoir exécutif émanait de l’autre pouvoir auquel il doit faire équilibre, et si chacun des membres du Gouvernement, lequel est collectivement responsable devant la représentation nationale tout entière, n’était, à son poste, que le mandataire d’un parti ?</a:t>
            </a:r>
          </a:p>
          <a:p>
            <a:endParaRPr lang="fr-FR" dirty="0"/>
          </a:p>
          <a:p>
            <a:pPr marL="0" indent="0">
              <a:buNone/>
            </a:pPr>
            <a:r>
              <a:rPr lang="fr-FR" dirty="0"/>
              <a:t>C’est donc du chef de l’État, placé au-dessus des partis, élu par un collège qui englobe le Parlement mais beaucoup plus large et composé de manière à faire de lui le président de l’Union française en même temps que celui de la République, que doit procéder le pouvoir exécutif. Au chef de l’État la charge d’accorder l’intérêt général quant au choix des hommes avec l’orientation qui se dégage du Parlement.</a:t>
            </a:r>
          </a:p>
          <a:p>
            <a:endParaRPr lang="fr-FR" dirty="0"/>
          </a:p>
          <a:p>
            <a:pPr marL="0" indent="0">
              <a:buNone/>
            </a:pPr>
            <a:r>
              <a:rPr lang="fr-FR" dirty="0"/>
              <a:t>À lui la mission de nommer les ministres et, d’abord, bien entendu, le Premier, qui devra diriger la politique et le travail du Gouvernement. Au chef de l’État la fonction de promulguer les lois et de prendre les décrets, car c’est envers l’État tout entier que ceux-ci et celles-là engagent les citoyens. À lui la tâche de présider les Conseils du Gouvernement et d’y exercer cette influence de la continuité dont une nation ne se passe pas. À lui l’attribution de servir d’arbitre au-dessus des contingences politiques, soit normalement par le conseil, soit, dans les moments de grave confusion, en invitant le pays à faire connaître par des élections sa décision souveraine. À lui, s’il devait arriver que la patrie fût en péril, le devoir d’être le garant de l’indépendance nationale et des traités conclus par la France. (…) »</a:t>
            </a:r>
          </a:p>
          <a:p>
            <a:endParaRPr lang="fr-FR" dirty="0"/>
          </a:p>
        </p:txBody>
      </p:sp>
    </p:spTree>
    <p:extLst>
      <p:ext uri="{BB962C8B-B14F-4D97-AF65-F5344CB8AC3E}">
        <p14:creationId xmlns:p14="http://schemas.microsoft.com/office/powerpoint/2010/main" val="2475563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5EE55-B4BB-F635-04EE-7C8368971206}"/>
              </a:ext>
            </a:extLst>
          </p:cNvPr>
          <p:cNvSpPr>
            <a:spLocks noGrp="1"/>
          </p:cNvSpPr>
          <p:nvPr>
            <p:ph type="title"/>
          </p:nvPr>
        </p:nvSpPr>
        <p:spPr>
          <a:xfrm>
            <a:off x="646112" y="452718"/>
            <a:ext cx="3567670" cy="1400530"/>
          </a:xfrm>
        </p:spPr>
        <p:txBody>
          <a:bodyPr/>
          <a:lstStyle/>
          <a:p>
            <a:r>
              <a:rPr lang="fr-FR" dirty="0"/>
              <a:t>Les années Yé-Yé</a:t>
            </a:r>
          </a:p>
        </p:txBody>
      </p:sp>
      <p:pic>
        <p:nvPicPr>
          <p:cNvPr id="3074" name="Picture 2">
            <a:extLst>
              <a:ext uri="{FF2B5EF4-FFF2-40B4-BE49-F238E27FC236}">
                <a16:creationId xmlns:a16="http://schemas.microsoft.com/office/drawing/2014/main" id="{A40EF205-92E0-FEAC-9EC8-94D6867C8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2180"/>
            <a:ext cx="4325820" cy="43258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0F2D3DA-A8E5-3898-EA85-746DF3F7772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96238" y="0"/>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82B43FA-3509-6F0A-F9C9-4CD92398C90A}"/>
              </a:ext>
            </a:extLst>
          </p:cNvPr>
          <p:cNvPicPr>
            <a:picLocks noChangeAspect="1"/>
          </p:cNvPicPr>
          <p:nvPr/>
        </p:nvPicPr>
        <p:blipFill>
          <a:blip r:embed="rId4"/>
          <a:stretch>
            <a:fillRect/>
          </a:stretch>
        </p:blipFill>
        <p:spPr>
          <a:xfrm>
            <a:off x="4392891" y="0"/>
            <a:ext cx="2205538" cy="3311066"/>
          </a:xfrm>
          <a:prstGeom prst="rect">
            <a:avLst/>
          </a:prstGeom>
        </p:spPr>
      </p:pic>
      <p:pic>
        <p:nvPicPr>
          <p:cNvPr id="3078" name="Picture 6">
            <a:extLst>
              <a:ext uri="{FF2B5EF4-FFF2-40B4-BE49-F238E27FC236}">
                <a16:creationId xmlns:a16="http://schemas.microsoft.com/office/drawing/2014/main" id="{BFB7BCDD-0DFA-D41A-C9C6-C86B51B62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182" y="3625072"/>
            <a:ext cx="4942594" cy="278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07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37ABA-86B7-DFE1-EE65-8FEB0D4D8C93}"/>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90BAC868-E4B9-6CC3-7F5F-01F0F32EC0C8}"/>
              </a:ext>
            </a:extLst>
          </p:cNvPr>
          <p:cNvPicPr>
            <a:picLocks noGrp="1" noChangeAspect="1"/>
          </p:cNvPicPr>
          <p:nvPr>
            <p:ph idx="1"/>
          </p:nvPr>
        </p:nvPicPr>
        <p:blipFill>
          <a:blip r:embed="rId2"/>
          <a:stretch>
            <a:fillRect/>
          </a:stretch>
        </p:blipFill>
        <p:spPr>
          <a:xfrm>
            <a:off x="0" y="0"/>
            <a:ext cx="5835192" cy="6858000"/>
          </a:xfrm>
          <a:prstGeom prst="rect">
            <a:avLst/>
          </a:prstGeom>
        </p:spPr>
      </p:pic>
      <p:pic>
        <p:nvPicPr>
          <p:cNvPr id="5122" name="Picture 2">
            <a:extLst>
              <a:ext uri="{FF2B5EF4-FFF2-40B4-BE49-F238E27FC236}">
                <a16:creationId xmlns:a16="http://schemas.microsoft.com/office/drawing/2014/main" id="{EF2B1E52-0AA3-8E94-68BC-D544BE484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192" y="0"/>
            <a:ext cx="6356808"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37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23FB6-D777-FABF-909C-D700CEAF473E}"/>
              </a:ext>
            </a:extLst>
          </p:cNvPr>
          <p:cNvSpPr>
            <a:spLocks noGrp="1"/>
          </p:cNvSpPr>
          <p:nvPr>
            <p:ph type="title"/>
          </p:nvPr>
        </p:nvSpPr>
        <p:spPr/>
        <p:txBody>
          <a:bodyPr/>
          <a:lstStyle/>
          <a:p>
            <a:r>
              <a:rPr lang="fr-FR" dirty="0"/>
              <a:t>Entre pavillons et grands ensembles</a:t>
            </a:r>
            <a:br>
              <a:rPr lang="fr-FR" dirty="0"/>
            </a:br>
            <a:r>
              <a:rPr lang="fr-FR" dirty="0"/>
              <a:t>La naissance de la banlieue</a:t>
            </a:r>
          </a:p>
        </p:txBody>
      </p:sp>
      <p:pic>
        <p:nvPicPr>
          <p:cNvPr id="4098" name="Picture 2">
            <a:extLst>
              <a:ext uri="{FF2B5EF4-FFF2-40B4-BE49-F238E27FC236}">
                <a16:creationId xmlns:a16="http://schemas.microsoft.com/office/drawing/2014/main" id="{3FB386A4-6D87-7362-E18C-D0AABE5ED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70630"/>
            <a:ext cx="6334992" cy="48873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98C85A9-902C-9F39-CF0B-9EB5D37372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45535" y="1853248"/>
            <a:ext cx="4832237" cy="475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70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C4DA4-1B44-9329-D490-438CC60347A6}"/>
              </a:ext>
            </a:extLst>
          </p:cNvPr>
          <p:cNvSpPr>
            <a:spLocks noGrp="1"/>
          </p:cNvSpPr>
          <p:nvPr>
            <p:ph type="title"/>
          </p:nvPr>
        </p:nvSpPr>
        <p:spPr>
          <a:xfrm>
            <a:off x="4628883" y="-2729134"/>
            <a:ext cx="2810726" cy="574650"/>
          </a:xfrm>
        </p:spPr>
        <p:txBody>
          <a:bodyPr/>
          <a:lstStyle/>
          <a:p>
            <a:endParaRPr lang="fr-FR"/>
          </a:p>
        </p:txBody>
      </p:sp>
      <p:pic>
        <p:nvPicPr>
          <p:cNvPr id="4" name="Espace réservé du contenu 3">
            <a:extLst>
              <a:ext uri="{FF2B5EF4-FFF2-40B4-BE49-F238E27FC236}">
                <a16:creationId xmlns:a16="http://schemas.microsoft.com/office/drawing/2014/main" id="{C35841C6-B23A-E68D-9AE9-4C7A620F4E44}"/>
              </a:ext>
            </a:extLst>
          </p:cNvPr>
          <p:cNvPicPr>
            <a:picLocks noGrp="1" noChangeAspect="1"/>
          </p:cNvPicPr>
          <p:nvPr>
            <p:ph idx="1"/>
          </p:nvPr>
        </p:nvPicPr>
        <p:blipFill>
          <a:blip r:embed="rId2"/>
          <a:stretch>
            <a:fillRect/>
          </a:stretch>
        </p:blipFill>
        <p:spPr>
          <a:xfrm>
            <a:off x="4343269" y="3754010"/>
            <a:ext cx="4229100" cy="2819400"/>
          </a:xfrm>
          <a:prstGeom prst="rect">
            <a:avLst/>
          </a:prstGeom>
        </p:spPr>
      </p:pic>
      <p:pic>
        <p:nvPicPr>
          <p:cNvPr id="6146" name="Picture 2">
            <a:extLst>
              <a:ext uri="{FF2B5EF4-FFF2-40B4-BE49-F238E27FC236}">
                <a16:creationId xmlns:a16="http://schemas.microsoft.com/office/drawing/2014/main" id="{F68A3B8C-4173-8B26-25D9-47235F34C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03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8E78C07-3AD2-B9BA-FFD2-AD56DFD5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269" y="36366"/>
            <a:ext cx="3930994" cy="28139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3C5ECBC-24B6-1FE9-16F7-8413FD6A5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369" y="1142429"/>
            <a:ext cx="3495903" cy="285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54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7725B1-B90D-8283-13B8-2DA3D9173911}"/>
              </a:ext>
            </a:extLst>
          </p:cNvPr>
          <p:cNvSpPr>
            <a:spLocks noGrp="1"/>
          </p:cNvSpPr>
          <p:nvPr>
            <p:ph idx="1"/>
          </p:nvPr>
        </p:nvSpPr>
        <p:spPr/>
        <p:txBody>
          <a:bodyPr/>
          <a:lstStyle/>
          <a:p>
            <a:endParaRPr lang="fr-FR"/>
          </a:p>
        </p:txBody>
      </p:sp>
      <p:pic>
        <p:nvPicPr>
          <p:cNvPr id="7170" name="Picture 2">
            <a:extLst>
              <a:ext uri="{FF2B5EF4-FFF2-40B4-BE49-F238E27FC236}">
                <a16:creationId xmlns:a16="http://schemas.microsoft.com/office/drawing/2014/main" id="{37044321-8745-77CF-89AD-C730B4169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650" y="4194928"/>
            <a:ext cx="4734350" cy="26630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98A896C-84CD-6C3A-EF8E-E4D291B33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8" y="0"/>
            <a:ext cx="3078628" cy="41954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4A1A7B8D-540D-B354-8B1B-BE3B81181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30" y="886120"/>
            <a:ext cx="3717303" cy="522575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D237127B-9ADD-291E-E83D-786D148E5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144" y="14371"/>
            <a:ext cx="3081414" cy="40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2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37DC1-F718-780C-1BFF-980C0CE90FD2}"/>
              </a:ext>
            </a:extLst>
          </p:cNvPr>
          <p:cNvSpPr>
            <a:spLocks noGrp="1"/>
          </p:cNvSpPr>
          <p:nvPr>
            <p:ph type="title"/>
          </p:nvPr>
        </p:nvSpPr>
        <p:spPr/>
        <p:txBody>
          <a:bodyPr/>
          <a:lstStyle/>
          <a:p>
            <a:endParaRPr lang="fr-FR"/>
          </a:p>
        </p:txBody>
      </p:sp>
      <p:pic>
        <p:nvPicPr>
          <p:cNvPr id="2050" name="Picture 2" descr="Gouverner la France depuis 1946 (1ère partie) - blog histoire geographie  lycée eaubonne">
            <a:extLst>
              <a:ext uri="{FF2B5EF4-FFF2-40B4-BE49-F238E27FC236}">
                <a16:creationId xmlns:a16="http://schemas.microsoft.com/office/drawing/2014/main" id="{5C48698C-562F-E275-9983-B5A9D3E0D7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219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A4419-66C6-0A6F-E7BE-D63FA13AAE24}"/>
              </a:ext>
            </a:extLst>
          </p:cNvPr>
          <p:cNvSpPr>
            <a:spLocks noGrp="1"/>
          </p:cNvSpPr>
          <p:nvPr>
            <p:ph type="title"/>
          </p:nvPr>
        </p:nvSpPr>
        <p:spPr/>
        <p:txBody>
          <a:bodyPr/>
          <a:lstStyle/>
          <a:p>
            <a:r>
              <a:rPr lang="fr-FR" dirty="0"/>
              <a:t>La troisième force</a:t>
            </a:r>
          </a:p>
        </p:txBody>
      </p:sp>
      <p:pic>
        <p:nvPicPr>
          <p:cNvPr id="4" name="Espace réservé du contenu 3">
            <a:extLst>
              <a:ext uri="{FF2B5EF4-FFF2-40B4-BE49-F238E27FC236}">
                <a16:creationId xmlns:a16="http://schemas.microsoft.com/office/drawing/2014/main" id="{BA987F6B-06DD-5920-257D-BFB888EB3E92}"/>
              </a:ext>
            </a:extLst>
          </p:cNvPr>
          <p:cNvPicPr>
            <a:picLocks noGrp="1" noChangeAspect="1"/>
          </p:cNvPicPr>
          <p:nvPr>
            <p:ph idx="1"/>
          </p:nvPr>
        </p:nvPicPr>
        <p:blipFill>
          <a:blip r:embed="rId2"/>
          <a:stretch>
            <a:fillRect/>
          </a:stretch>
        </p:blipFill>
        <p:spPr>
          <a:xfrm>
            <a:off x="134749" y="2902743"/>
            <a:ext cx="11884212" cy="3352914"/>
          </a:xfrm>
          <a:prstGeom prst="rect">
            <a:avLst/>
          </a:prstGeom>
        </p:spPr>
      </p:pic>
    </p:spTree>
    <p:extLst>
      <p:ext uri="{BB962C8B-B14F-4D97-AF65-F5344CB8AC3E}">
        <p14:creationId xmlns:p14="http://schemas.microsoft.com/office/powerpoint/2010/main" val="259258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5356A-F9DA-AE05-ABA6-C2CD805120AB}"/>
              </a:ext>
            </a:extLst>
          </p:cNvPr>
          <p:cNvSpPr>
            <a:spLocks noGrp="1"/>
          </p:cNvSpPr>
          <p:nvPr>
            <p:ph type="title"/>
          </p:nvPr>
        </p:nvSpPr>
        <p:spPr/>
        <p:txBody>
          <a:bodyPr/>
          <a:lstStyle/>
          <a:p>
            <a:r>
              <a:rPr lang="fr-FR" dirty="0"/>
              <a:t>L’instabilité</a:t>
            </a:r>
          </a:p>
        </p:txBody>
      </p:sp>
      <p:pic>
        <p:nvPicPr>
          <p:cNvPr id="4" name="Espace réservé du contenu 3">
            <a:extLst>
              <a:ext uri="{FF2B5EF4-FFF2-40B4-BE49-F238E27FC236}">
                <a16:creationId xmlns:a16="http://schemas.microsoft.com/office/drawing/2014/main" id="{35EC50C6-200A-82C0-8FC6-13394360FE72}"/>
              </a:ext>
            </a:extLst>
          </p:cNvPr>
          <p:cNvPicPr>
            <a:picLocks noGrp="1" noChangeAspect="1"/>
          </p:cNvPicPr>
          <p:nvPr>
            <p:ph idx="1"/>
          </p:nvPr>
        </p:nvPicPr>
        <p:blipFill>
          <a:blip r:embed="rId2"/>
          <a:stretch>
            <a:fillRect/>
          </a:stretch>
        </p:blipFill>
        <p:spPr>
          <a:xfrm>
            <a:off x="477611" y="2082459"/>
            <a:ext cx="6242503" cy="4434455"/>
          </a:xfrm>
          <a:prstGeom prst="rect">
            <a:avLst/>
          </a:prstGeom>
        </p:spPr>
      </p:pic>
      <p:sp>
        <p:nvSpPr>
          <p:cNvPr id="5" name="ZoneTexte 4">
            <a:extLst>
              <a:ext uri="{FF2B5EF4-FFF2-40B4-BE49-F238E27FC236}">
                <a16:creationId xmlns:a16="http://schemas.microsoft.com/office/drawing/2014/main" id="{7CDD6118-2D28-AC35-B7E4-745B5D215038}"/>
              </a:ext>
            </a:extLst>
          </p:cNvPr>
          <p:cNvSpPr txBox="1"/>
          <p:nvPr/>
        </p:nvSpPr>
        <p:spPr>
          <a:xfrm>
            <a:off x="7141029" y="2873829"/>
            <a:ext cx="3454400" cy="1384995"/>
          </a:xfrm>
          <a:prstGeom prst="rect">
            <a:avLst/>
          </a:prstGeom>
          <a:noFill/>
        </p:spPr>
        <p:txBody>
          <a:bodyPr wrap="square" rtlCol="0">
            <a:spAutoFit/>
          </a:bodyPr>
          <a:lstStyle/>
          <a:p>
            <a:r>
              <a:rPr lang="fr-FR" sz="2800" dirty="0"/>
              <a:t>Nombre de chefs du conseil de 1947 à 1954: 14.</a:t>
            </a:r>
          </a:p>
        </p:txBody>
      </p:sp>
    </p:spTree>
    <p:extLst>
      <p:ext uri="{BB962C8B-B14F-4D97-AF65-F5344CB8AC3E}">
        <p14:creationId xmlns:p14="http://schemas.microsoft.com/office/powerpoint/2010/main" val="746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ED78C-1EA6-D2AA-15F3-2874030F5ED3}"/>
              </a:ext>
            </a:extLst>
          </p:cNvPr>
          <p:cNvSpPr>
            <a:spLocks noGrp="1"/>
          </p:cNvSpPr>
          <p:nvPr>
            <p:ph type="title"/>
          </p:nvPr>
        </p:nvSpPr>
        <p:spPr/>
        <p:txBody>
          <a:bodyPr/>
          <a:lstStyle/>
          <a:p>
            <a:r>
              <a:rPr lang="fr-FR" dirty="0"/>
              <a:t>Pierre Mendès France</a:t>
            </a:r>
          </a:p>
        </p:txBody>
      </p:sp>
      <p:sp>
        <p:nvSpPr>
          <p:cNvPr id="3" name="Espace réservé du contenu 2">
            <a:extLst>
              <a:ext uri="{FF2B5EF4-FFF2-40B4-BE49-F238E27FC236}">
                <a16:creationId xmlns:a16="http://schemas.microsoft.com/office/drawing/2014/main" id="{4D8EDB2D-9D64-3498-1238-7476646A1110}"/>
              </a:ext>
            </a:extLst>
          </p:cNvPr>
          <p:cNvSpPr>
            <a:spLocks noGrp="1"/>
          </p:cNvSpPr>
          <p:nvPr>
            <p:ph idx="1"/>
          </p:nvPr>
        </p:nvSpPr>
        <p:spPr>
          <a:xfrm>
            <a:off x="132348" y="2052918"/>
            <a:ext cx="9917506" cy="4492261"/>
          </a:xfrm>
        </p:spPr>
        <p:txBody>
          <a:bodyPr>
            <a:normAutofit fontScale="92500" lnSpcReduction="20000"/>
          </a:bodyPr>
          <a:lstStyle/>
          <a:p>
            <a:pPr marL="0" indent="0" algn="just" fontAlgn="base">
              <a:buNone/>
            </a:pPr>
            <a:r>
              <a:rPr lang="fr-FR" b="0" i="0" dirty="0">
                <a:solidFill>
                  <a:srgbClr val="FFFFFF"/>
                </a:solidFill>
                <a:effectLst/>
                <a:latin typeface="Roboto" panose="02000000000000000000" pitchFamily="2" charset="0"/>
              </a:rPr>
              <a:t>Avant la Seconde Guerre, Pierre Mendès France est député du parti radical-socialiste. A ce titre, il est emprisonné en 1940 par le régime de Vichy mais réussit à s’évader pour rejoindre la France libre du général de Gaulle. Il sera même son ministre de l’</a:t>
            </a:r>
            <a:r>
              <a:rPr lang="fr-FR" b="0" i="0" dirty="0" err="1">
                <a:solidFill>
                  <a:srgbClr val="FFFFFF"/>
                </a:solidFill>
                <a:effectLst/>
                <a:latin typeface="Roboto" panose="02000000000000000000" pitchFamily="2" charset="0"/>
              </a:rPr>
              <a:t>Economie</a:t>
            </a:r>
            <a:r>
              <a:rPr lang="fr-FR" b="0" i="0" dirty="0">
                <a:solidFill>
                  <a:srgbClr val="FFFFFF"/>
                </a:solidFill>
                <a:effectLst/>
                <a:latin typeface="Roboto" panose="02000000000000000000" pitchFamily="2" charset="0"/>
              </a:rPr>
              <a:t> au sein du Gouvernement provisoire.</a:t>
            </a:r>
          </a:p>
          <a:p>
            <a:pPr marL="0" indent="0" algn="just" fontAlgn="base">
              <a:buNone/>
            </a:pPr>
            <a:r>
              <a:rPr lang="fr-FR" b="0" i="0" dirty="0">
                <a:solidFill>
                  <a:srgbClr val="FFFFFF"/>
                </a:solidFill>
                <a:effectLst/>
                <a:latin typeface="Roboto" panose="02000000000000000000" pitchFamily="2" charset="0"/>
              </a:rPr>
              <a:t>En 1954, Mendès France devient président du Conseil. Il reste à ce poste pendant sept mois et essaie de sauver la IVème République en montrant une souplesse nouvelle dans la gestion des affaires coloniales (accords de Genève en 1954 pour l’Indochine, ouverture de négociations avec la Tunisie) et en inaugurant une politique économique et sociale originale (stimulation de la croissance par l’amélioration du pouvoir d’achat des Français).</a:t>
            </a:r>
          </a:p>
          <a:p>
            <a:pPr marL="0" indent="0" algn="just" fontAlgn="base">
              <a:buNone/>
            </a:pPr>
            <a:r>
              <a:rPr lang="fr-FR" b="0" i="0" dirty="0">
                <a:solidFill>
                  <a:srgbClr val="FFFFFF"/>
                </a:solidFill>
                <a:effectLst/>
                <a:latin typeface="Roboto" panose="02000000000000000000" pitchFamily="2" charset="0"/>
              </a:rPr>
              <a:t>Il pratique également un nouveau mode de communication avec la population, en s’adressant directement à elle à la radio lors de « causeries » hebdomadaires, ou en se confiant aux journalistes de L’Express, véritable organe mendésiste.</a:t>
            </a:r>
          </a:p>
          <a:p>
            <a:pPr marL="0" indent="0" algn="just" fontAlgn="base">
              <a:buNone/>
            </a:pPr>
            <a:r>
              <a:rPr lang="fr-FR" b="0" i="0" dirty="0">
                <a:solidFill>
                  <a:srgbClr val="FFFFFF"/>
                </a:solidFill>
                <a:effectLst/>
                <a:latin typeface="Roboto" panose="02000000000000000000" pitchFamily="2" charset="0"/>
              </a:rPr>
              <a:t>En février 1955, son gouvernement, qui soulève de nombreuses oppositions, est renversé par l’Assemblée. Par la suite, il se distingue par son opposition aux institutions de la Ve République, leur reprochant notamment d’engendrer une trop forte personnalisation du pouvoir.</a:t>
            </a:r>
          </a:p>
          <a:p>
            <a:pPr marL="0" indent="0">
              <a:buNone/>
            </a:pPr>
            <a:endParaRPr lang="fr-FR" dirty="0"/>
          </a:p>
        </p:txBody>
      </p:sp>
      <p:pic>
        <p:nvPicPr>
          <p:cNvPr id="4" name="Image 3">
            <a:extLst>
              <a:ext uri="{FF2B5EF4-FFF2-40B4-BE49-F238E27FC236}">
                <a16:creationId xmlns:a16="http://schemas.microsoft.com/office/drawing/2014/main" id="{A7E9F5E8-59A5-CFF2-B475-14D08A9AC1F7}"/>
              </a:ext>
            </a:extLst>
          </p:cNvPr>
          <p:cNvPicPr>
            <a:picLocks noChangeAspect="1"/>
          </p:cNvPicPr>
          <p:nvPr/>
        </p:nvPicPr>
        <p:blipFill>
          <a:blip r:embed="rId2"/>
          <a:stretch>
            <a:fillRect/>
          </a:stretch>
        </p:blipFill>
        <p:spPr>
          <a:xfrm>
            <a:off x="10049854" y="0"/>
            <a:ext cx="2142146" cy="2601177"/>
          </a:xfrm>
          <a:prstGeom prst="rect">
            <a:avLst/>
          </a:prstGeom>
        </p:spPr>
      </p:pic>
    </p:spTree>
    <p:extLst>
      <p:ext uri="{BB962C8B-B14F-4D97-AF65-F5344CB8AC3E}">
        <p14:creationId xmlns:p14="http://schemas.microsoft.com/office/powerpoint/2010/main" val="393209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83E3E4-A2DD-D114-025A-1764E46C288C}"/>
              </a:ext>
            </a:extLst>
          </p:cNvPr>
          <p:cNvPicPr>
            <a:picLocks noChangeAspect="1"/>
          </p:cNvPicPr>
          <p:nvPr/>
        </p:nvPicPr>
        <p:blipFill>
          <a:blip r:embed="rId2"/>
          <a:stretch>
            <a:fillRect/>
          </a:stretch>
        </p:blipFill>
        <p:spPr>
          <a:xfrm>
            <a:off x="0" y="64590"/>
            <a:ext cx="3657600" cy="5088835"/>
          </a:xfrm>
          <a:prstGeom prst="rect">
            <a:avLst/>
          </a:prstGeom>
        </p:spPr>
      </p:pic>
      <p:pic>
        <p:nvPicPr>
          <p:cNvPr id="5" name="Image 4">
            <a:extLst>
              <a:ext uri="{FF2B5EF4-FFF2-40B4-BE49-F238E27FC236}">
                <a16:creationId xmlns:a16="http://schemas.microsoft.com/office/drawing/2014/main" id="{D42F7A3F-E05B-1446-4493-3D6C4F82C0F0}"/>
              </a:ext>
            </a:extLst>
          </p:cNvPr>
          <p:cNvPicPr>
            <a:picLocks noChangeAspect="1"/>
          </p:cNvPicPr>
          <p:nvPr/>
        </p:nvPicPr>
        <p:blipFill rotWithShape="1">
          <a:blip r:embed="rId3"/>
          <a:srcRect l="13750" r="16603"/>
          <a:stretch/>
        </p:blipFill>
        <p:spPr>
          <a:xfrm>
            <a:off x="8534400" y="1606413"/>
            <a:ext cx="3657600" cy="5251587"/>
          </a:xfrm>
          <a:prstGeom prst="rect">
            <a:avLst/>
          </a:prstGeom>
        </p:spPr>
      </p:pic>
      <p:pic>
        <p:nvPicPr>
          <p:cNvPr id="6" name="Image 5">
            <a:extLst>
              <a:ext uri="{FF2B5EF4-FFF2-40B4-BE49-F238E27FC236}">
                <a16:creationId xmlns:a16="http://schemas.microsoft.com/office/drawing/2014/main" id="{2A8AA7E5-87E4-621F-DE99-4EA2C12039D1}"/>
              </a:ext>
            </a:extLst>
          </p:cNvPr>
          <p:cNvPicPr>
            <a:picLocks noChangeAspect="1"/>
          </p:cNvPicPr>
          <p:nvPr/>
        </p:nvPicPr>
        <p:blipFill>
          <a:blip r:embed="rId4"/>
          <a:stretch>
            <a:fillRect/>
          </a:stretch>
        </p:blipFill>
        <p:spPr>
          <a:xfrm>
            <a:off x="4838699" y="1114425"/>
            <a:ext cx="2287475" cy="3429000"/>
          </a:xfrm>
          <a:prstGeom prst="rect">
            <a:avLst/>
          </a:prstGeom>
        </p:spPr>
      </p:pic>
    </p:spTree>
    <p:extLst>
      <p:ext uri="{BB962C8B-B14F-4D97-AF65-F5344CB8AC3E}">
        <p14:creationId xmlns:p14="http://schemas.microsoft.com/office/powerpoint/2010/main" val="35229357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1142</TotalTime>
  <Words>3661</Words>
  <Application>Microsoft Office PowerPoint</Application>
  <PresentationFormat>Grand écran</PresentationFormat>
  <Paragraphs>130</Paragraphs>
  <Slides>44</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44</vt:i4>
      </vt:variant>
    </vt:vector>
  </HeadingPairs>
  <TitlesOfParts>
    <vt:vector size="55" baseType="lpstr">
      <vt:lpstr>Arial</vt:lpstr>
      <vt:lpstr>Calibri</vt:lpstr>
      <vt:lpstr>Century Gothic</vt:lpstr>
      <vt:lpstr>franklingothicbook</vt:lpstr>
      <vt:lpstr>miller-text</vt:lpstr>
      <vt:lpstr>Open Sans</vt:lpstr>
      <vt:lpstr>Pensum Pro</vt:lpstr>
      <vt:lpstr>Roboto</vt:lpstr>
      <vt:lpstr>Source Sans Pro</vt:lpstr>
      <vt:lpstr>Wingdings 3</vt:lpstr>
      <vt:lpstr>Ion</vt:lpstr>
      <vt:lpstr>La IVème République</vt:lpstr>
      <vt:lpstr>Les élections constituantes de 1945 Le tripartisme</vt:lpstr>
      <vt:lpstr>Le Parti communiste et l’Union républicaine</vt:lpstr>
      <vt:lpstr>Le discours de Bayeux de juin 1946 Charles De Gaulle</vt:lpstr>
      <vt:lpstr>Présentation PowerPoint</vt:lpstr>
      <vt:lpstr>La troisième force</vt:lpstr>
      <vt:lpstr>L’instabilité</vt:lpstr>
      <vt:lpstr>Pierre Mendès France</vt:lpstr>
      <vt:lpstr>Présentation PowerPoint</vt:lpstr>
      <vt:lpstr>Pierre Poujade et le poujadisme</vt:lpstr>
      <vt:lpstr>Déclaration du 5 mai 58 de De Gaulle</vt:lpstr>
      <vt:lpstr>Un coup d’état institutionnel</vt:lpstr>
      <vt:lpstr>Elections de 1958.</vt:lpstr>
      <vt:lpstr>Présentation PowerPoint</vt:lpstr>
      <vt:lpstr>La guerre d’Algérie</vt:lpstr>
      <vt:lpstr>Le putsch de 61</vt:lpstr>
      <vt:lpstr>Elections de 65</vt:lpstr>
      <vt:lpstr>« L’exercice solitaire du pouvoir » VGE</vt:lpstr>
      <vt:lpstr>Présentation PowerPoint</vt:lpstr>
      <vt:lpstr>La victoire gaullienne</vt:lpstr>
      <vt:lpstr>Georges Pompidou et Jaques Chaban-Delmas</vt:lpstr>
      <vt:lpstr>Présentation PowerPoint</vt:lpstr>
      <vt:lpstr>L’Indochine</vt:lpstr>
      <vt:lpstr>Dien Bien Phû (1954)</vt:lpstr>
      <vt:lpstr>Loi cadre Deferre (56)</vt:lpstr>
      <vt:lpstr>L’Algérie française</vt:lpstr>
      <vt:lpstr>Présentation PowerPoint</vt:lpstr>
      <vt:lpstr>FLN</vt:lpstr>
      <vt:lpstr>La guerre d’Algérie</vt:lpstr>
      <vt:lpstr>La guerre s’invite en métropole</vt:lpstr>
      <vt:lpstr>Pieds-Noirs et Harkis</vt:lpstr>
      <vt:lpstr>La Françafrique</vt:lpstr>
      <vt:lpstr>Elf et la Françafrique</vt:lpstr>
      <vt:lpstr>Gerboise bleue</vt:lpstr>
      <vt:lpstr>De Gaulle et l’Europe</vt:lpstr>
      <vt:lpstr>De Gaulle et la grande politique internationale</vt:lpstr>
      <vt:lpstr>Le baby-boom</vt:lpstr>
      <vt:lpstr>Immigration des Trente glorieuses</vt:lpstr>
      <vt:lpstr>Présentation PowerPoint</vt:lpstr>
      <vt:lpstr>Les années Yé-Yé</vt:lpstr>
      <vt:lpstr>Présentation PowerPoint</vt:lpstr>
      <vt:lpstr>Entre pavillons et grands ensembles La naissance de la banlieue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IVème République</dc:title>
  <dc:creator>FABIEN LEVY</dc:creator>
  <cp:lastModifiedBy>FABIEN LEVY</cp:lastModifiedBy>
  <cp:revision>54</cp:revision>
  <dcterms:created xsi:type="dcterms:W3CDTF">2024-01-17T13:39:51Z</dcterms:created>
  <dcterms:modified xsi:type="dcterms:W3CDTF">2025-02-04T11:00:12Z</dcterms:modified>
</cp:coreProperties>
</file>