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60" r:id="rId6"/>
    <p:sldId id="277" r:id="rId7"/>
    <p:sldId id="261" r:id="rId8"/>
    <p:sldId id="263" r:id="rId9"/>
    <p:sldId id="289" r:id="rId10"/>
    <p:sldId id="290" r:id="rId11"/>
    <p:sldId id="262" r:id="rId12"/>
    <p:sldId id="265" r:id="rId13"/>
    <p:sldId id="264" r:id="rId14"/>
    <p:sldId id="278" r:id="rId15"/>
    <p:sldId id="279" r:id="rId16"/>
    <p:sldId id="280" r:id="rId17"/>
    <p:sldId id="281" r:id="rId18"/>
    <p:sldId id="282" r:id="rId19"/>
    <p:sldId id="268" r:id="rId20"/>
    <p:sldId id="267" r:id="rId21"/>
    <p:sldId id="269" r:id="rId22"/>
    <p:sldId id="270" r:id="rId23"/>
    <p:sldId id="271" r:id="rId24"/>
    <p:sldId id="266" r:id="rId25"/>
    <p:sldId id="272" r:id="rId26"/>
    <p:sldId id="273" r:id="rId27"/>
    <p:sldId id="274" r:id="rId28"/>
    <p:sldId id="275" r:id="rId29"/>
    <p:sldId id="283" r:id="rId30"/>
    <p:sldId id="284" r:id="rId31"/>
    <p:sldId id="288" r:id="rId32"/>
    <p:sldId id="285" r:id="rId33"/>
    <p:sldId id="287" r:id="rId34"/>
    <p:sldId id="286" r:id="rId35"/>
    <p:sldId id="27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397" autoAdjust="0"/>
  </p:normalViewPr>
  <p:slideViewPr>
    <p:cSldViewPr snapToGrid="0">
      <p:cViewPr varScale="1">
        <p:scale>
          <a:sx n="66" d="100"/>
          <a:sy n="66" d="100"/>
        </p:scale>
        <p:origin x="102" y="324"/>
      </p:cViewPr>
      <p:guideLst/>
    </p:cSldViewPr>
  </p:slideViewPr>
  <p:outlineViewPr>
    <p:cViewPr>
      <p:scale>
        <a:sx n="33" d="100"/>
        <a:sy n="33" d="100"/>
      </p:scale>
      <p:origin x="0" y="-3557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EA72A-65CB-4F7D-853D-9CF32EC60299}" type="datetimeFigureOut">
              <a:rPr lang="fr-FR" smtClean="0"/>
              <a:t>09/04/2023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9D647-0A1D-4F96-9454-2A8D060749EB}" type="slidenum">
              <a:rPr lang="fr-FR" smtClean="0"/>
              <a:t>‹N°›</a:t>
            </a:fld>
            <a:endParaRPr lang="fr-FR"/>
          </a:p>
        </p:txBody>
      </p:sp>
    </p:spTree>
    <p:extLst>
      <p:ext uri="{BB962C8B-B14F-4D97-AF65-F5344CB8AC3E}">
        <p14:creationId xmlns:p14="http://schemas.microsoft.com/office/powerpoint/2010/main" val="3457014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9F9D647-0A1D-4F96-9454-2A8D060749EB}" type="slidenum">
              <a:rPr lang="fr-FR" smtClean="0"/>
              <a:t>28</a:t>
            </a:fld>
            <a:endParaRPr lang="fr-FR"/>
          </a:p>
        </p:txBody>
      </p:sp>
    </p:spTree>
    <p:extLst>
      <p:ext uri="{BB962C8B-B14F-4D97-AF65-F5344CB8AC3E}">
        <p14:creationId xmlns:p14="http://schemas.microsoft.com/office/powerpoint/2010/main" val="4020300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fr-FR"/>
              <a:t>Modifiez le style du titre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CA8EFBD-3DCE-422C-B8DA-C245E13C0EFA}" type="datetimeFigureOut">
              <a:rPr lang="fr-FR" smtClean="0"/>
              <a:t>09/04/2023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57784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109451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1286522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541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649991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fr-FR"/>
              <a:t>Modifiez le style du titre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FCA8EFBD-3DCE-422C-B8DA-C245E13C0EFA}" type="datetimeFigureOut">
              <a:rPr lang="fr-FR" smtClean="0"/>
              <a:t>09/04/2023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3160251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FCA8EFBD-3DCE-422C-B8DA-C245E13C0EFA}" type="datetimeFigureOut">
              <a:rPr lang="fr-FR" smtClean="0"/>
              <a:t>09/04/2023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397243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A8EFBD-3DCE-422C-B8DA-C245E13C0EFA}" type="datetimeFigureOut">
              <a:rPr lang="fr-FR" smtClean="0"/>
              <a:t>09/04/2023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63489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A8EFBD-3DCE-422C-B8DA-C245E13C0EFA}" type="datetimeFigureOut">
              <a:rPr lang="fr-FR" smtClean="0"/>
              <a:t>09/04/2023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653742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A8EFBD-3DCE-422C-B8DA-C245E13C0EFA}" type="datetimeFigureOut">
              <a:rPr lang="fr-FR" smtClean="0"/>
              <a:t>09/04/2023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187957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CA8EFBD-3DCE-422C-B8DA-C245E13C0EFA}" type="datetimeFigureOut">
              <a:rPr lang="fr-FR" smtClean="0"/>
              <a:t>09/04/2023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540161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119801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CA8EFBD-3DCE-422C-B8DA-C245E13C0EFA}" type="datetimeFigureOut">
              <a:rPr lang="fr-FR" smtClean="0"/>
              <a:t>09/04/2023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356522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CA8EFBD-3DCE-422C-B8DA-C245E13C0EFA}" type="datetimeFigureOut">
              <a:rPr lang="fr-FR" smtClean="0"/>
              <a:t>09/04/2023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836640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8EFBD-3DCE-422C-B8DA-C245E13C0EFA}" type="datetimeFigureOut">
              <a:rPr lang="fr-FR" smtClean="0"/>
              <a:t>09/04/2023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44239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fr-FR"/>
              <a:t>Modifiez le style du titre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184786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fr-FR"/>
              <a:t>Modifiez le style du titre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CA8EFBD-3DCE-422C-B8DA-C245E13C0EFA}" type="datetimeFigureOut">
              <a:rPr lang="fr-FR" smtClean="0"/>
              <a:t>09/04/2023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E92B32C-8F42-46E9-90B6-9571872C3E9C}" type="slidenum">
              <a:rPr lang="fr-FR" smtClean="0"/>
              <a:t>‹N°›</a:t>
            </a:fld>
            <a:endParaRPr lang="fr-FR"/>
          </a:p>
        </p:txBody>
      </p:sp>
    </p:spTree>
    <p:extLst>
      <p:ext uri="{BB962C8B-B14F-4D97-AF65-F5344CB8AC3E}">
        <p14:creationId xmlns:p14="http://schemas.microsoft.com/office/powerpoint/2010/main" val="28593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CA8EFBD-3DCE-422C-B8DA-C245E13C0EFA}" type="datetimeFigureOut">
              <a:rPr lang="fr-FR" smtClean="0"/>
              <a:t>09/04/2023</a:t>
            </a:fld>
            <a:endParaRPr lang="fr-F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F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E92B32C-8F42-46E9-90B6-9571872C3E9C}" type="slidenum">
              <a:rPr lang="fr-FR" smtClean="0"/>
              <a:t>‹N°›</a:t>
            </a:fld>
            <a:endParaRPr lang="fr-FR"/>
          </a:p>
        </p:txBody>
      </p:sp>
    </p:spTree>
    <p:extLst>
      <p:ext uri="{BB962C8B-B14F-4D97-AF65-F5344CB8AC3E}">
        <p14:creationId xmlns:p14="http://schemas.microsoft.com/office/powerpoint/2010/main" val="13476119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F0587-D91D-6F93-7019-F5E8B14F02AD}"/>
              </a:ext>
            </a:extLst>
          </p:cNvPr>
          <p:cNvSpPr>
            <a:spLocks noGrp="1"/>
          </p:cNvSpPr>
          <p:nvPr>
            <p:ph type="ctrTitle"/>
          </p:nvPr>
        </p:nvSpPr>
        <p:spPr/>
        <p:txBody>
          <a:bodyPr/>
          <a:lstStyle/>
          <a:p>
            <a:r>
              <a:rPr lang="fr-FR" dirty="0"/>
              <a:t>Les énergies</a:t>
            </a:r>
          </a:p>
        </p:txBody>
      </p:sp>
      <p:sp>
        <p:nvSpPr>
          <p:cNvPr id="3" name="Sous-titre 2">
            <a:extLst>
              <a:ext uri="{FF2B5EF4-FFF2-40B4-BE49-F238E27FC236}">
                <a16:creationId xmlns:a16="http://schemas.microsoft.com/office/drawing/2014/main" id="{1E656B8E-9517-9107-8EDE-712CAF373092}"/>
              </a:ext>
            </a:extLst>
          </p:cNvPr>
          <p:cNvSpPr>
            <a:spLocks noGrp="1"/>
          </p:cNvSpPr>
          <p:nvPr>
            <p:ph type="subTitle" idx="1"/>
          </p:nvPr>
        </p:nvSpPr>
        <p:spPr/>
        <p:txBody>
          <a:bodyPr/>
          <a:lstStyle/>
          <a:p>
            <a:r>
              <a:rPr lang="fr-FR" dirty="0"/>
              <a:t>Et les matières premières</a:t>
            </a:r>
          </a:p>
        </p:txBody>
      </p:sp>
    </p:spTree>
    <p:extLst>
      <p:ext uri="{BB962C8B-B14F-4D97-AF65-F5344CB8AC3E}">
        <p14:creationId xmlns:p14="http://schemas.microsoft.com/office/powerpoint/2010/main" val="375493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8CC4F5-7243-BD02-9C66-C64CD835B20B}"/>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DEBC5C09-A9D8-28EF-CCC3-0CD87E436812}"/>
              </a:ext>
            </a:extLst>
          </p:cNvPr>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54234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18B104-4448-B1D6-C04C-C49C9ED12A6D}"/>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E5A62AC1-F065-A22E-25AB-AC8321989369}"/>
              </a:ext>
            </a:extLst>
          </p:cNvPr>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037562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DB6BA9-2698-D124-FB33-B660B6F7A759}"/>
              </a:ext>
            </a:extLst>
          </p:cNvPr>
          <p:cNvSpPr>
            <a:spLocks noGrp="1"/>
          </p:cNvSpPr>
          <p:nvPr>
            <p:ph type="title"/>
          </p:nvPr>
        </p:nvSpPr>
        <p:spPr/>
        <p:txBody>
          <a:bodyPr/>
          <a:lstStyle/>
          <a:p>
            <a:r>
              <a:rPr lang="fr-FR" dirty="0"/>
              <a:t>Le fond de pension norvégien</a:t>
            </a:r>
          </a:p>
        </p:txBody>
      </p:sp>
      <p:sp>
        <p:nvSpPr>
          <p:cNvPr id="3" name="Espace réservé du contenu 2">
            <a:extLst>
              <a:ext uri="{FF2B5EF4-FFF2-40B4-BE49-F238E27FC236}">
                <a16:creationId xmlns:a16="http://schemas.microsoft.com/office/drawing/2014/main" id="{E47C391F-49C2-6852-630B-78988E1554AA}"/>
              </a:ext>
            </a:extLst>
          </p:cNvPr>
          <p:cNvSpPr>
            <a:spLocks noGrp="1"/>
          </p:cNvSpPr>
          <p:nvPr>
            <p:ph idx="1"/>
          </p:nvPr>
        </p:nvSpPr>
        <p:spPr/>
        <p:txBody>
          <a:bodyPr>
            <a:normAutofit fontScale="92500" lnSpcReduction="20000"/>
          </a:bodyPr>
          <a:lstStyle/>
          <a:p>
            <a:pPr marL="36900" indent="0">
              <a:buNone/>
            </a:pPr>
            <a:r>
              <a:rPr lang="fr-FR" dirty="0"/>
              <a:t>La </a:t>
            </a:r>
            <a:r>
              <a:rPr lang="fr-FR" dirty="0" err="1"/>
              <a:t>Norvège</a:t>
            </a:r>
            <a:r>
              <a:rPr lang="fr-FR" dirty="0"/>
              <a:t>, </a:t>
            </a:r>
            <a:r>
              <a:rPr lang="fr-FR" dirty="0" err="1"/>
              <a:t>quatorzième</a:t>
            </a:r>
            <a:r>
              <a:rPr lang="fr-FR" dirty="0"/>
              <a:t> producteur mondial de </a:t>
            </a:r>
            <a:r>
              <a:rPr lang="fr-FR" dirty="0" err="1"/>
              <a:t>pétrole</a:t>
            </a:r>
            <a:r>
              <a:rPr lang="fr-FR" dirty="0"/>
              <a:t> et sep- </a:t>
            </a:r>
            <a:r>
              <a:rPr lang="fr-FR" dirty="0" err="1"/>
              <a:t>tième</a:t>
            </a:r>
            <a:r>
              <a:rPr lang="fr-FR" dirty="0"/>
              <a:t> de gaz, a </a:t>
            </a:r>
            <a:r>
              <a:rPr lang="fr-FR" dirty="0" err="1"/>
              <a:t>décide</a:t>
            </a:r>
            <a:r>
              <a:rPr lang="fr-FR" dirty="0"/>
              <a:t>́ de placer dans un Fonds </a:t>
            </a:r>
            <a:r>
              <a:rPr lang="fr-FR" dirty="0" err="1"/>
              <a:t>spécifique</a:t>
            </a:r>
            <a:r>
              <a:rPr lang="fr-FR" dirty="0"/>
              <a:t> tous les revenus provenant de l’extraction de ses ressources. Au fil du temps, celui-ci est devenu l’un des tout premiers fonds souverains au monde. Au 30 septembre 2018, sa valeur s’</a:t>
            </a:r>
            <a:r>
              <a:rPr lang="fr-FR" dirty="0" err="1"/>
              <a:t>élevait</a:t>
            </a:r>
            <a:r>
              <a:rPr lang="fr-FR" dirty="0"/>
              <a:t> à 8 478 milliards de couronnes </a:t>
            </a:r>
            <a:r>
              <a:rPr lang="fr-FR" dirty="0" err="1"/>
              <a:t>norvégiennes</a:t>
            </a:r>
            <a:r>
              <a:rPr lang="fr-FR" dirty="0"/>
              <a:t>, soit 872 milliards d’euros. Ce Fonds </a:t>
            </a:r>
            <a:r>
              <a:rPr lang="fr-FR" dirty="0" err="1"/>
              <a:t>possède</a:t>
            </a:r>
            <a:r>
              <a:rPr lang="fr-FR" dirty="0"/>
              <a:t> des parts dans quelque 9 000 entreprises originaires de 72 pays, ce qui </a:t>
            </a:r>
            <a:r>
              <a:rPr lang="fr-FR" dirty="0" err="1"/>
              <a:t>équivaut</a:t>
            </a:r>
            <a:r>
              <a:rPr lang="fr-FR" dirty="0"/>
              <a:t> à 1,4 % du capital de toutes les entreprises </a:t>
            </a:r>
            <a:r>
              <a:rPr lang="fr-FR" dirty="0" err="1"/>
              <a:t>cotées</a:t>
            </a:r>
            <a:r>
              <a:rPr lang="fr-FR" dirty="0"/>
              <a:t> en Bourse au niveau mondial. </a:t>
            </a:r>
            <a:r>
              <a:rPr lang="fr-FR" dirty="0" err="1"/>
              <a:t>Siv</a:t>
            </a:r>
            <a:r>
              <a:rPr lang="fr-FR" dirty="0"/>
              <a:t> Jensen, ministre des Finances dans le gouvernement de droite au pouvoir à Oslo depuis octobre 2013 et chef du Parti du </a:t>
            </a:r>
            <a:r>
              <a:rPr lang="fr-FR" dirty="0" err="1"/>
              <a:t>progrès</a:t>
            </a:r>
            <a:r>
              <a:rPr lang="fr-FR" dirty="0"/>
              <a:t> (droite populiste), </a:t>
            </a:r>
            <a:r>
              <a:rPr lang="fr-FR" dirty="0" err="1"/>
              <a:t>présente</a:t>
            </a:r>
            <a:r>
              <a:rPr lang="fr-FR" dirty="0"/>
              <a:t> le fonctionnement du Fonds et souligne l’importance </a:t>
            </a:r>
            <a:r>
              <a:rPr lang="fr-FR" dirty="0" err="1"/>
              <a:t>accordée</a:t>
            </a:r>
            <a:r>
              <a:rPr lang="fr-FR" dirty="0"/>
              <a:t> à l’investissement socialement responsable et à l’</a:t>
            </a:r>
            <a:r>
              <a:rPr lang="fr-FR" dirty="0" err="1"/>
              <a:t>éthique</a:t>
            </a:r>
            <a:r>
              <a:rPr lang="fr-FR" dirty="0"/>
              <a:t> dans sa politique de placement.</a:t>
            </a:r>
          </a:p>
          <a:p>
            <a:pPr marL="36900" indent="0">
              <a:buNone/>
            </a:pPr>
            <a:endParaRPr lang="fr-FR" dirty="0"/>
          </a:p>
          <a:p>
            <a:pPr marL="36900" indent="0">
              <a:buNone/>
            </a:pPr>
            <a:r>
              <a:rPr lang="fr-FR" dirty="0"/>
              <a:t>Revue Politiqueintenrational.com</a:t>
            </a:r>
          </a:p>
          <a:p>
            <a:pPr marL="36900" indent="0">
              <a:buNone/>
            </a:pPr>
            <a:r>
              <a:rPr lang="fr-FR" dirty="0"/>
              <a:t>Suite de l’article</a:t>
            </a:r>
          </a:p>
          <a:p>
            <a:pPr marL="36900" indent="0">
              <a:buNone/>
            </a:pPr>
            <a:r>
              <a:rPr lang="fr-FR" dirty="0"/>
              <a:t>https://politiqueinternationale.com/revue/n162-investissement-responsable-lessor/dossier-special/norvege-exemple-dun-fonds-souverain-ethique</a:t>
            </a:r>
          </a:p>
        </p:txBody>
      </p:sp>
    </p:spTree>
    <p:extLst>
      <p:ext uri="{BB962C8B-B14F-4D97-AF65-F5344CB8AC3E}">
        <p14:creationId xmlns:p14="http://schemas.microsoft.com/office/powerpoint/2010/main" val="1707894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F813FD-6509-042F-F390-02B66B4DCCF3}"/>
              </a:ext>
            </a:extLst>
          </p:cNvPr>
          <p:cNvSpPr>
            <a:spLocks noGrp="1"/>
          </p:cNvSpPr>
          <p:nvPr>
            <p:ph type="title"/>
          </p:nvPr>
        </p:nvSpPr>
        <p:spPr>
          <a:xfrm>
            <a:off x="0" y="0"/>
            <a:ext cx="6963508" cy="970450"/>
          </a:xfrm>
        </p:spPr>
        <p:txBody>
          <a:bodyPr>
            <a:normAutofit/>
          </a:bodyPr>
          <a:lstStyle/>
          <a:p>
            <a:r>
              <a:rPr lang="fr-FR" sz="3200" dirty="0"/>
              <a:t>Le Botswana, un modèle de réussite</a:t>
            </a:r>
          </a:p>
        </p:txBody>
      </p:sp>
      <p:sp>
        <p:nvSpPr>
          <p:cNvPr id="3" name="Espace réservé du contenu 2">
            <a:extLst>
              <a:ext uri="{FF2B5EF4-FFF2-40B4-BE49-F238E27FC236}">
                <a16:creationId xmlns:a16="http://schemas.microsoft.com/office/drawing/2014/main" id="{E4E2143B-BC16-F7FD-CDDE-4B4970E6A197}"/>
              </a:ext>
            </a:extLst>
          </p:cNvPr>
          <p:cNvSpPr>
            <a:spLocks noGrp="1"/>
          </p:cNvSpPr>
          <p:nvPr>
            <p:ph idx="1"/>
          </p:nvPr>
        </p:nvSpPr>
        <p:spPr>
          <a:xfrm>
            <a:off x="0" y="661182"/>
            <a:ext cx="12192000" cy="6196817"/>
          </a:xfrm>
        </p:spPr>
        <p:txBody>
          <a:bodyPr>
            <a:noAutofit/>
          </a:bodyPr>
          <a:lstStyle/>
          <a:p>
            <a:pPr marL="36900" indent="0">
              <a:buNone/>
            </a:pPr>
            <a:r>
              <a:rPr lang="fr-FR" sz="1500" dirty="0"/>
              <a:t>Qu’ont économiquement en commun le Botswana et la République démocratique du Congo (RDC) ? Bien que différents sous plusieurs aspects, les deux pays partagent au moins une particularité : dans chacun d’eux, les revenus générés par une ou plusieurs ressources naturelles conditionnent le bien-être des habitants. Dans le cas du Botswana, les revenus du diamant représentent en moyenne (2000–2008) à peu près 40% du PIB. Mais, l’usage que cet État fait de sa rente diamantifère est à l’opposé de ce qu’en fait la RDC et d’autres États africains rentiers.</a:t>
            </a:r>
          </a:p>
          <a:p>
            <a:pPr marL="36900" indent="0">
              <a:buNone/>
            </a:pPr>
            <a:r>
              <a:rPr lang="fr-FR" sz="1500" dirty="0"/>
              <a:t>Pourtant, à son accession à l’indépendance (1966), ce petit État enclavé de 2 millions d’habitants était classé parmi les 25 pays les moins avancés du monde. Vingt-cinq ans plus tard, le voilà propulsé parmi les pays à revenu moyen. Au cours de la dernière décennie, son revenu par habitant est passé de 3 180 $US à 6 890 $US !Cette prodigieuse ascension s’explique par une croissance du PIB réel de 11% par an en moyenne (1966–1993) alors que la pression démographique gravitait autour de 3,2%, soit une croissance du PIB réel par habitant d’environ 8%. Traduit en termes d’indicateurs, le progrès social induit est éloquent (2009) : 96,5% de la population ont accès à l’eau potable, un ratio dépenses de santé par habitant de 600$/ha, plus de 95% des habitants ont accès à un centre de santé dans un rayon de 8 kilomètres de leur domicile, frais de scolarité gratuits au primaire et financé à 95% au secondaire etc.</a:t>
            </a:r>
          </a:p>
          <a:p>
            <a:pPr marL="36900" indent="0">
              <a:buNone/>
            </a:pPr>
            <a:r>
              <a:rPr lang="fr-FR" sz="1500" dirty="0"/>
              <a:t>Ces résultats sont essentiellement attribuables à l’édification d’institutions pro-croissance (État de droit, liberté économique), d’une gouvernance édifiante dans la gestion des ressources et des politiques macroéconomiques responsables. La combinaison de ces facteurs a généré, du côté de l’offre, une épargne interne [1] émanant principalement de la rente diamantifère. Moyennant cette épargne, l’État a pu créer un potentiel de capital humain en finançant les investissements dans la santé, l’éducation et les infrastructures, évitant ainsi de sombrer dans « la malédiction des ressources » – ce mal qui ronge plusieurs pays rentiers, avec un PIB réel en hausse mais un IDH à la traîne. La RD-Congo par exemple a réalisé un taux de croissance moyen du PIB réel de 5,4% (2006-2010) mais se retrouve dernier avec un IDH de 0,286 en 2011, loin derrière le Botswana (0,633) dont la croissance a été modérée (3,3%) sur la même période.</a:t>
            </a:r>
          </a:p>
          <a:p>
            <a:pPr marL="36900" indent="0">
              <a:buNone/>
            </a:pPr>
            <a:r>
              <a:rPr lang="fr-FR" sz="1500" dirty="0"/>
              <a:t>Pour assurer sa transition vers une économie émergente d’ici 2016, le Botswana s’attèle à rompre le lien ombilical qui relie son économie à l’industrie diamantifère hautement intensive en capital mais n’ayant que très peu d’effets d’entrainement avec les autres secteurs. Pour relever ce défi, le gouvernement a entamé depuis quelques années une stratégie permettant un processus de diversification de la structure productive et de la spécialisation. L’objectif est de profiter des effets d’entrainement positifs générés par les investissements publics et privés en opérant le transfert du travail des activités d’extraction des diamants vers celles de type capitalistique à forte valeur ajoutée (TIC, manufacture, finition des diamants) et donc à salaires élevés.</a:t>
            </a:r>
          </a:p>
        </p:txBody>
      </p:sp>
    </p:spTree>
    <p:extLst>
      <p:ext uri="{BB962C8B-B14F-4D97-AF65-F5344CB8AC3E}">
        <p14:creationId xmlns:p14="http://schemas.microsoft.com/office/powerpoint/2010/main" val="1180439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8A759-15CA-146B-387B-1877B3F300F7}"/>
              </a:ext>
            </a:extLst>
          </p:cNvPr>
          <p:cNvSpPr>
            <a:spLocks noGrp="1"/>
          </p:cNvSpPr>
          <p:nvPr>
            <p:ph type="title"/>
          </p:nvPr>
        </p:nvSpPr>
        <p:spPr/>
        <p:txBody>
          <a:bodyPr/>
          <a:lstStyle/>
          <a:p>
            <a:r>
              <a:rPr lang="fr-FR" dirty="0"/>
              <a:t>Les royalties: Areva au Niger (2014)</a:t>
            </a:r>
          </a:p>
        </p:txBody>
      </p:sp>
      <p:sp>
        <p:nvSpPr>
          <p:cNvPr id="3" name="Espace réservé du contenu 2">
            <a:extLst>
              <a:ext uri="{FF2B5EF4-FFF2-40B4-BE49-F238E27FC236}">
                <a16:creationId xmlns:a16="http://schemas.microsoft.com/office/drawing/2014/main" id="{10FDD7FD-6169-F2E2-EE6B-A49B28580504}"/>
              </a:ext>
            </a:extLst>
          </p:cNvPr>
          <p:cNvSpPr>
            <a:spLocks noGrp="1"/>
          </p:cNvSpPr>
          <p:nvPr>
            <p:ph idx="1"/>
          </p:nvPr>
        </p:nvSpPr>
        <p:spPr/>
        <p:txBody>
          <a:bodyPr>
            <a:normAutofit fontScale="92500" lnSpcReduction="20000"/>
          </a:bodyPr>
          <a:lstStyle/>
          <a:p>
            <a:pPr marL="36900" indent="0">
              <a:buNone/>
            </a:pPr>
            <a:r>
              <a:rPr lang="fr-FR" dirty="0">
                <a:solidFill>
                  <a:schemeClr val="tx1"/>
                </a:solidFill>
                <a:latin typeface="Times New Roman" panose="02020603050405020304" pitchFamily="18" charset="0"/>
                <a:cs typeface="Times New Roman" panose="02020603050405020304" pitchFamily="18" charset="0"/>
              </a:rPr>
              <a:t>A  l’heure où un nouvel accord doit être signé entre Areva et l’Etat nigérien sur le contrat régissant l’extraction d’uranium par le géant nucléaire français à Arlit, le sujet rencontre visiblement un écho important auprès de l’opinion publique. Il ne se passe guère de semaine sans que des manifestations aient lieu dans les principales villes du pays – notamment à Niamey [la capitale] et à Agadez [grande ville du Nord]. Les manifestants, même s’ils sont généralement peu nombreux, réclament la conclusion d’un accord plus favorable au Niger en brandissant l’argument désormais bien connu selon lequel le chiffre d’affaires annuel d’Areva équivaut à quatre fois le budget annuel du Niger – quelque 9 milliards d’euros contre 2 milliards (selon le rapport d’Oxfam).</a:t>
            </a:r>
          </a:p>
          <a:p>
            <a:pPr marL="36900" indent="0">
              <a:buNone/>
            </a:pPr>
            <a:r>
              <a:rPr lang="fr-FR" b="0" i="0" dirty="0">
                <a:solidFill>
                  <a:schemeClr val="tx1"/>
                </a:solidFill>
                <a:effectLst/>
                <a:latin typeface="Times New Roman" panose="02020603050405020304" pitchFamily="18" charset="0"/>
                <a:cs typeface="Times New Roman" panose="02020603050405020304" pitchFamily="18" charset="0"/>
              </a:rPr>
              <a:t>En janvier, un certain nombre de rassemblements organisés par le Réseau des organisations pour la transparence et l’analyse budgétaire (</a:t>
            </a:r>
            <a:r>
              <a:rPr lang="fr-FR" b="0" i="0" dirty="0" err="1">
                <a:solidFill>
                  <a:schemeClr val="tx1"/>
                </a:solidFill>
                <a:effectLst/>
                <a:latin typeface="Times New Roman" panose="02020603050405020304" pitchFamily="18" charset="0"/>
                <a:cs typeface="Times New Roman" panose="02020603050405020304" pitchFamily="18" charset="0"/>
              </a:rPr>
              <a:t>Rotab</a:t>
            </a:r>
            <a:r>
              <a:rPr lang="fr-FR" b="0" i="0" dirty="0">
                <a:solidFill>
                  <a:schemeClr val="tx1"/>
                </a:solidFill>
                <a:effectLst/>
                <a:latin typeface="Times New Roman" panose="02020603050405020304" pitchFamily="18" charset="0"/>
                <a:cs typeface="Times New Roman" panose="02020603050405020304" pitchFamily="18" charset="0"/>
              </a:rPr>
              <a:t>) ont été interdits à Niamey et à Agadez par le pouvoir, qui a invoqué des risques pour la sécurité publique. Cela n’a pas empêché la presse et les radios locales de multiplier les éditoriaux sur les modalités du code minier nigérien de 2006, qui prévoit des royalties d’au moins 12 % sur les produits de l’extraction minière. Bien qu’Areva n’ait jamais rendu publics les contrats signés lors du lancement de la production, au début des années 1970, le groupe n’en paierait que 5,5 % environ, selon des sources du ministère nigérien des Mines, sans compter un certain nombre d’allégements fiscaux.</a:t>
            </a:r>
          </a:p>
          <a:p>
            <a:pPr marL="36900" indent="0">
              <a:buNone/>
            </a:pP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3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4BFC9-F200-A542-9888-09F5E4004E15}"/>
              </a:ext>
            </a:extLst>
          </p:cNvPr>
          <p:cNvSpPr>
            <a:spLocks noGrp="1"/>
          </p:cNvSpPr>
          <p:nvPr>
            <p:ph type="title"/>
          </p:nvPr>
        </p:nvSpPr>
        <p:spPr/>
        <p:txBody>
          <a:bodyPr/>
          <a:lstStyle/>
          <a:p>
            <a:r>
              <a:rPr lang="fr-FR" dirty="0"/>
              <a:t>La pollution du </a:t>
            </a:r>
            <a:r>
              <a:rPr lang="fr-FR" dirty="0" err="1"/>
              <a:t>golde</a:t>
            </a:r>
            <a:r>
              <a:rPr lang="fr-FR" dirty="0"/>
              <a:t> de Guinée par Shell</a:t>
            </a:r>
          </a:p>
        </p:txBody>
      </p:sp>
      <p:sp>
        <p:nvSpPr>
          <p:cNvPr id="3" name="Espace réservé du contenu 2">
            <a:extLst>
              <a:ext uri="{FF2B5EF4-FFF2-40B4-BE49-F238E27FC236}">
                <a16:creationId xmlns:a16="http://schemas.microsoft.com/office/drawing/2014/main" id="{9A383B5D-4461-B91D-FA21-87DD82E9B2A2}"/>
              </a:ext>
            </a:extLst>
          </p:cNvPr>
          <p:cNvSpPr>
            <a:spLocks noGrp="1"/>
          </p:cNvSpPr>
          <p:nvPr>
            <p:ph idx="1"/>
          </p:nvPr>
        </p:nvSpPr>
        <p:spPr/>
        <p:txBody>
          <a:bodyPr>
            <a:normAutofit fontScale="92500"/>
          </a:bodyPr>
          <a:lstStyle/>
          <a:p>
            <a:r>
              <a:rPr lang="fr-FR" dirty="0"/>
              <a:t>La Cour suprême du Nigéria vient de confirmer la condamnation de Shell en 2010 pour la marée noire qu’elle avait provoquée dans l’État de Rivers au sud du Nigéria. La compagnie pétrolière anglo-néerlandaise devra donc verser à titre de dommage et intérêt, un montant d’environ 400 millions de dollars à la communauté </a:t>
            </a:r>
            <a:r>
              <a:rPr lang="fr-FR" dirty="0" err="1"/>
              <a:t>Ejama-Ebubu</a:t>
            </a:r>
            <a:r>
              <a:rPr lang="fr-FR" dirty="0"/>
              <a:t>. La décision est tombée le 30 novembre 2020, près de 9 ans après la demande introduite par Shell auprès de la Cour suprême pour annuler le jugement prononcé en 2010 par la haute cour de justice de l’État de Rivers.</a:t>
            </a:r>
          </a:p>
          <a:p>
            <a:endParaRPr lang="fr-FR" dirty="0"/>
          </a:p>
          <a:p>
            <a:r>
              <a:rPr lang="fr-FR" dirty="0"/>
              <a:t>Les faits remontent à environ 50 ans, peu après la création en 1967 de l’État de Rivers dans le delta du Niger. Des milliers de barils de pétrole brut s’étaient déversés dans la mer, lors du transfert de la plateforme pétrolière vers un tanker. La marée noire qui en a résulté avait détruit les moyens de subsistance de la communauté </a:t>
            </a:r>
            <a:r>
              <a:rPr lang="fr-FR" dirty="0" err="1"/>
              <a:t>Ejama-Ebubu</a:t>
            </a:r>
            <a:r>
              <a:rPr lang="fr-FR" dirty="0"/>
              <a:t>, à savoir la pêche. Et la pollution des eaux par les hydrocarbures avait entraîné de nombreuses maladies dans la région.</a:t>
            </a:r>
          </a:p>
        </p:txBody>
      </p:sp>
    </p:spTree>
    <p:extLst>
      <p:ext uri="{BB962C8B-B14F-4D97-AF65-F5344CB8AC3E}">
        <p14:creationId xmlns:p14="http://schemas.microsoft.com/office/powerpoint/2010/main" val="1961400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41694-DFB5-3E69-2CE8-67652C928CC0}"/>
              </a:ext>
            </a:extLst>
          </p:cNvPr>
          <p:cNvSpPr>
            <a:spLocks noGrp="1"/>
          </p:cNvSpPr>
          <p:nvPr>
            <p:ph type="title"/>
          </p:nvPr>
        </p:nvSpPr>
        <p:spPr>
          <a:xfrm>
            <a:off x="685195" y="106680"/>
            <a:ext cx="10353762" cy="970450"/>
          </a:xfrm>
        </p:spPr>
        <p:txBody>
          <a:bodyPr>
            <a:normAutofit fontScale="90000"/>
          </a:bodyPr>
          <a:lstStyle/>
          <a:p>
            <a:r>
              <a:rPr lang="fr-FR" dirty="0"/>
              <a:t>Le Kivu: une guerre civile qui dure en RDC, sur fond de matières premières.</a:t>
            </a:r>
          </a:p>
        </p:txBody>
      </p:sp>
      <p:pic>
        <p:nvPicPr>
          <p:cNvPr id="4" name="Espace réservé du contenu 3">
            <a:extLst>
              <a:ext uri="{FF2B5EF4-FFF2-40B4-BE49-F238E27FC236}">
                <a16:creationId xmlns:a16="http://schemas.microsoft.com/office/drawing/2014/main" id="{649D5FEF-61F6-5BFF-086E-0D5FFDCEDE8A}"/>
              </a:ext>
            </a:extLst>
          </p:cNvPr>
          <p:cNvPicPr>
            <a:picLocks noGrp="1" noChangeAspect="1"/>
          </p:cNvPicPr>
          <p:nvPr>
            <p:ph idx="1"/>
          </p:nvPr>
        </p:nvPicPr>
        <p:blipFill>
          <a:blip r:embed="rId2"/>
          <a:stretch>
            <a:fillRect/>
          </a:stretch>
        </p:blipFill>
        <p:spPr>
          <a:xfrm>
            <a:off x="1539240" y="1203961"/>
            <a:ext cx="8930639" cy="5654040"/>
          </a:xfrm>
          <a:prstGeom prst="rect">
            <a:avLst/>
          </a:prstGeom>
        </p:spPr>
      </p:pic>
    </p:spTree>
    <p:extLst>
      <p:ext uri="{BB962C8B-B14F-4D97-AF65-F5344CB8AC3E}">
        <p14:creationId xmlns:p14="http://schemas.microsoft.com/office/powerpoint/2010/main" val="2621968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592978-0495-5727-7E01-5B12818C9070}"/>
              </a:ext>
            </a:extLst>
          </p:cNvPr>
          <p:cNvSpPr>
            <a:spLocks noGrp="1"/>
          </p:cNvSpPr>
          <p:nvPr>
            <p:ph type="title"/>
          </p:nvPr>
        </p:nvSpPr>
        <p:spPr/>
        <p:txBody>
          <a:bodyPr>
            <a:normAutofit fontScale="90000"/>
          </a:bodyPr>
          <a:lstStyle/>
          <a:p>
            <a:r>
              <a:rPr lang="fr-FR" dirty="0"/>
              <a:t>Le Liberia et les diamants du sang</a:t>
            </a:r>
            <a:br>
              <a:rPr lang="fr-FR" dirty="0"/>
            </a:br>
            <a:r>
              <a:rPr lang="fr-FR" dirty="0"/>
              <a:t>Le processus de Kimberley</a:t>
            </a:r>
          </a:p>
        </p:txBody>
      </p:sp>
      <p:sp>
        <p:nvSpPr>
          <p:cNvPr id="3" name="Espace réservé du contenu 2">
            <a:extLst>
              <a:ext uri="{FF2B5EF4-FFF2-40B4-BE49-F238E27FC236}">
                <a16:creationId xmlns:a16="http://schemas.microsoft.com/office/drawing/2014/main" id="{60A93840-DD29-5421-1E80-41F314515509}"/>
              </a:ext>
            </a:extLst>
          </p:cNvPr>
          <p:cNvSpPr>
            <a:spLocks noGrp="1"/>
          </p:cNvSpPr>
          <p:nvPr>
            <p:ph idx="1"/>
          </p:nvPr>
        </p:nvSpPr>
        <p:spPr/>
        <p:txBody>
          <a:bodyPr>
            <a:normAutofit fontScale="70000" lnSpcReduction="20000"/>
          </a:bodyPr>
          <a:lstStyle/>
          <a:p>
            <a:pPr marL="36900" indent="0">
              <a:buNone/>
            </a:pPr>
            <a:r>
              <a:rPr lang="fr-FR" dirty="0"/>
              <a:t>Selon l'Organisation des Nations unies (ONU), les « diamants du sang » sont utilisés dans certains régions du monde par des factions opposées au gouvernement légitime afin de financer des actions militaires visant à déstabiliser le pays (1). Ils sont notamment présents au Liberia, petit pays de la côte ouest africaine qui, entre 1989 et 2003, a connu une pénible guerre civile (2). Or, ce n'est pas que le Liberia produise énormément de diamants, mais, au cours des années 90, ce pays servait de transit entre les diamants provenant de pays comme le Sierra Leone et les acheteurs européens (3). Au milieu des années 90, le Liberia était donc devenu le lieu de transition de milliards de dollars de diamants du sang (4).</a:t>
            </a:r>
          </a:p>
          <a:p>
            <a:pPr marL="36900" indent="0">
              <a:buNone/>
            </a:pPr>
            <a:endParaRPr lang="fr-FR" dirty="0"/>
          </a:p>
          <a:p>
            <a:pPr marL="36900" indent="0">
              <a:buNone/>
            </a:pPr>
            <a:r>
              <a:rPr lang="fr-FR" dirty="0"/>
              <a:t>C'est en 2003 que le Conseil de sécurité de l'ONU impose un embargo sur les pierres provenant du Liberia. Le 20 octobre 2006, les membres du Conseil procèdent à l'examen de leur décision de prolonger l'embargo jusqu'en décembre 2006 (5), conformément à la quatrième disposition de la résolution 1689 (6). Les membres trouvent les mesures libériennes de réforme du système de certification des diamants encourageantes, mais pas satisfaisantes (7). L'embargo est reconduit jusqu'à ce que le pays remplisse les critères du processus de certification Kimberley, une initiative des Nations unies afin de limiter l'exportation mondiale des diamants du sang. Présentement, 45 pays y participent (8).</a:t>
            </a:r>
          </a:p>
          <a:p>
            <a:pPr marL="36900" indent="0">
              <a:buNone/>
            </a:pPr>
            <a:endParaRPr lang="fr-FR" dirty="0"/>
          </a:p>
          <a:p>
            <a:pPr marL="36900" indent="0">
              <a:buNone/>
            </a:pPr>
            <a:r>
              <a:rPr lang="fr-FR" dirty="0"/>
              <a:t>Depuis plusieurs mois déjà, la présidente libérienne Ellen Johnson-</a:t>
            </a:r>
            <a:r>
              <a:rPr lang="fr-FR" dirty="0" err="1"/>
              <a:t>Sirleaf</a:t>
            </a:r>
            <a:r>
              <a:rPr lang="fr-FR" dirty="0"/>
              <a:t> plaide pour la levée de l'embargo afin d'utiliser l'argent pour la reconstruction du pays (9). Selon les analystes du pays, la décision de l'ONU de poursuivre la levée du blocus commercial sur le bois (également rendue le 20 octobre) est un pas dans la bonne direction. Plusieurs sont confiants de voir l'embargo sur les diamants se terminer en décembre 2006 (10).</a:t>
            </a:r>
          </a:p>
          <a:p>
            <a:pPr marL="36900" indent="0">
              <a:buNone/>
            </a:pPr>
            <a:endParaRPr lang="fr-FR" dirty="0"/>
          </a:p>
        </p:txBody>
      </p:sp>
      <p:pic>
        <p:nvPicPr>
          <p:cNvPr id="4" name="Image 3">
            <a:extLst>
              <a:ext uri="{FF2B5EF4-FFF2-40B4-BE49-F238E27FC236}">
                <a16:creationId xmlns:a16="http://schemas.microsoft.com/office/drawing/2014/main" id="{42DC6DC0-3D1F-3EAB-6926-7DBFE0DD0D26}"/>
              </a:ext>
            </a:extLst>
          </p:cNvPr>
          <p:cNvPicPr>
            <a:picLocks noChangeAspect="1"/>
          </p:cNvPicPr>
          <p:nvPr/>
        </p:nvPicPr>
        <p:blipFill>
          <a:blip r:embed="rId2"/>
          <a:stretch>
            <a:fillRect/>
          </a:stretch>
        </p:blipFill>
        <p:spPr>
          <a:xfrm>
            <a:off x="0" y="0"/>
            <a:ext cx="1889760" cy="1667435"/>
          </a:xfrm>
          <a:prstGeom prst="rect">
            <a:avLst/>
          </a:prstGeom>
        </p:spPr>
      </p:pic>
    </p:spTree>
    <p:extLst>
      <p:ext uri="{BB962C8B-B14F-4D97-AF65-F5344CB8AC3E}">
        <p14:creationId xmlns:p14="http://schemas.microsoft.com/office/powerpoint/2010/main" val="365447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EDAD5-3391-151A-D535-399A60A814FB}"/>
              </a:ext>
            </a:extLst>
          </p:cNvPr>
          <p:cNvSpPr>
            <a:spLocks noGrp="1"/>
          </p:cNvSpPr>
          <p:nvPr>
            <p:ph type="title"/>
          </p:nvPr>
        </p:nvSpPr>
        <p:spPr>
          <a:xfrm>
            <a:off x="0" y="182880"/>
            <a:ext cx="6737684" cy="970450"/>
          </a:xfrm>
        </p:spPr>
        <p:txBody>
          <a:bodyPr>
            <a:normAutofit fontScale="90000"/>
          </a:bodyPr>
          <a:lstStyle/>
          <a:p>
            <a:r>
              <a:rPr lang="fr-FR" dirty="0"/>
              <a:t>La Russie: le gaz arme géopolitique</a:t>
            </a:r>
          </a:p>
        </p:txBody>
      </p:sp>
      <p:pic>
        <p:nvPicPr>
          <p:cNvPr id="4" name="Espace réservé du contenu 3">
            <a:extLst>
              <a:ext uri="{FF2B5EF4-FFF2-40B4-BE49-F238E27FC236}">
                <a16:creationId xmlns:a16="http://schemas.microsoft.com/office/drawing/2014/main" id="{AE5EDFB9-772B-21A8-5621-872216726973}"/>
              </a:ext>
            </a:extLst>
          </p:cNvPr>
          <p:cNvPicPr>
            <a:picLocks noGrp="1" noChangeAspect="1"/>
          </p:cNvPicPr>
          <p:nvPr>
            <p:ph idx="1"/>
          </p:nvPr>
        </p:nvPicPr>
        <p:blipFill>
          <a:blip r:embed="rId2"/>
          <a:stretch>
            <a:fillRect/>
          </a:stretch>
        </p:blipFill>
        <p:spPr>
          <a:xfrm>
            <a:off x="0" y="2189163"/>
            <a:ext cx="5532119" cy="4668837"/>
          </a:xfrm>
          <a:prstGeom prst="rect">
            <a:avLst/>
          </a:prstGeom>
        </p:spPr>
      </p:pic>
      <p:pic>
        <p:nvPicPr>
          <p:cNvPr id="5" name="Image 4">
            <a:extLst>
              <a:ext uri="{FF2B5EF4-FFF2-40B4-BE49-F238E27FC236}">
                <a16:creationId xmlns:a16="http://schemas.microsoft.com/office/drawing/2014/main" id="{A3458B19-7E40-91B7-CD04-2B3FA96CD509}"/>
              </a:ext>
            </a:extLst>
          </p:cNvPr>
          <p:cNvPicPr>
            <a:picLocks noChangeAspect="1"/>
          </p:cNvPicPr>
          <p:nvPr/>
        </p:nvPicPr>
        <p:blipFill>
          <a:blip r:embed="rId3"/>
          <a:stretch>
            <a:fillRect/>
          </a:stretch>
        </p:blipFill>
        <p:spPr>
          <a:xfrm>
            <a:off x="6916205" y="0"/>
            <a:ext cx="5275795" cy="4221480"/>
          </a:xfrm>
          <a:prstGeom prst="rect">
            <a:avLst/>
          </a:prstGeom>
        </p:spPr>
      </p:pic>
    </p:spTree>
    <p:extLst>
      <p:ext uri="{BB962C8B-B14F-4D97-AF65-F5344CB8AC3E}">
        <p14:creationId xmlns:p14="http://schemas.microsoft.com/office/powerpoint/2010/main" val="261845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0CD46A-074E-12BA-ACF4-0A58BDAE9AAE}"/>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06EAE537-824B-FB9D-0A1E-2D4D4F8A87F0}"/>
              </a:ext>
            </a:extLst>
          </p:cNvPr>
          <p:cNvPicPr>
            <a:picLocks noGrp="1" noChangeAspect="1"/>
          </p:cNvPicPr>
          <p:nvPr>
            <p:ph idx="1"/>
          </p:nvPr>
        </p:nvPicPr>
        <p:blipFill>
          <a:blip r:embed="rId2"/>
          <a:stretch>
            <a:fillRect/>
          </a:stretch>
        </p:blipFill>
        <p:spPr>
          <a:xfrm>
            <a:off x="-126610" y="0"/>
            <a:ext cx="12318609" cy="6857999"/>
          </a:xfrm>
          <a:prstGeom prst="rect">
            <a:avLst/>
          </a:prstGeom>
        </p:spPr>
      </p:pic>
    </p:spTree>
    <p:extLst>
      <p:ext uri="{BB962C8B-B14F-4D97-AF65-F5344CB8AC3E}">
        <p14:creationId xmlns:p14="http://schemas.microsoft.com/office/powerpoint/2010/main" val="3572779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5EBF85-386F-9D06-941B-672417446DA8}"/>
              </a:ext>
            </a:extLst>
          </p:cNvPr>
          <p:cNvSpPr>
            <a:spLocks noGrp="1"/>
          </p:cNvSpPr>
          <p:nvPr>
            <p:ph type="title"/>
          </p:nvPr>
        </p:nvSpPr>
        <p:spPr/>
        <p:txBody>
          <a:bodyPr/>
          <a:lstStyle/>
          <a:p>
            <a:r>
              <a:rPr lang="fr-FR" dirty="0"/>
              <a:t>Définition</a:t>
            </a:r>
          </a:p>
        </p:txBody>
      </p:sp>
      <p:sp>
        <p:nvSpPr>
          <p:cNvPr id="3" name="Espace réservé du contenu 2">
            <a:extLst>
              <a:ext uri="{FF2B5EF4-FFF2-40B4-BE49-F238E27FC236}">
                <a16:creationId xmlns:a16="http://schemas.microsoft.com/office/drawing/2014/main" id="{AEB8489C-7370-41F3-BE75-A5526FDEF10C}"/>
              </a:ext>
            </a:extLst>
          </p:cNvPr>
          <p:cNvSpPr>
            <a:spLocks noGrp="1"/>
          </p:cNvSpPr>
          <p:nvPr>
            <p:ph idx="1"/>
          </p:nvPr>
        </p:nvSpPr>
        <p:spPr/>
        <p:txBody>
          <a:bodyPr>
            <a:normAutofit fontScale="92500" lnSpcReduction="10000"/>
          </a:bodyPr>
          <a:lstStyle/>
          <a:p>
            <a:pPr marL="36900" indent="0">
              <a:buNone/>
            </a:pPr>
            <a:r>
              <a:rPr lang="fr-FR" sz="2400" dirty="0"/>
              <a:t>L’énergie est une entité physique capable de produire un travail prenant la forme d’un mouvement ou d’une chaleur. On distingue les énergies primaires directement utilisables (charbon, hydrocarbure) et secondaires, indirectement produite (électricité produite à partir d’autres énergies).  On distingue depuis les années 80 les énergies renouvelables  s’inscrivant dans les cycles naturels et les énergies fossiles difficilement renouvelables ou non renouvelables. ; car dépendantes d’un stock fixe.</a:t>
            </a:r>
          </a:p>
          <a:p>
            <a:pPr marL="36900" indent="0">
              <a:buNone/>
            </a:pPr>
            <a:r>
              <a:rPr lang="fr-FR" sz="2400" dirty="0"/>
              <a:t> </a:t>
            </a:r>
            <a:r>
              <a:rPr lang="fr-FR" sz="2400" dirty="0">
                <a:effectLst/>
                <a:latin typeface="+mj-lt"/>
                <a:ea typeface="Calibri" panose="020F0502020204030204" pitchFamily="34" charset="0"/>
                <a:cs typeface="Times New Roman" panose="02020603050405020304" pitchFamily="18" charset="0"/>
              </a:rPr>
              <a:t>Les matières premières sont l’ensemble des ressources naturelles utilisées notamment dans l’industrie en tant que composant ou ressource énergétique. La plupart demande une transformation pour être consommées. Les ressources minérales résultent de la concentration des matières premières dans des gisements. ON distingue ressource énergétique fossile (charbon, hydrocarbures), métallique (dont l’uranium), industriels (dont construction), pierres précieuses.</a:t>
            </a:r>
          </a:p>
          <a:p>
            <a:pPr marL="36900" indent="0">
              <a:buNone/>
            </a:pPr>
            <a:endParaRPr lang="fr-FR" sz="2400" dirty="0"/>
          </a:p>
        </p:txBody>
      </p:sp>
    </p:spTree>
    <p:extLst>
      <p:ext uri="{BB962C8B-B14F-4D97-AF65-F5344CB8AC3E}">
        <p14:creationId xmlns:p14="http://schemas.microsoft.com/office/powerpoint/2010/main" val="1904606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AD356-E839-42E7-F7FF-6D8F98469A71}"/>
              </a:ext>
            </a:extLst>
          </p:cNvPr>
          <p:cNvSpPr>
            <a:spLocks noGrp="1"/>
          </p:cNvSpPr>
          <p:nvPr>
            <p:ph type="title"/>
          </p:nvPr>
        </p:nvSpPr>
        <p:spPr/>
        <p:txBody>
          <a:bodyPr>
            <a:normAutofit fontScale="90000"/>
          </a:bodyPr>
          <a:lstStyle/>
          <a:p>
            <a:r>
              <a:rPr lang="fr-FR" dirty="0"/>
              <a:t>Une consommation croissante des énergies non renouvelables</a:t>
            </a:r>
          </a:p>
        </p:txBody>
      </p:sp>
      <p:pic>
        <p:nvPicPr>
          <p:cNvPr id="1026" name="Picture 2" descr="L'énergie fossile, cette drogue dont nous n'arrivons pas à nous sevrer">
            <a:extLst>
              <a:ext uri="{FF2B5EF4-FFF2-40B4-BE49-F238E27FC236}">
                <a16:creationId xmlns:a16="http://schemas.microsoft.com/office/drawing/2014/main" id="{7C082460-66E4-6673-8545-38244E57C2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561" y="2189163"/>
            <a:ext cx="11600030" cy="45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52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AED4C-307B-2C81-ACB4-A6DA3C495FE3}"/>
              </a:ext>
            </a:extLst>
          </p:cNvPr>
          <p:cNvSpPr>
            <a:spLocks noGrp="1"/>
          </p:cNvSpPr>
          <p:nvPr>
            <p:ph type="title"/>
          </p:nvPr>
        </p:nvSpPr>
        <p:spPr/>
        <p:txBody>
          <a:bodyPr>
            <a:normAutofit fontScale="90000"/>
          </a:bodyPr>
          <a:lstStyle/>
          <a:p>
            <a:r>
              <a:rPr lang="fr-FR" dirty="0"/>
              <a:t>Mines à ciel ouvert: sables bitumeux en Alberta et cuivre au Chili.</a:t>
            </a:r>
          </a:p>
        </p:txBody>
      </p:sp>
      <p:pic>
        <p:nvPicPr>
          <p:cNvPr id="4" name="Espace réservé du contenu 3">
            <a:extLst>
              <a:ext uri="{FF2B5EF4-FFF2-40B4-BE49-F238E27FC236}">
                <a16:creationId xmlns:a16="http://schemas.microsoft.com/office/drawing/2014/main" id="{C50B3D15-F37B-6271-4A9D-84A34AB7F405}"/>
              </a:ext>
            </a:extLst>
          </p:cNvPr>
          <p:cNvPicPr>
            <a:picLocks noGrp="1" noChangeAspect="1"/>
          </p:cNvPicPr>
          <p:nvPr>
            <p:ph idx="1"/>
          </p:nvPr>
        </p:nvPicPr>
        <p:blipFill>
          <a:blip r:embed="rId2"/>
          <a:stretch>
            <a:fillRect/>
          </a:stretch>
        </p:blipFill>
        <p:spPr>
          <a:xfrm>
            <a:off x="354800" y="1746031"/>
            <a:ext cx="6127150" cy="4502369"/>
          </a:xfrm>
          <a:prstGeom prst="rect">
            <a:avLst/>
          </a:prstGeom>
        </p:spPr>
      </p:pic>
      <p:pic>
        <p:nvPicPr>
          <p:cNvPr id="5" name="Image 4">
            <a:extLst>
              <a:ext uri="{FF2B5EF4-FFF2-40B4-BE49-F238E27FC236}">
                <a16:creationId xmlns:a16="http://schemas.microsoft.com/office/drawing/2014/main" id="{99B09A09-A095-936F-0F2D-BE090F648E17}"/>
              </a:ext>
            </a:extLst>
          </p:cNvPr>
          <p:cNvPicPr>
            <a:picLocks noChangeAspect="1"/>
          </p:cNvPicPr>
          <p:nvPr/>
        </p:nvPicPr>
        <p:blipFill>
          <a:blip r:embed="rId3"/>
          <a:stretch>
            <a:fillRect/>
          </a:stretch>
        </p:blipFill>
        <p:spPr>
          <a:xfrm>
            <a:off x="6808763" y="1746031"/>
            <a:ext cx="5117315" cy="4502369"/>
          </a:xfrm>
          <a:prstGeom prst="rect">
            <a:avLst/>
          </a:prstGeom>
        </p:spPr>
      </p:pic>
    </p:spTree>
    <p:extLst>
      <p:ext uri="{BB962C8B-B14F-4D97-AF65-F5344CB8AC3E}">
        <p14:creationId xmlns:p14="http://schemas.microsoft.com/office/powerpoint/2010/main" val="335666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E8703-132C-9C8E-12F3-7C6D874B9322}"/>
              </a:ext>
            </a:extLst>
          </p:cNvPr>
          <p:cNvSpPr>
            <a:spLocks noGrp="1"/>
          </p:cNvSpPr>
          <p:nvPr>
            <p:ph type="title"/>
          </p:nvPr>
        </p:nvSpPr>
        <p:spPr>
          <a:xfrm>
            <a:off x="351087" y="105507"/>
            <a:ext cx="10353762" cy="970450"/>
          </a:xfrm>
        </p:spPr>
        <p:txBody>
          <a:bodyPr>
            <a:normAutofit fontScale="90000"/>
          </a:bodyPr>
          <a:lstStyle/>
          <a:p>
            <a:r>
              <a:rPr lang="fr-FR" dirty="0"/>
              <a:t>Les sables bitumeux de l’Alberta, une aberration écologique</a:t>
            </a:r>
          </a:p>
        </p:txBody>
      </p:sp>
      <p:sp>
        <p:nvSpPr>
          <p:cNvPr id="3" name="Espace réservé du contenu 2">
            <a:extLst>
              <a:ext uri="{FF2B5EF4-FFF2-40B4-BE49-F238E27FC236}">
                <a16:creationId xmlns:a16="http://schemas.microsoft.com/office/drawing/2014/main" id="{F6C27F19-72FD-D0AA-0504-6D4BAED33709}"/>
              </a:ext>
            </a:extLst>
          </p:cNvPr>
          <p:cNvSpPr>
            <a:spLocks noGrp="1"/>
          </p:cNvSpPr>
          <p:nvPr>
            <p:ph idx="1"/>
          </p:nvPr>
        </p:nvSpPr>
        <p:spPr>
          <a:xfrm>
            <a:off x="0" y="1308295"/>
            <a:ext cx="12191999" cy="5444198"/>
          </a:xfrm>
        </p:spPr>
        <p:txBody>
          <a:bodyPr>
            <a:normAutofit fontScale="70000" lnSpcReduction="20000"/>
          </a:bodyPr>
          <a:lstStyle/>
          <a:p>
            <a:pPr marL="36900" indent="0">
              <a:buNone/>
            </a:pPr>
            <a:r>
              <a:rPr lang="fr-FR" dirty="0"/>
              <a:t>Q </a:t>
            </a:r>
            <a:r>
              <a:rPr lang="fr-FR" dirty="0" err="1"/>
              <a:t>Eriel</a:t>
            </a:r>
            <a:r>
              <a:rPr lang="fr-FR" dirty="0"/>
              <a:t> Déranger est revenue sur le territoire de son enfance, en Alberta du Nord, au Canada, elle n'a pas reconnu le paysage. Descendante de la première nation </a:t>
            </a:r>
            <a:r>
              <a:rPr lang="fr-FR" dirty="0" err="1"/>
              <a:t>Dénuandé</a:t>
            </a:r>
            <a:r>
              <a:rPr lang="fr-FR" dirty="0"/>
              <a:t>, une des premières nations Athabasca Chipewyan des Indiens d'Amérique du Nord, elle consacre sa vie à lancer l'alerte sur les effets du développement des sables bitumineux, « le projet le plus destructeur de la planète », selon la jeune femme. L'extraction des sables bitumineux, situés directement sous la surface du sol, se pratique à ciel ouvert. Elle requiert une phase de déforestation et d'excavation, qui a abouti à détruire de vastes segments de la forêt boréale. S'étendant d'un océan à l'autre, la forêt boréale est une des plus grandes étendues de forêt ancienne au monde et couvre plus de la moitié de la masse terrestre du Canada, dont 4,3 millions d'hectares en Alberta. Parsemée de forêts de pins, d'épinettes, de trembles et de peupliers, elle présente un paysage diversifié et impressionnant composé d'affleurements de granite, de lacs, de rivières et de marais. Sous cette immense forêt et toundra se trouve la deuxième plus grande réserve pétrolière du monde : un potentiel de 170 milliards de barils si les technologies se développent.</a:t>
            </a:r>
          </a:p>
          <a:p>
            <a:pPr marL="36900" indent="0">
              <a:buNone/>
            </a:pPr>
            <a:endParaRPr lang="fr-FR" dirty="0"/>
          </a:p>
          <a:p>
            <a:pPr marL="36900" indent="0">
              <a:buNone/>
            </a:pPr>
            <a:r>
              <a:rPr lang="fr-FR" dirty="0"/>
              <a:t>Les techniques d'extraction des sables bitumineux requièrent davantage d'énergie que pour le pétrole conventionnel1, du fait de l'extraction et de la transformation du bitume en un pétrole brut de synthèse. Les Amis de la Terre estiment que l'extraction des sables bitumineux de l'Alberta rejette de trois à cinq fois plus de gaz à effet de serre que celle des hydrocarbures conventionnels . Selon le département d'</a:t>
            </a:r>
            <a:r>
              <a:rPr lang="fr-FR" dirty="0" err="1"/>
              <a:t>Etat</a:t>
            </a:r>
            <a:r>
              <a:rPr lang="fr-FR" dirty="0"/>
              <a:t> de l'énergie des Etats-Unis, le cycle de vie des sables bitumineux, du puits à la roue, émet en général entre 37% et 40% de plus que le pétrole conventionnel. Dans l'inventaire officiel remis le 30 décembre 2009 aux instances de la Convention cadre des Nations unies sur le changement climatique, le Canada déclare avoir augmenté ses émissions de 26,2% entre 1990 et 2007 sans tenir compte du changement d'utilisation des terres, mais ce chiffre passe à 47, 7% lorsqu'il comptabilise la destruction des sols et des forêts.</a:t>
            </a:r>
          </a:p>
          <a:p>
            <a:pPr marL="36900" indent="0">
              <a:buNone/>
            </a:pPr>
            <a:endParaRPr lang="fr-FR" dirty="0"/>
          </a:p>
          <a:p>
            <a:pPr marL="36900" indent="0">
              <a:buNone/>
            </a:pPr>
            <a:r>
              <a:rPr lang="fr-FR" dirty="0"/>
              <a:t>La forêt boréale est aussi importante pour la culture et la subsistance des peuples autochtones du pays. Près de 80 pour cent des Autochtones du Canada vivent dans des régions forestières et beaucoup d'entre eux tirent leur gagne-pain et leurs traditions spirituelles de la nature, de l'eau et de la faune. Selon le Canadian </a:t>
            </a:r>
            <a:r>
              <a:rPr lang="fr-FR" dirty="0" err="1"/>
              <a:t>Medical</a:t>
            </a:r>
            <a:r>
              <a:rPr lang="fr-FR" dirty="0"/>
              <a:t> Journal du 31 mars 2009, le taux de cancer des communautés Fort Chipewyan est supérieur de 30% à la moyenne de l'ensemble du Canada. Lorsque les gisements sont situés plus en profondeur, des techniques dites in-situ sont utilisées. De la vapeur d'eau à haute pression et température est injectée dans le gisement afin de séparer le bitume du sable directement sous terre. Les techniques in situ de forage gravitationnel mobilisent d'énormes quantités d'eau : de un à quatre barils d'eau pour un baril de pétrole. L'eau utilisée pour la séparation du bitume et du sable est stockée dans de gigantesques lacs artificiels, qui couvrent aujourd'hui plusieurs centaines de km2 visibles depuis l'espace, où se concentrent des composés toxiques. Plus de 1500 canards y ont trouvé la mort, au point que les compagnies pétrolières ont installé des canons pour les chasser. ''C'est un paysage de guerre, ces canons diffusent un bruit d'enfer dans une odeur atroce. Ces lacs deviennent un problème environnemental monumental'', décrit </a:t>
            </a:r>
            <a:r>
              <a:rPr lang="fr-FR" dirty="0" err="1"/>
              <a:t>Eriel</a:t>
            </a:r>
            <a:r>
              <a:rPr lang="fr-FR" dirty="0"/>
              <a:t> Déranger, qui évoque les coûts démesurés de l'exploitation de ces sables. Aucune étude d'impact des techniques in situ n'a été effectuée par l'Alberta, qui pratique par ailleurs une fiscalité légère et un laxisme environnemental notoire. Plusieurs plaintes d'organisations autochtones et écologistes ont été déposées en justice.</a:t>
            </a:r>
          </a:p>
        </p:txBody>
      </p:sp>
    </p:spTree>
    <p:extLst>
      <p:ext uri="{BB962C8B-B14F-4D97-AF65-F5344CB8AC3E}">
        <p14:creationId xmlns:p14="http://schemas.microsoft.com/office/powerpoint/2010/main" val="282885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1085E-7AE6-617D-4639-F83EA9A6A3EA}"/>
              </a:ext>
            </a:extLst>
          </p:cNvPr>
          <p:cNvSpPr>
            <a:spLocks noGrp="1"/>
          </p:cNvSpPr>
          <p:nvPr>
            <p:ph type="title"/>
          </p:nvPr>
        </p:nvSpPr>
        <p:spPr/>
        <p:txBody>
          <a:bodyPr>
            <a:normAutofit/>
          </a:bodyPr>
          <a:lstStyle/>
          <a:p>
            <a:r>
              <a:rPr lang="fr-FR" dirty="0"/>
              <a:t>Pollution énergétique</a:t>
            </a:r>
          </a:p>
        </p:txBody>
      </p:sp>
      <p:sp>
        <p:nvSpPr>
          <p:cNvPr id="3" name="Espace réservé du contenu 2">
            <a:extLst>
              <a:ext uri="{FF2B5EF4-FFF2-40B4-BE49-F238E27FC236}">
                <a16:creationId xmlns:a16="http://schemas.microsoft.com/office/drawing/2014/main" id="{DDA6AEF1-277E-7F90-7DD4-D6B73A4173B6}"/>
              </a:ext>
            </a:extLst>
          </p:cNvPr>
          <p:cNvSpPr>
            <a:spLocks noGrp="1"/>
          </p:cNvSpPr>
          <p:nvPr>
            <p:ph idx="1"/>
          </p:nvPr>
        </p:nvSpPr>
        <p:spPr>
          <a:xfrm>
            <a:off x="913795" y="1686729"/>
            <a:ext cx="10353762" cy="4058751"/>
          </a:xfrm>
        </p:spPr>
        <p:txBody>
          <a:bodyPr>
            <a:normAutofit fontScale="32500" lnSpcReduction="20000"/>
          </a:bodyPr>
          <a:lstStyle/>
          <a:p>
            <a:pPr marL="36900" indent="0">
              <a:buNone/>
            </a:pPr>
            <a:r>
              <a:rPr lang="fr-FR" dirty="0"/>
              <a:t>Dans une longue enquête de cinq mois, publiée le 11 mai et menée auprès de divers groupes de réflexion, d'analystes et d'universitaires du monde entier, le quotidien britannique The Guardian a comptabilisé 195 "bombes à carbone", des méga projets pétroliers et gaziers qui vont émettre chacun plus d’un milliard de tonnes de CO2 sur l'ensemble de leur cycle de vie. Ils représentent à eux seuls 646 gigatonnes de CO2. De quoi exploser le budget carbone pour rester sous 1,5°C de réchauffement.</a:t>
            </a:r>
          </a:p>
          <a:p>
            <a:pPr marL="36900" indent="0">
              <a:buNone/>
            </a:pPr>
            <a:endParaRPr lang="fr-FR" dirty="0"/>
          </a:p>
          <a:p>
            <a:pPr marL="36900" indent="0">
              <a:buNone/>
            </a:pPr>
            <a:r>
              <a:rPr lang="fr-FR" dirty="0"/>
              <a:t>Parmi ces 195 bombes à carbone, The Guardian note que la pire concerne d’immenses champs gaziers situés dans le nord du Qatar (projet "North Field"), pays vers lequel l’Union européenne se tourne pour se sevrer du gaz russe. Un gigantesque projet de gazoduc offshore au Mozambique, dans la province du Cabo Delgado, est également pointé du doigt. Le Français </a:t>
            </a:r>
            <a:r>
              <a:rPr lang="fr-FR" dirty="0" err="1"/>
              <a:t>TotalEnergies</a:t>
            </a:r>
            <a:r>
              <a:rPr lang="fr-FR" dirty="0"/>
              <a:t> y est notamment impliqué mais ce sont l'ensemble des grosses majors pétrolières et gazières qui sont visées.</a:t>
            </a:r>
          </a:p>
          <a:p>
            <a:pPr marL="36900" indent="0">
              <a:buNone/>
            </a:pPr>
            <a:endParaRPr lang="fr-FR" dirty="0"/>
          </a:p>
          <a:p>
            <a:pPr marL="36900" indent="0">
              <a:buNone/>
            </a:pPr>
            <a:r>
              <a:rPr lang="fr-FR" dirty="0"/>
              <a:t>Les majors américaines en queue de peloton</a:t>
            </a:r>
          </a:p>
          <a:p>
            <a:pPr marL="36900" indent="0">
              <a:buNone/>
            </a:pPr>
            <a:r>
              <a:rPr lang="fr-FR" dirty="0"/>
              <a:t>Le secteur des énergies fossiles est le principal émetteur de gaz à effet de serre, contribuant au changement climatique. Et pourtant, à l’instar de nombreux États, si les principales majors pétrolières et gazières ont pris des engagements de neutralité carbone d’ici la moitié du siècle, elles n’ont pas adopté d’objectifs crédibles à 2030 pour se placer sur une trajectoire climatique ambitieuse permettant de limiter le réchauffement à 1,5°C. C’est aussi le constat que dresse le </a:t>
            </a:r>
            <a:r>
              <a:rPr lang="fr-FR" dirty="0" err="1"/>
              <a:t>think</a:t>
            </a:r>
            <a:r>
              <a:rPr lang="fr-FR" dirty="0"/>
              <a:t> tank Carbon Tracker, dans une note publiée le 12 mai. L’organisme a analysé les quinze plus grandes sociétés cotées en Bourse et dresse un classement de ces entreprises.</a:t>
            </a:r>
          </a:p>
          <a:p>
            <a:pPr marL="36900" indent="0">
              <a:buNone/>
            </a:pPr>
            <a:endParaRPr lang="fr-FR" dirty="0"/>
          </a:p>
          <a:p>
            <a:pPr marL="36900" indent="0">
              <a:buNone/>
            </a:pPr>
            <a:r>
              <a:rPr lang="fr-FR" dirty="0"/>
              <a:t>L’Italien </a:t>
            </a:r>
            <a:r>
              <a:rPr lang="fr-FR" dirty="0" err="1"/>
              <a:t>Eni</a:t>
            </a:r>
            <a:r>
              <a:rPr lang="fr-FR" dirty="0"/>
              <a:t> reste en tête, devant l’Espagnol Repsol, le Français Total et le Britannique BP. Ce quatuor de tête européen est distingué pour ses engagements de réduction des émissions en valeur absolue. Un second bloc moins ambitieux, constitué de Chevron, Shell, </a:t>
            </a:r>
            <a:r>
              <a:rPr lang="fr-FR" dirty="0" err="1"/>
              <a:t>Equinor</a:t>
            </a:r>
            <a:r>
              <a:rPr lang="fr-FR" dirty="0"/>
              <a:t> et Occidental, regroupe les engagements visant la réduction de l'intensité des émissions des produits énergétiques, laissant ouverte la possibilité d’augmenter la production de combustibles fossiles. Enfin, en queue de peloton, se trouvent les entreprises nord-américaines telles que ExxonMobil, </a:t>
            </a:r>
            <a:r>
              <a:rPr lang="fr-FR" dirty="0" err="1"/>
              <a:t>ConocoPhillips</a:t>
            </a:r>
            <a:r>
              <a:rPr lang="fr-FR" dirty="0"/>
              <a:t>, ou </a:t>
            </a:r>
            <a:r>
              <a:rPr lang="fr-FR" dirty="0" err="1"/>
              <a:t>Suncor</a:t>
            </a:r>
            <a:r>
              <a:rPr lang="fr-FR" dirty="0"/>
              <a:t> avec des politiques très faibles qui ne prennent pas en compte le Scope 3 (l’utilisation finale), le plus important.</a:t>
            </a:r>
          </a:p>
          <a:p>
            <a:pPr marL="36900" indent="0">
              <a:buNone/>
            </a:pPr>
            <a:endParaRPr lang="fr-FR" dirty="0"/>
          </a:p>
          <a:p>
            <a:pPr marL="36900" indent="0">
              <a:buNone/>
            </a:pPr>
            <a:r>
              <a:rPr lang="fr-FR" dirty="0"/>
              <a:t>Des technologies coûteuses et non éprouvées</a:t>
            </a:r>
          </a:p>
          <a:p>
            <a:pPr marL="36900" indent="0">
              <a:buNone/>
            </a:pPr>
            <a:r>
              <a:rPr lang="fr-FR" dirty="0"/>
              <a:t>Carbon Tracker identifie trois approches privilégiées par les entreprises pour atteindre la neutralité carbone : les technologies d’élimination du carbone, la vente d’actifs plutôt que leur liquidation et l’achat de compensations. </a:t>
            </a:r>
            <a:r>
              <a:rPr lang="fr-FR" dirty="0" err="1"/>
              <a:t>TotalEnergies</a:t>
            </a:r>
            <a:r>
              <a:rPr lang="fr-FR" dirty="0"/>
              <a:t> répertorie par exemple une forêt de 13 500 kilomètres carrés au Pérou pour compenser plus de 15 millions de tonnes (Mt) de CO2 sur dix ans, mais elle ne plante pas de nouveaux arbres. </a:t>
            </a:r>
            <a:r>
              <a:rPr lang="fr-FR" dirty="0" err="1"/>
              <a:t>Eni</a:t>
            </a:r>
            <a:r>
              <a:rPr lang="fr-FR" dirty="0"/>
              <a:t> prévoit de construire des usines qui capteront et stockeront chacune dix Mt de CO2 par an d'ici 2030, "mais celles-ci proviendront de processus industriels et ne réduiront pas les émissions de ses propres produits" note le </a:t>
            </a:r>
            <a:r>
              <a:rPr lang="fr-FR" dirty="0" err="1"/>
              <a:t>think</a:t>
            </a:r>
            <a:r>
              <a:rPr lang="fr-FR" dirty="0"/>
              <a:t> tank.</a:t>
            </a:r>
          </a:p>
          <a:p>
            <a:pPr marL="36900" indent="0">
              <a:buNone/>
            </a:pPr>
            <a:endParaRPr lang="fr-FR" dirty="0"/>
          </a:p>
          <a:p>
            <a:pPr marL="36900" indent="0">
              <a:buNone/>
            </a:pPr>
            <a:r>
              <a:rPr lang="fr-FR" dirty="0"/>
              <a:t>De son côté, </a:t>
            </a:r>
            <a:r>
              <a:rPr lang="fr-FR" dirty="0" err="1"/>
              <a:t>ConocoPhillips</a:t>
            </a:r>
            <a:r>
              <a:rPr lang="fr-FR" dirty="0"/>
              <a:t> prévoit de capturer du CO2 et de le réinjecter dans des réservoirs pour extraire plus de pétrole. "Bien que cela puisse réduire l'intensité des émissions de ses opérations, cela entraînera probablement une production et une combustion accrues de pétrole" préviennent les auteurs. Occidental encore dépense environ un milliard de dollars pour construire la première usine à grande échelle aux États-Unis pour capturer le carbone directement dans l'air et ainsi séquestrer 1 Mt par an ... soit 0,4 % des émissions totales des actifs qu'il exploite en 2021.</a:t>
            </a:r>
          </a:p>
          <a:p>
            <a:pPr marL="36900" indent="0">
              <a:buNone/>
            </a:pPr>
            <a:endParaRPr lang="fr-FR" dirty="0"/>
          </a:p>
          <a:p>
            <a:pPr marL="36900" indent="0">
              <a:buNone/>
            </a:pPr>
            <a:r>
              <a:rPr lang="fr-FR" dirty="0"/>
              <a:t>"Les sociétés pétrolières et gazières parient sur des technologies d'atténuation des émissions qui pour la plupart en sont encore à un stade précoce de développement, tandis que les solutions impliquant la plantation d'arbres nécessitent de vastes superficies de terrain" déplore </a:t>
            </a:r>
            <a:r>
              <a:rPr lang="fr-FR" dirty="0" err="1"/>
              <a:t>Maeve</a:t>
            </a:r>
            <a:r>
              <a:rPr lang="fr-FR" dirty="0"/>
              <a:t> </a:t>
            </a:r>
            <a:r>
              <a:rPr lang="fr-FR" dirty="0" err="1"/>
              <a:t>O'Connor</a:t>
            </a:r>
            <a:r>
              <a:rPr lang="fr-FR" dirty="0"/>
              <a:t>, analyste de Carbon Tracker et auteur du rapport. "C'est un pari sur des technologies qui posent un énorme risque à la fois pour les investisseurs et le climat" ajoute-t-il</a:t>
            </a:r>
          </a:p>
        </p:txBody>
      </p:sp>
    </p:spTree>
    <p:extLst>
      <p:ext uri="{BB962C8B-B14F-4D97-AF65-F5344CB8AC3E}">
        <p14:creationId xmlns:p14="http://schemas.microsoft.com/office/powerpoint/2010/main" val="1957130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97C67C-8645-6BBD-E024-4926F66017A6}"/>
              </a:ext>
            </a:extLst>
          </p:cNvPr>
          <p:cNvSpPr>
            <a:spLocks noGrp="1"/>
          </p:cNvSpPr>
          <p:nvPr>
            <p:ph type="title"/>
          </p:nvPr>
        </p:nvSpPr>
        <p:spPr/>
        <p:txBody>
          <a:bodyPr>
            <a:normAutofit fontScale="90000"/>
          </a:bodyPr>
          <a:lstStyle/>
          <a:p>
            <a:r>
              <a:rPr lang="fr-FR" dirty="0"/>
              <a:t>Pollution des énergies fossiles: les enjeux sanitaires</a:t>
            </a:r>
          </a:p>
        </p:txBody>
      </p:sp>
      <p:sp>
        <p:nvSpPr>
          <p:cNvPr id="3" name="Espace réservé du contenu 2">
            <a:extLst>
              <a:ext uri="{FF2B5EF4-FFF2-40B4-BE49-F238E27FC236}">
                <a16:creationId xmlns:a16="http://schemas.microsoft.com/office/drawing/2014/main" id="{05963DEC-EEDC-5ED7-CBE1-E0E995D31AF7}"/>
              </a:ext>
            </a:extLst>
          </p:cNvPr>
          <p:cNvSpPr>
            <a:spLocks noGrp="1"/>
          </p:cNvSpPr>
          <p:nvPr>
            <p:ph idx="1"/>
          </p:nvPr>
        </p:nvSpPr>
        <p:spPr/>
        <p:txBody>
          <a:bodyPr>
            <a:normAutofit fontScale="92500" lnSpcReduction="20000"/>
          </a:bodyPr>
          <a:lstStyle/>
          <a:p>
            <a:pPr marL="36900" indent="0">
              <a:buNone/>
            </a:pPr>
            <a:r>
              <a:rPr lang="fr-FR" dirty="0"/>
              <a:t>La pollution provoquée par les énergies fossiles a été responsable de plus de 8 millions de morts prématurées en 2018, soit 20% des adultes décédés dans le monde, ont estimé des </a:t>
            </a:r>
            <a:r>
              <a:rPr lang="fr-FR" dirty="0" err="1"/>
              <a:t>chercheurs.La</a:t>
            </a:r>
            <a:r>
              <a:rPr lang="fr-FR" dirty="0"/>
              <a:t> Chine et l'Inde comptent à elles seules pour la moitié de ce bilan, tandis qu'un autre million de morts se partagent entre le Bangladesh, l'Indonésie, le Japon et les Etats-Unis, selon cette étude publiée mardi dans la revue scientifique </a:t>
            </a:r>
            <a:r>
              <a:rPr lang="fr-FR" dirty="0" err="1"/>
              <a:t>Environmental</a:t>
            </a:r>
            <a:r>
              <a:rPr lang="fr-FR" dirty="0"/>
              <a:t> </a:t>
            </a:r>
            <a:r>
              <a:rPr lang="fr-FR" dirty="0" err="1"/>
              <a:t>Research</a:t>
            </a:r>
            <a:r>
              <a:rPr lang="fr-FR" dirty="0"/>
              <a:t>.</a:t>
            </a:r>
          </a:p>
          <a:p>
            <a:pPr marL="36900" indent="0">
              <a:buNone/>
            </a:pPr>
            <a:endParaRPr lang="fr-FR" dirty="0"/>
          </a:p>
          <a:p>
            <a:pPr marL="36900" indent="0">
              <a:buNone/>
            </a:pPr>
            <a:r>
              <a:rPr lang="fr-FR" dirty="0"/>
              <a:t>Et le cocktail toxique de particules fines générées par la combustion du pétrole, du gaz et surtout du charbon est responsable d'au moins un quart de la mortalité dans une demi-douzaine de pays, tous en </a:t>
            </a:r>
            <a:r>
              <a:rPr lang="fr-FR" dirty="0" err="1"/>
              <a:t>Asie."On</a:t>
            </a:r>
            <a:r>
              <a:rPr lang="fr-FR" dirty="0"/>
              <a:t> parle souvent du danger de la combustion des énergies fossiles dans le contexte des émissions de CO2 et du changement climatique. On néglige les impacts sanitaires potentiels", a indiqué l'un des co-auteurs, Joel Schwartz, de la Chan </a:t>
            </a:r>
            <a:r>
              <a:rPr lang="fr-FR" dirty="0" err="1"/>
              <a:t>School</a:t>
            </a:r>
            <a:r>
              <a:rPr lang="fr-FR" dirty="0"/>
              <a:t> of Public </a:t>
            </a:r>
            <a:r>
              <a:rPr lang="fr-FR" dirty="0" err="1"/>
              <a:t>Health</a:t>
            </a:r>
            <a:r>
              <a:rPr lang="fr-FR" dirty="0"/>
              <a:t> de l'Université de Harvard.</a:t>
            </a:r>
          </a:p>
          <a:p>
            <a:pPr marL="36900" indent="0">
              <a:buNone/>
            </a:pPr>
            <a:endParaRPr lang="fr-FR" dirty="0"/>
          </a:p>
          <a:p>
            <a:pPr marL="36900" indent="0">
              <a:buNone/>
            </a:pPr>
            <a:r>
              <a:rPr lang="fr-FR" dirty="0" err="1"/>
              <a:t>Geo</a:t>
            </a:r>
            <a:r>
              <a:rPr lang="fr-FR" dirty="0"/>
              <a:t> , 2019</a:t>
            </a:r>
          </a:p>
        </p:txBody>
      </p:sp>
    </p:spTree>
    <p:extLst>
      <p:ext uri="{BB962C8B-B14F-4D97-AF65-F5344CB8AC3E}">
        <p14:creationId xmlns:p14="http://schemas.microsoft.com/office/powerpoint/2010/main" val="2228602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E2619-56C2-72A1-B9C2-D587C705D848}"/>
              </a:ext>
            </a:extLst>
          </p:cNvPr>
          <p:cNvSpPr>
            <a:spLocks noGrp="1"/>
          </p:cNvSpPr>
          <p:nvPr>
            <p:ph type="title"/>
          </p:nvPr>
        </p:nvSpPr>
        <p:spPr/>
        <p:txBody>
          <a:bodyPr/>
          <a:lstStyle/>
          <a:p>
            <a:r>
              <a:rPr lang="fr-FR" dirty="0"/>
              <a:t>Le protocole de Kyoto (1997)</a:t>
            </a:r>
          </a:p>
        </p:txBody>
      </p:sp>
      <p:sp>
        <p:nvSpPr>
          <p:cNvPr id="3" name="Espace réservé du contenu 2">
            <a:extLst>
              <a:ext uri="{FF2B5EF4-FFF2-40B4-BE49-F238E27FC236}">
                <a16:creationId xmlns:a16="http://schemas.microsoft.com/office/drawing/2014/main" id="{4105E9B8-8DFE-5554-65D1-21C028E98674}"/>
              </a:ext>
            </a:extLst>
          </p:cNvPr>
          <p:cNvSpPr>
            <a:spLocks noGrp="1"/>
          </p:cNvSpPr>
          <p:nvPr>
            <p:ph idx="1"/>
          </p:nvPr>
        </p:nvSpPr>
        <p:spPr/>
        <p:txBody>
          <a:bodyPr>
            <a:normAutofit fontScale="47500" lnSpcReduction="20000"/>
          </a:bodyPr>
          <a:lstStyle/>
          <a:p>
            <a:r>
              <a:rPr lang="fr-FR" dirty="0"/>
              <a:t>Le protocole de Kyoto, signé en décembre 1997 et entré en vigueur en 2005, vise à réduire les émissions de six gaz à effet de serre:</a:t>
            </a:r>
          </a:p>
          <a:p>
            <a:r>
              <a:rPr lang="fr-FR" dirty="0"/>
              <a:t>le dioxyde de carbone (CO2);</a:t>
            </a:r>
          </a:p>
          <a:p>
            <a:r>
              <a:rPr lang="fr-FR" dirty="0"/>
              <a:t>le méthane (CH4);</a:t>
            </a:r>
          </a:p>
          <a:p>
            <a:r>
              <a:rPr lang="fr-FR" dirty="0"/>
              <a:t>l'oxyde nitreux (N2O);</a:t>
            </a:r>
          </a:p>
          <a:p>
            <a:r>
              <a:rPr lang="fr-FR" dirty="0"/>
              <a:t>l'</a:t>
            </a:r>
            <a:r>
              <a:rPr lang="fr-FR" dirty="0" err="1"/>
              <a:t>hydrofluorocarbone</a:t>
            </a:r>
            <a:r>
              <a:rPr lang="fr-FR" dirty="0"/>
              <a:t> (HFCs);</a:t>
            </a:r>
          </a:p>
          <a:p>
            <a:r>
              <a:rPr lang="fr-FR" dirty="0"/>
              <a:t>l'hydrocarbure perfluoré (</a:t>
            </a:r>
            <a:r>
              <a:rPr lang="fr-FR" dirty="0" err="1"/>
              <a:t>PFCs</a:t>
            </a:r>
            <a:r>
              <a:rPr lang="fr-FR" dirty="0"/>
              <a:t>);</a:t>
            </a:r>
          </a:p>
          <a:p>
            <a:r>
              <a:rPr lang="fr-FR" dirty="0"/>
              <a:t>l'hexafluorure de soufre (SF6).</a:t>
            </a:r>
          </a:p>
          <a:p>
            <a:r>
              <a:rPr lang="fr-FR" dirty="0"/>
              <a:t> </a:t>
            </a:r>
          </a:p>
          <a:p>
            <a:r>
              <a:rPr lang="fr-FR" dirty="0"/>
              <a:t>La définition d’objectifs contraignants et quantifiés</a:t>
            </a:r>
          </a:p>
          <a:p>
            <a:r>
              <a:rPr lang="fr-FR" dirty="0"/>
              <a:t>Le protocole contient des objectifs contraignants et quantifiés de limitation et de réduction des gaz à effet de serre. En effet, les Parties de l'annexe I de la Convention-cadre s'engagent globalement à réduire leurs émissions de gaz à effet de serre d'au moins 5% par rapport aux niveaux de 1990 durant la période 2008-2012. L'année 1995 peut être retenue comme année de référence par les Parties qui le souhaitent, pour les émissions de HFC, PFC et SF6.</a:t>
            </a:r>
          </a:p>
          <a:p>
            <a:r>
              <a:rPr lang="fr-FR" dirty="0"/>
              <a:t>Les engagements souscrits par les États</a:t>
            </a:r>
          </a:p>
          <a:p>
            <a:r>
              <a:rPr lang="fr-FR" dirty="0"/>
              <a:t>Pour atteindre ces objectifs, le protocole propose une série de moyens</a:t>
            </a:r>
          </a:p>
          <a:p>
            <a:r>
              <a:rPr lang="fr-FR" dirty="0"/>
              <a:t>renforcer ou mettre en place des politiques nationales de réduction des émissions ;</a:t>
            </a:r>
          </a:p>
          <a:p>
            <a:r>
              <a:rPr lang="fr-FR" dirty="0"/>
              <a:t>coopérer avec les autres parties contractantes.</a:t>
            </a:r>
          </a:p>
          <a:p>
            <a:r>
              <a:rPr lang="fr-FR" dirty="0"/>
              <a:t>Les Parties mettent en place un système national d'estimation des émissions anthropiques par les sources et de l'absorption par les puits de tous les gaz à effet de serre non réglementés par le protocole de Montréal, au plus tard un an avant la première période d'engagement</a:t>
            </a:r>
          </a:p>
          <a:p>
            <a:endParaRPr lang="fr-FR" dirty="0"/>
          </a:p>
        </p:txBody>
      </p:sp>
    </p:spTree>
    <p:extLst>
      <p:ext uri="{BB962C8B-B14F-4D97-AF65-F5344CB8AC3E}">
        <p14:creationId xmlns:p14="http://schemas.microsoft.com/office/powerpoint/2010/main" val="4086588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9529B2-7C06-E79D-85C8-A63ADAB0982B}"/>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60391D79-E25C-1169-3C91-3D979B5F9F49}"/>
              </a:ext>
            </a:extLst>
          </p:cNvPr>
          <p:cNvPicPr>
            <a:picLocks noGrp="1" noChangeAspect="1"/>
          </p:cNvPicPr>
          <p:nvPr>
            <p:ph idx="1"/>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241647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1E63F-0772-EB99-9FB9-21D630F66F5E}"/>
              </a:ext>
            </a:extLst>
          </p:cNvPr>
          <p:cNvSpPr>
            <a:spLocks noGrp="1"/>
          </p:cNvSpPr>
          <p:nvPr>
            <p:ph type="title"/>
          </p:nvPr>
        </p:nvSpPr>
        <p:spPr/>
        <p:txBody>
          <a:bodyPr/>
          <a:lstStyle/>
          <a:p>
            <a:r>
              <a:rPr lang="fr-FR" dirty="0"/>
              <a:t>L’accord de Paris (conférence pour le climat).</a:t>
            </a:r>
          </a:p>
        </p:txBody>
      </p:sp>
      <p:sp>
        <p:nvSpPr>
          <p:cNvPr id="3" name="Espace réservé du contenu 2">
            <a:extLst>
              <a:ext uri="{FF2B5EF4-FFF2-40B4-BE49-F238E27FC236}">
                <a16:creationId xmlns:a16="http://schemas.microsoft.com/office/drawing/2014/main" id="{C7C381A3-041F-6572-8420-B597201C1133}"/>
              </a:ext>
            </a:extLst>
          </p:cNvPr>
          <p:cNvSpPr>
            <a:spLocks noGrp="1"/>
          </p:cNvSpPr>
          <p:nvPr>
            <p:ph idx="1"/>
          </p:nvPr>
        </p:nvSpPr>
        <p:spPr>
          <a:xfrm>
            <a:off x="168812" y="1732449"/>
            <a:ext cx="11718387" cy="4752757"/>
          </a:xfrm>
        </p:spPr>
        <p:txBody>
          <a:bodyPr>
            <a:normAutofit fontScale="85000" lnSpcReduction="20000"/>
          </a:bodyPr>
          <a:lstStyle/>
          <a:p>
            <a:pPr marL="36900" indent="0">
              <a:buNone/>
            </a:pPr>
            <a:r>
              <a:rPr lang="fr-FR" dirty="0"/>
              <a:t>L'Accord de Paris est historique, il doit permettre de maintenir l’augmentation de la température mondiale bien en dessous de 2 degrés, et de mener des efforts encore plus poussés pour limiter cette augmentation à 1,5 degré, puisqu’une clause a été prévue pour réviser ces engagements.</a:t>
            </a:r>
          </a:p>
          <a:p>
            <a:pPr marL="36900" indent="0">
              <a:buNone/>
            </a:pPr>
            <a:r>
              <a:rPr lang="fr-FR" dirty="0"/>
              <a:t>Grande cause nationale 2015, l'action  contre le réchauffement climatique est un défi qu’il était primordial de relever. En effet, le cinquième et dernier rapport du </a:t>
            </a:r>
            <a:r>
              <a:rPr lang="fr-FR" dirty="0" err="1"/>
              <a:t>Giec</a:t>
            </a:r>
            <a:r>
              <a:rPr lang="fr-FR" dirty="0"/>
              <a:t> souligne l’importance des activités humaines dans le dérèglement climatique et ses principales manifestations :</a:t>
            </a:r>
          </a:p>
          <a:p>
            <a:pPr marL="36900" indent="0">
              <a:buNone/>
            </a:pPr>
            <a:endParaRPr lang="fr-FR" dirty="0"/>
          </a:p>
          <a:p>
            <a:r>
              <a:rPr lang="fr-FR" dirty="0"/>
              <a:t>la température moyenne annuelle a déjà augmenté de 0,85 °C depuis 1880 et pourrait croître jusqu’à près de 5°C d’ici à 2100 ;</a:t>
            </a:r>
          </a:p>
          <a:p>
            <a:r>
              <a:rPr lang="fr-FR" dirty="0"/>
              <a:t>plus de 90% de l’énergie due au réchauffement climatique est stockée dans l’océan ;</a:t>
            </a:r>
          </a:p>
          <a:p>
            <a:r>
              <a:rPr lang="fr-FR" dirty="0"/>
              <a:t>l’océan Arctique pourrait être libre de glace avant le milieu du 21e siècle et les glaciers de montagne continueront à se vider. Le niveau de la mer s’est élevé de 0,19 mètre au cours de la période 1901-2010. Le GIEC prévoit une hausse probable de 26 à 82 cm d’ici à 2100 ;</a:t>
            </a:r>
          </a:p>
          <a:p>
            <a:r>
              <a:rPr lang="fr-FR" dirty="0"/>
              <a:t>les concentrations de CO2 liées à l’homme ont augmenté de 40% depuis 1750 et de 20% depuis 1958.</a:t>
            </a:r>
          </a:p>
          <a:p>
            <a:pPr marL="36900" indent="0">
              <a:buNone/>
            </a:pPr>
            <a:r>
              <a:rPr lang="fr-FR" dirty="0"/>
              <a:t>La Convention-cadre des Nations unies sur les changements climatiques (CCNUCC) a vu le jour à l'occasion du Sommet de la Terre de Rio de Janeiro, en 1992. Ratifiée par 196 « parties », elle reconnaît l’existence d’un réchauffement climatique dû à l’activité humaine et donne aux pays industrialisés la responsabilité d'agir efficacement contre ce phénomène.</a:t>
            </a:r>
          </a:p>
          <a:p>
            <a:pPr marL="36900" indent="0">
              <a:buNone/>
            </a:pPr>
            <a:endParaRPr lang="fr-FR" dirty="0"/>
          </a:p>
        </p:txBody>
      </p:sp>
    </p:spTree>
    <p:extLst>
      <p:ext uri="{BB962C8B-B14F-4D97-AF65-F5344CB8AC3E}">
        <p14:creationId xmlns:p14="http://schemas.microsoft.com/office/powerpoint/2010/main" val="3361405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31167-A88C-4690-8913-0D1E902ABD6E}"/>
              </a:ext>
            </a:extLst>
          </p:cNvPr>
          <p:cNvSpPr>
            <a:spLocks noGrp="1"/>
          </p:cNvSpPr>
          <p:nvPr>
            <p:ph type="title"/>
          </p:nvPr>
        </p:nvSpPr>
        <p:spPr>
          <a:xfrm>
            <a:off x="0" y="96350"/>
            <a:ext cx="4459458" cy="970450"/>
          </a:xfrm>
        </p:spPr>
        <p:txBody>
          <a:bodyPr>
            <a:normAutofit fontScale="90000"/>
          </a:bodyPr>
          <a:lstStyle/>
          <a:p>
            <a:r>
              <a:rPr lang="fr-FR" dirty="0"/>
              <a:t>Quelques freins à la transition énergétique</a:t>
            </a:r>
          </a:p>
        </p:txBody>
      </p:sp>
      <p:sp>
        <p:nvSpPr>
          <p:cNvPr id="3" name="Espace réservé du contenu 2">
            <a:extLst>
              <a:ext uri="{FF2B5EF4-FFF2-40B4-BE49-F238E27FC236}">
                <a16:creationId xmlns:a16="http://schemas.microsoft.com/office/drawing/2014/main" id="{E779C81D-91A0-B388-96A5-975DB3AC8099}"/>
              </a:ext>
            </a:extLst>
          </p:cNvPr>
          <p:cNvSpPr>
            <a:spLocks noGrp="1"/>
          </p:cNvSpPr>
          <p:nvPr>
            <p:ph idx="1"/>
          </p:nvPr>
        </p:nvSpPr>
        <p:spPr>
          <a:xfrm>
            <a:off x="63304" y="2702899"/>
            <a:ext cx="4332849" cy="4058751"/>
          </a:xfrm>
        </p:spPr>
        <p:txBody>
          <a:bodyPr>
            <a:normAutofit fontScale="92500" lnSpcReduction="20000"/>
          </a:bodyPr>
          <a:lstStyle/>
          <a:p>
            <a:pPr marL="36900" indent="0">
              <a:buNone/>
            </a:pPr>
            <a:r>
              <a:rPr lang="fr-FR" dirty="0"/>
              <a:t>En 2019, quatre organisations de protection de l’environnement et de solidarité internationale, Greenpeace, Oxfam, la Fondation Nicolas Hulot et Notre Affaire à Tous, se sont alliées autour d’un projet commun : attaquer l’État français en justice pour inaction climatique. Le tribunal administratif de Paris vient de condamner l'État à réparer les dommages causés par son inaction climatique d’ici 14 mois. L’Affaire du siècle a particulièrement visé les manquements de l'État à ses engagements carbone entre 2015 et 2018, en émettant 15 millions de tonnes de gaz à effets de serre de plus que ce à quoi il s'était engagé.</a:t>
            </a:r>
          </a:p>
        </p:txBody>
      </p:sp>
      <p:sp>
        <p:nvSpPr>
          <p:cNvPr id="5" name="ZoneTexte 4">
            <a:extLst>
              <a:ext uri="{FF2B5EF4-FFF2-40B4-BE49-F238E27FC236}">
                <a16:creationId xmlns:a16="http://schemas.microsoft.com/office/drawing/2014/main" id="{725163EC-FFA1-BD58-27BB-F92287E4C013}"/>
              </a:ext>
            </a:extLst>
          </p:cNvPr>
          <p:cNvSpPr txBox="1"/>
          <p:nvPr/>
        </p:nvSpPr>
        <p:spPr>
          <a:xfrm>
            <a:off x="4459459" y="0"/>
            <a:ext cx="7605932" cy="7294305"/>
          </a:xfrm>
          <a:prstGeom prst="rect">
            <a:avLst/>
          </a:prstGeom>
          <a:noFill/>
        </p:spPr>
        <p:txBody>
          <a:bodyPr wrap="square">
            <a:spAutoFit/>
          </a:bodyPr>
          <a:lstStyle/>
          <a:p>
            <a:r>
              <a:rPr lang="fr-FR" dirty="0"/>
              <a:t>Le syndrome NIMBY (Not In </a:t>
            </a:r>
            <a:r>
              <a:rPr lang="fr-FR" dirty="0" err="1"/>
              <a:t>My</a:t>
            </a:r>
            <a:r>
              <a:rPr lang="fr-FR" dirty="0"/>
              <a:t> </a:t>
            </a:r>
            <a:r>
              <a:rPr lang="fr-FR" dirty="0" err="1"/>
              <a:t>Backyard</a:t>
            </a:r>
            <a:r>
              <a:rPr lang="fr-FR" dirty="0"/>
              <a:t>, en français « pas dans mon arrière-cour ») désigne l’attitude d’une personne ou d’un groupe de personnes qui refusent l’implantation dans leur environnement proche d’une infrastructure. Par extension, ces personnes sont qualifiées de manière péjorative de « NIMBY ». Elles ne sont pas nécessairement hostiles à l’infrastructure en tant que telle mais n’acceptent pas que celle-ci puisse modifier leur environnement (désagréments d’ordre environnemental, social ou encore esthétique).</a:t>
            </a:r>
          </a:p>
          <a:p>
            <a:endParaRPr lang="fr-FR" dirty="0"/>
          </a:p>
          <a:p>
            <a:r>
              <a:rPr lang="fr-FR" dirty="0"/>
              <a:t>Terminologie employée dès les années 1980 aux États-Unis, le syndrome NIMBY illustre l’affirmation croissante de droits individuels et des collectivités locales face à l’État : l’individu souhaite profiter des avancées technologies qui bénéficient à la collectivité mais refuse que l’intérêt général nuise à une partie de son bien être. Le syndrome NIMBY est parfois assimilé à une forme d’égoïsme ou d’hypocondrie.</a:t>
            </a:r>
          </a:p>
          <a:p>
            <a:endParaRPr lang="fr-FR" dirty="0"/>
          </a:p>
          <a:p>
            <a:r>
              <a:rPr lang="fr-FR" dirty="0"/>
              <a:t>Toutes les sources d’énergie sont susceptibles de rencontrer au niveau local des réactions de type NIMBY. Ces dernières se cristallisent sur des craintes diverses : « mitage du paysage », pollution sonore, dangerosité supposée, etc. Pour modérer les oppositions locales, une indemnisation des riverains est parfois prévue, comme lors de la pose de lignes haute tension pour « préjudice visuel ».</a:t>
            </a:r>
          </a:p>
          <a:p>
            <a:endParaRPr lang="fr-FR" dirty="0"/>
          </a:p>
          <a:p>
            <a:r>
              <a:rPr lang="fr-FR" dirty="0"/>
              <a:t>D’autres acronymes sont employés pour designer des attitudes plus tranchées encore que NIMBY : BANANA (</a:t>
            </a:r>
            <a:r>
              <a:rPr lang="fr-FR" dirty="0" err="1"/>
              <a:t>Build</a:t>
            </a:r>
            <a:r>
              <a:rPr lang="fr-FR" dirty="0"/>
              <a:t> </a:t>
            </a:r>
            <a:r>
              <a:rPr lang="fr-FR" dirty="0" err="1"/>
              <a:t>Absolutely</a:t>
            </a:r>
            <a:r>
              <a:rPr lang="fr-FR" dirty="0"/>
              <a:t> Nothing </a:t>
            </a:r>
            <a:r>
              <a:rPr lang="fr-FR" dirty="0" err="1"/>
              <a:t>Anywhere</a:t>
            </a:r>
            <a:r>
              <a:rPr lang="fr-FR" dirty="0"/>
              <a:t> Near </a:t>
            </a:r>
            <a:r>
              <a:rPr lang="fr-FR" dirty="0" err="1"/>
              <a:t>Anyplace</a:t>
            </a:r>
            <a:r>
              <a:rPr lang="fr-FR" dirty="0"/>
              <a:t>(2)) ou NOPE (Not on Planet </a:t>
            </a:r>
            <a:r>
              <a:rPr lang="fr-FR" dirty="0" err="1"/>
              <a:t>Earth</a:t>
            </a:r>
            <a:r>
              <a:rPr lang="fr-FR" dirty="0"/>
              <a:t>(3)).</a:t>
            </a:r>
          </a:p>
        </p:txBody>
      </p:sp>
    </p:spTree>
    <p:extLst>
      <p:ext uri="{BB962C8B-B14F-4D97-AF65-F5344CB8AC3E}">
        <p14:creationId xmlns:p14="http://schemas.microsoft.com/office/powerpoint/2010/main" val="674229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6AB42F-8EAC-1C1B-8B11-986D90C80657}"/>
              </a:ext>
            </a:extLst>
          </p:cNvPr>
          <p:cNvSpPr>
            <a:spLocks noGrp="1"/>
          </p:cNvSpPr>
          <p:nvPr>
            <p:ph type="title"/>
          </p:nvPr>
        </p:nvSpPr>
        <p:spPr/>
        <p:txBody>
          <a:bodyPr/>
          <a:lstStyle/>
          <a:p>
            <a:r>
              <a:rPr lang="fr-FR" dirty="0"/>
              <a:t>La transition énergétique</a:t>
            </a:r>
          </a:p>
        </p:txBody>
      </p:sp>
      <p:sp>
        <p:nvSpPr>
          <p:cNvPr id="3" name="Espace réservé du contenu 2">
            <a:extLst>
              <a:ext uri="{FF2B5EF4-FFF2-40B4-BE49-F238E27FC236}">
                <a16:creationId xmlns:a16="http://schemas.microsoft.com/office/drawing/2014/main" id="{7E782723-68FC-0505-98C5-CE51A112C03F}"/>
              </a:ext>
            </a:extLst>
          </p:cNvPr>
          <p:cNvSpPr>
            <a:spLocks noGrp="1"/>
          </p:cNvSpPr>
          <p:nvPr>
            <p:ph idx="1"/>
          </p:nvPr>
        </p:nvSpPr>
        <p:spPr>
          <a:xfrm>
            <a:off x="913795" y="1732449"/>
            <a:ext cx="10353762" cy="5125551"/>
          </a:xfrm>
        </p:spPr>
        <p:txBody>
          <a:bodyPr>
            <a:normAutofit lnSpcReduction="10000"/>
          </a:bodyPr>
          <a:lstStyle/>
          <a:p>
            <a:r>
              <a:rPr lang="fr-FR" dirty="0"/>
              <a:t>La stratégies des pays dvpés est d’élaborer une transition énergétique, qui passe par plusieurs points :</a:t>
            </a:r>
          </a:p>
          <a:p>
            <a:pPr marL="36900" indent="0">
              <a:buNone/>
            </a:pPr>
            <a:r>
              <a:rPr lang="fr-FR" dirty="0"/>
              <a:t>-	Améliorer l’efficacité énergétique : valoriser les activités moins énergivores (transports doux, moteurs électriques, équipement basse conso,…) ; favoriser les certifications de bonne qualité </a:t>
            </a:r>
            <a:r>
              <a:rPr lang="fr-FR" dirty="0" err="1"/>
              <a:t>energétique</a:t>
            </a:r>
            <a:r>
              <a:rPr lang="fr-FR" dirty="0"/>
              <a:t>, comme pour le bâtiment (norme HQE).</a:t>
            </a:r>
          </a:p>
          <a:p>
            <a:pPr marL="36900" indent="0">
              <a:buNone/>
            </a:pPr>
            <a:r>
              <a:rPr lang="fr-FR" dirty="0"/>
              <a:t>-	Développer les énergies non </a:t>
            </a:r>
            <a:r>
              <a:rPr lang="fr-FR" dirty="0" err="1"/>
              <a:t>carbonnées</a:t>
            </a:r>
            <a:r>
              <a:rPr lang="fr-FR" dirty="0"/>
              <a:t> et renouvelables.</a:t>
            </a:r>
          </a:p>
          <a:p>
            <a:pPr marL="36900" indent="0">
              <a:buNone/>
            </a:pPr>
            <a:endParaRPr lang="fr-FR" dirty="0"/>
          </a:p>
          <a:p>
            <a:pPr marL="36900" indent="0">
              <a:buNone/>
            </a:pPr>
            <a:r>
              <a:rPr lang="fr-FR" dirty="0"/>
              <a:t>Pour cela les pays dvpés développent :</a:t>
            </a:r>
          </a:p>
          <a:p>
            <a:r>
              <a:rPr lang="fr-FR" dirty="0"/>
              <a:t>-	Des politiques incitatives (prime à l’achat d’un véhicule hybride)</a:t>
            </a:r>
          </a:p>
          <a:p>
            <a:r>
              <a:rPr lang="fr-FR" dirty="0"/>
              <a:t>-	Des politiques dissuasives (taxe carbone par exemple).</a:t>
            </a:r>
          </a:p>
          <a:p>
            <a:r>
              <a:rPr lang="fr-FR" dirty="0"/>
              <a:t>-	Éducatives (promotion des énergies propres et comportement responsables).</a:t>
            </a:r>
          </a:p>
          <a:p>
            <a:r>
              <a:rPr lang="fr-FR" dirty="0"/>
              <a:t>-	Prospectives : aide aux innovations permettant des améliorations, comme les réseaux  intelligents de distribution d’électricité).</a:t>
            </a:r>
          </a:p>
          <a:p>
            <a:endParaRPr lang="fr-FR" dirty="0"/>
          </a:p>
        </p:txBody>
      </p:sp>
    </p:spTree>
    <p:extLst>
      <p:ext uri="{BB962C8B-B14F-4D97-AF65-F5344CB8AC3E}">
        <p14:creationId xmlns:p14="http://schemas.microsoft.com/office/powerpoint/2010/main" val="1464363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E904A5F-EC16-6C08-C350-FCF1A6B0C474}"/>
              </a:ext>
            </a:extLst>
          </p:cNvPr>
          <p:cNvPicPr>
            <a:picLocks noChangeAspect="1"/>
          </p:cNvPicPr>
          <p:nvPr/>
        </p:nvPicPr>
        <p:blipFill>
          <a:blip r:embed="rId2"/>
          <a:stretch>
            <a:fillRect/>
          </a:stretch>
        </p:blipFill>
        <p:spPr>
          <a:xfrm>
            <a:off x="8487508" y="161596"/>
            <a:ext cx="3704492" cy="2327542"/>
          </a:xfrm>
          <a:prstGeom prst="rect">
            <a:avLst/>
          </a:prstGeom>
        </p:spPr>
      </p:pic>
      <p:sp>
        <p:nvSpPr>
          <p:cNvPr id="2" name="Titre 1">
            <a:extLst>
              <a:ext uri="{FF2B5EF4-FFF2-40B4-BE49-F238E27FC236}">
                <a16:creationId xmlns:a16="http://schemas.microsoft.com/office/drawing/2014/main" id="{DD5A304B-0723-D669-1C99-D0488C48C984}"/>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C473F770-AE1D-673B-B2EB-0E283F87DA75}"/>
              </a:ext>
            </a:extLst>
          </p:cNvPr>
          <p:cNvPicPr>
            <a:picLocks noGrp="1" noChangeAspect="1"/>
          </p:cNvPicPr>
          <p:nvPr>
            <p:ph idx="1"/>
          </p:nvPr>
        </p:nvPicPr>
        <p:blipFill>
          <a:blip r:embed="rId3"/>
          <a:stretch>
            <a:fillRect/>
          </a:stretch>
        </p:blipFill>
        <p:spPr>
          <a:xfrm>
            <a:off x="19568" y="0"/>
            <a:ext cx="1809750" cy="3333750"/>
          </a:xfrm>
          <a:prstGeom prst="rect">
            <a:avLst/>
          </a:prstGeom>
        </p:spPr>
      </p:pic>
      <p:pic>
        <p:nvPicPr>
          <p:cNvPr id="5" name="Image 4">
            <a:extLst>
              <a:ext uri="{FF2B5EF4-FFF2-40B4-BE49-F238E27FC236}">
                <a16:creationId xmlns:a16="http://schemas.microsoft.com/office/drawing/2014/main" id="{66E703EA-3207-1C02-B454-6291B0974D98}"/>
              </a:ext>
            </a:extLst>
          </p:cNvPr>
          <p:cNvPicPr>
            <a:picLocks noChangeAspect="1"/>
          </p:cNvPicPr>
          <p:nvPr/>
        </p:nvPicPr>
        <p:blipFill>
          <a:blip r:embed="rId4"/>
          <a:stretch>
            <a:fillRect/>
          </a:stretch>
        </p:blipFill>
        <p:spPr>
          <a:xfrm>
            <a:off x="2183173" y="140421"/>
            <a:ext cx="3032760" cy="2089235"/>
          </a:xfrm>
          <a:prstGeom prst="rect">
            <a:avLst/>
          </a:prstGeom>
        </p:spPr>
      </p:pic>
      <p:pic>
        <p:nvPicPr>
          <p:cNvPr id="6" name="Image 5">
            <a:extLst>
              <a:ext uri="{FF2B5EF4-FFF2-40B4-BE49-F238E27FC236}">
                <a16:creationId xmlns:a16="http://schemas.microsoft.com/office/drawing/2014/main" id="{34D9140E-5B28-60D8-651F-75F6AD1BF05E}"/>
              </a:ext>
            </a:extLst>
          </p:cNvPr>
          <p:cNvPicPr>
            <a:picLocks noChangeAspect="1"/>
          </p:cNvPicPr>
          <p:nvPr/>
        </p:nvPicPr>
        <p:blipFill rotWithShape="1">
          <a:blip r:embed="rId5"/>
          <a:srcRect r="6260"/>
          <a:stretch/>
        </p:blipFill>
        <p:spPr>
          <a:xfrm>
            <a:off x="267286" y="4184185"/>
            <a:ext cx="2240646" cy="2533394"/>
          </a:xfrm>
          <a:prstGeom prst="rect">
            <a:avLst/>
          </a:prstGeom>
        </p:spPr>
      </p:pic>
      <p:pic>
        <p:nvPicPr>
          <p:cNvPr id="7" name="Image 6">
            <a:extLst>
              <a:ext uri="{FF2B5EF4-FFF2-40B4-BE49-F238E27FC236}">
                <a16:creationId xmlns:a16="http://schemas.microsoft.com/office/drawing/2014/main" id="{8C2D3CF0-A069-3C39-01F6-EA49EE367F76}"/>
              </a:ext>
            </a:extLst>
          </p:cNvPr>
          <p:cNvPicPr>
            <a:picLocks noChangeAspect="1"/>
          </p:cNvPicPr>
          <p:nvPr/>
        </p:nvPicPr>
        <p:blipFill>
          <a:blip r:embed="rId6"/>
          <a:stretch>
            <a:fillRect/>
          </a:stretch>
        </p:blipFill>
        <p:spPr>
          <a:xfrm>
            <a:off x="2652954" y="2830201"/>
            <a:ext cx="2806735" cy="2421521"/>
          </a:xfrm>
          <a:prstGeom prst="rect">
            <a:avLst/>
          </a:prstGeom>
        </p:spPr>
      </p:pic>
      <p:pic>
        <p:nvPicPr>
          <p:cNvPr id="9" name="Image 8">
            <a:extLst>
              <a:ext uri="{FF2B5EF4-FFF2-40B4-BE49-F238E27FC236}">
                <a16:creationId xmlns:a16="http://schemas.microsoft.com/office/drawing/2014/main" id="{A61422C4-397D-AE58-493D-C64488D652FE}"/>
              </a:ext>
            </a:extLst>
          </p:cNvPr>
          <p:cNvPicPr>
            <a:picLocks noChangeAspect="1"/>
          </p:cNvPicPr>
          <p:nvPr/>
        </p:nvPicPr>
        <p:blipFill>
          <a:blip r:embed="rId7"/>
          <a:stretch>
            <a:fillRect/>
          </a:stretch>
        </p:blipFill>
        <p:spPr>
          <a:xfrm>
            <a:off x="5459689" y="161597"/>
            <a:ext cx="3032760" cy="2327542"/>
          </a:xfrm>
          <a:prstGeom prst="rect">
            <a:avLst/>
          </a:prstGeom>
        </p:spPr>
      </p:pic>
      <p:pic>
        <p:nvPicPr>
          <p:cNvPr id="11" name="Image 10">
            <a:extLst>
              <a:ext uri="{FF2B5EF4-FFF2-40B4-BE49-F238E27FC236}">
                <a16:creationId xmlns:a16="http://schemas.microsoft.com/office/drawing/2014/main" id="{562031CE-4A51-725A-93AB-EE8BE93FD9B4}"/>
              </a:ext>
            </a:extLst>
          </p:cNvPr>
          <p:cNvPicPr>
            <a:picLocks noChangeAspect="1"/>
          </p:cNvPicPr>
          <p:nvPr/>
        </p:nvPicPr>
        <p:blipFill>
          <a:blip r:embed="rId8"/>
          <a:stretch>
            <a:fillRect/>
          </a:stretch>
        </p:blipFill>
        <p:spPr>
          <a:xfrm>
            <a:off x="5738112" y="4449413"/>
            <a:ext cx="3171151" cy="2408588"/>
          </a:xfrm>
          <a:prstGeom prst="rect">
            <a:avLst/>
          </a:prstGeom>
        </p:spPr>
      </p:pic>
      <p:pic>
        <p:nvPicPr>
          <p:cNvPr id="12" name="Image 11">
            <a:extLst>
              <a:ext uri="{FF2B5EF4-FFF2-40B4-BE49-F238E27FC236}">
                <a16:creationId xmlns:a16="http://schemas.microsoft.com/office/drawing/2014/main" id="{462D7747-17DD-179A-52AA-E0E80DFD1775}"/>
              </a:ext>
            </a:extLst>
          </p:cNvPr>
          <p:cNvPicPr>
            <a:picLocks noChangeAspect="1"/>
          </p:cNvPicPr>
          <p:nvPr/>
        </p:nvPicPr>
        <p:blipFill>
          <a:blip r:embed="rId9"/>
          <a:stretch>
            <a:fillRect/>
          </a:stretch>
        </p:blipFill>
        <p:spPr>
          <a:xfrm>
            <a:off x="9434343" y="3333750"/>
            <a:ext cx="2705100" cy="1821894"/>
          </a:xfrm>
          <a:prstGeom prst="rect">
            <a:avLst/>
          </a:prstGeom>
        </p:spPr>
      </p:pic>
      <p:sp>
        <p:nvSpPr>
          <p:cNvPr id="13" name="ZoneTexte 12">
            <a:extLst>
              <a:ext uri="{FF2B5EF4-FFF2-40B4-BE49-F238E27FC236}">
                <a16:creationId xmlns:a16="http://schemas.microsoft.com/office/drawing/2014/main" id="{7C95E322-2B40-1643-3BBF-1F7FDCC989B9}"/>
              </a:ext>
            </a:extLst>
          </p:cNvPr>
          <p:cNvSpPr txBox="1"/>
          <p:nvPr/>
        </p:nvSpPr>
        <p:spPr>
          <a:xfrm>
            <a:off x="140677" y="3479763"/>
            <a:ext cx="1688641" cy="646331"/>
          </a:xfrm>
          <a:prstGeom prst="rect">
            <a:avLst/>
          </a:prstGeom>
          <a:noFill/>
        </p:spPr>
        <p:txBody>
          <a:bodyPr wrap="square" rtlCol="0">
            <a:spAutoFit/>
          </a:bodyPr>
          <a:lstStyle/>
          <a:p>
            <a:r>
              <a:rPr lang="fr-FR" dirty="0"/>
              <a:t>Le feu au paléolithique</a:t>
            </a:r>
          </a:p>
        </p:txBody>
      </p:sp>
      <p:sp>
        <p:nvSpPr>
          <p:cNvPr id="14" name="ZoneTexte 13">
            <a:extLst>
              <a:ext uri="{FF2B5EF4-FFF2-40B4-BE49-F238E27FC236}">
                <a16:creationId xmlns:a16="http://schemas.microsoft.com/office/drawing/2014/main" id="{E2CD87A5-27ED-8D9E-7D70-3A843707CD7B}"/>
              </a:ext>
            </a:extLst>
          </p:cNvPr>
          <p:cNvSpPr txBox="1"/>
          <p:nvPr/>
        </p:nvSpPr>
        <p:spPr>
          <a:xfrm>
            <a:off x="2507932" y="2151474"/>
            <a:ext cx="2486099" cy="646331"/>
          </a:xfrm>
          <a:prstGeom prst="rect">
            <a:avLst/>
          </a:prstGeom>
          <a:noFill/>
        </p:spPr>
        <p:txBody>
          <a:bodyPr wrap="square" rtlCol="0">
            <a:spAutoFit/>
          </a:bodyPr>
          <a:lstStyle/>
          <a:p>
            <a:r>
              <a:rPr lang="fr-FR" dirty="0"/>
              <a:t>L’énergie animale au néolithique</a:t>
            </a:r>
          </a:p>
        </p:txBody>
      </p:sp>
      <p:sp>
        <p:nvSpPr>
          <p:cNvPr id="15" name="ZoneTexte 14">
            <a:extLst>
              <a:ext uri="{FF2B5EF4-FFF2-40B4-BE49-F238E27FC236}">
                <a16:creationId xmlns:a16="http://schemas.microsoft.com/office/drawing/2014/main" id="{24D7457C-6BB8-684D-C89A-5272A0814AB4}"/>
              </a:ext>
            </a:extLst>
          </p:cNvPr>
          <p:cNvSpPr txBox="1"/>
          <p:nvPr/>
        </p:nvSpPr>
        <p:spPr>
          <a:xfrm>
            <a:off x="2507932" y="5978769"/>
            <a:ext cx="2486098" cy="923330"/>
          </a:xfrm>
          <a:prstGeom prst="rect">
            <a:avLst/>
          </a:prstGeom>
          <a:noFill/>
        </p:spPr>
        <p:txBody>
          <a:bodyPr wrap="square" rtlCol="0">
            <a:spAutoFit/>
          </a:bodyPr>
          <a:lstStyle/>
          <a:p>
            <a:r>
              <a:rPr lang="fr-FR" dirty="0"/>
              <a:t>Le vent et l’eau à l’Antiquité et au Moyen-Âge</a:t>
            </a:r>
          </a:p>
        </p:txBody>
      </p:sp>
      <p:sp>
        <p:nvSpPr>
          <p:cNvPr id="16" name="ZoneTexte 15">
            <a:extLst>
              <a:ext uri="{FF2B5EF4-FFF2-40B4-BE49-F238E27FC236}">
                <a16:creationId xmlns:a16="http://schemas.microsoft.com/office/drawing/2014/main" id="{57C4144B-4311-12EF-265B-2EA0B68DF66D}"/>
              </a:ext>
            </a:extLst>
          </p:cNvPr>
          <p:cNvSpPr txBox="1"/>
          <p:nvPr/>
        </p:nvSpPr>
        <p:spPr>
          <a:xfrm>
            <a:off x="2736110" y="5251722"/>
            <a:ext cx="3032760" cy="646331"/>
          </a:xfrm>
          <a:prstGeom prst="rect">
            <a:avLst/>
          </a:prstGeom>
          <a:noFill/>
        </p:spPr>
        <p:txBody>
          <a:bodyPr wrap="square" rtlCol="0">
            <a:spAutoFit/>
          </a:bodyPr>
          <a:lstStyle/>
          <a:p>
            <a:r>
              <a:rPr lang="fr-FR" dirty="0"/>
              <a:t>Le charbon premier XIXème, 1</a:t>
            </a:r>
            <a:r>
              <a:rPr lang="fr-FR" baseline="30000" dirty="0"/>
              <a:t>ère</a:t>
            </a:r>
            <a:r>
              <a:rPr lang="fr-FR" dirty="0"/>
              <a:t> </a:t>
            </a:r>
            <a:r>
              <a:rPr lang="fr-FR" dirty="0" err="1"/>
              <a:t>révo</a:t>
            </a:r>
            <a:r>
              <a:rPr lang="fr-FR" dirty="0"/>
              <a:t> industrielle</a:t>
            </a:r>
          </a:p>
        </p:txBody>
      </p:sp>
      <p:sp>
        <p:nvSpPr>
          <p:cNvPr id="17" name="ZoneTexte 16">
            <a:extLst>
              <a:ext uri="{FF2B5EF4-FFF2-40B4-BE49-F238E27FC236}">
                <a16:creationId xmlns:a16="http://schemas.microsoft.com/office/drawing/2014/main" id="{3A346C77-4FFC-465F-5F8D-0669C0BBF93B}"/>
              </a:ext>
            </a:extLst>
          </p:cNvPr>
          <p:cNvSpPr txBox="1"/>
          <p:nvPr/>
        </p:nvSpPr>
        <p:spPr>
          <a:xfrm>
            <a:off x="7118252" y="2532465"/>
            <a:ext cx="3573194" cy="923330"/>
          </a:xfrm>
          <a:prstGeom prst="rect">
            <a:avLst/>
          </a:prstGeom>
          <a:noFill/>
        </p:spPr>
        <p:txBody>
          <a:bodyPr wrap="square" rtlCol="0">
            <a:spAutoFit/>
          </a:bodyPr>
          <a:lstStyle/>
          <a:p>
            <a:r>
              <a:rPr lang="fr-FR" dirty="0" err="1"/>
              <a:t>Electricité</a:t>
            </a:r>
            <a:r>
              <a:rPr lang="fr-FR" dirty="0"/>
              <a:t> et hydrocarbure fin XIXème début XXème, 2</a:t>
            </a:r>
            <a:r>
              <a:rPr lang="fr-FR" baseline="30000" dirty="0"/>
              <a:t>ème</a:t>
            </a:r>
            <a:r>
              <a:rPr lang="fr-FR" dirty="0"/>
              <a:t> </a:t>
            </a:r>
            <a:r>
              <a:rPr lang="fr-FR" dirty="0" err="1"/>
              <a:t>révo</a:t>
            </a:r>
            <a:r>
              <a:rPr lang="fr-FR" dirty="0"/>
              <a:t> industrielle</a:t>
            </a:r>
          </a:p>
        </p:txBody>
      </p:sp>
      <p:sp>
        <p:nvSpPr>
          <p:cNvPr id="19" name="ZoneTexte 18">
            <a:extLst>
              <a:ext uri="{FF2B5EF4-FFF2-40B4-BE49-F238E27FC236}">
                <a16:creationId xmlns:a16="http://schemas.microsoft.com/office/drawing/2014/main" id="{E79D9BCD-6E40-EE28-E70A-B2EB33BEA60C}"/>
              </a:ext>
            </a:extLst>
          </p:cNvPr>
          <p:cNvSpPr txBox="1"/>
          <p:nvPr/>
        </p:nvSpPr>
        <p:spPr>
          <a:xfrm>
            <a:off x="6685492" y="3722520"/>
            <a:ext cx="2405658" cy="646331"/>
          </a:xfrm>
          <a:prstGeom prst="rect">
            <a:avLst/>
          </a:prstGeom>
          <a:noFill/>
        </p:spPr>
        <p:txBody>
          <a:bodyPr wrap="square" rtlCol="0">
            <a:spAutoFit/>
          </a:bodyPr>
          <a:lstStyle/>
          <a:p>
            <a:r>
              <a:rPr lang="fr-FR" dirty="0"/>
              <a:t>Le nucléaire des Trente Glorieuses</a:t>
            </a:r>
          </a:p>
        </p:txBody>
      </p:sp>
      <p:sp>
        <p:nvSpPr>
          <p:cNvPr id="20" name="ZoneTexte 19">
            <a:extLst>
              <a:ext uri="{FF2B5EF4-FFF2-40B4-BE49-F238E27FC236}">
                <a16:creationId xmlns:a16="http://schemas.microsoft.com/office/drawing/2014/main" id="{99304EE1-198C-796D-8C39-6B976DBC4AE0}"/>
              </a:ext>
            </a:extLst>
          </p:cNvPr>
          <p:cNvSpPr txBox="1"/>
          <p:nvPr/>
        </p:nvSpPr>
        <p:spPr>
          <a:xfrm>
            <a:off x="9434343" y="5372743"/>
            <a:ext cx="2593534" cy="923330"/>
          </a:xfrm>
          <a:prstGeom prst="rect">
            <a:avLst/>
          </a:prstGeom>
          <a:noFill/>
        </p:spPr>
        <p:txBody>
          <a:bodyPr wrap="square" rtlCol="0">
            <a:spAutoFit/>
          </a:bodyPr>
          <a:lstStyle/>
          <a:p>
            <a:r>
              <a:rPr lang="fr-FR" dirty="0"/>
              <a:t>Les énergies renouvelables de la 3</a:t>
            </a:r>
            <a:r>
              <a:rPr lang="fr-FR" baseline="30000" dirty="0"/>
              <a:t>ème</a:t>
            </a:r>
            <a:r>
              <a:rPr lang="fr-FR" dirty="0"/>
              <a:t> révolution industrielle</a:t>
            </a:r>
          </a:p>
        </p:txBody>
      </p:sp>
    </p:spTree>
    <p:extLst>
      <p:ext uri="{BB962C8B-B14F-4D97-AF65-F5344CB8AC3E}">
        <p14:creationId xmlns:p14="http://schemas.microsoft.com/office/powerpoint/2010/main" val="277860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C0088-C15F-336A-BFEA-990E317F302B}"/>
              </a:ext>
            </a:extLst>
          </p:cNvPr>
          <p:cNvSpPr>
            <a:spLocks noGrp="1"/>
          </p:cNvSpPr>
          <p:nvPr>
            <p:ph type="title"/>
          </p:nvPr>
        </p:nvSpPr>
        <p:spPr/>
        <p:txBody>
          <a:bodyPr>
            <a:normAutofit fontScale="90000"/>
          </a:bodyPr>
          <a:lstStyle/>
          <a:p>
            <a:r>
              <a:rPr lang="fr-FR" dirty="0"/>
              <a:t>Les objectifs du plan action climat européen en 2019.</a:t>
            </a:r>
          </a:p>
        </p:txBody>
      </p:sp>
      <p:sp>
        <p:nvSpPr>
          <p:cNvPr id="3" name="Espace réservé du contenu 2">
            <a:extLst>
              <a:ext uri="{FF2B5EF4-FFF2-40B4-BE49-F238E27FC236}">
                <a16:creationId xmlns:a16="http://schemas.microsoft.com/office/drawing/2014/main" id="{A5915DA8-26D1-A13D-AF91-85ED5FCA10C2}"/>
              </a:ext>
            </a:extLst>
          </p:cNvPr>
          <p:cNvSpPr>
            <a:spLocks noGrp="1"/>
          </p:cNvSpPr>
          <p:nvPr>
            <p:ph idx="1"/>
          </p:nvPr>
        </p:nvSpPr>
        <p:spPr/>
        <p:txBody>
          <a:bodyPr>
            <a:normAutofit/>
          </a:bodyPr>
          <a:lstStyle/>
          <a:p>
            <a:pPr>
              <a:buFont typeface="Wingdings" panose="05000000000000000000" pitchFamily="2" charset="2"/>
              <a:buChar char="q"/>
            </a:pPr>
            <a:r>
              <a:rPr lang="fr-FR" sz="2800" dirty="0"/>
              <a:t>Diminution des émissions de 55% en 2030 par rapport à 1990-</a:t>
            </a:r>
          </a:p>
          <a:p>
            <a:pPr>
              <a:buFont typeface="Wingdings" panose="05000000000000000000" pitchFamily="2" charset="2"/>
              <a:buChar char="q"/>
            </a:pPr>
            <a:r>
              <a:rPr lang="fr-FR" sz="2800" dirty="0"/>
              <a:t>énergies renouvelables 32% du mix énergétique-</a:t>
            </a:r>
          </a:p>
          <a:p>
            <a:pPr>
              <a:buFont typeface="Wingdings" panose="05000000000000000000" pitchFamily="2" charset="2"/>
              <a:buChar char="q"/>
            </a:pPr>
            <a:r>
              <a:rPr lang="fr-FR" sz="2800" dirty="0"/>
              <a:t>2,5% d’économie d’énergie réalisée. </a:t>
            </a:r>
          </a:p>
          <a:p>
            <a:pPr>
              <a:buFont typeface="Wingdings" panose="05000000000000000000" pitchFamily="2" charset="2"/>
              <a:buChar char="q"/>
            </a:pPr>
            <a:r>
              <a:rPr lang="fr-FR" sz="2800" dirty="0"/>
              <a:t>L’objectif final est la neutralité carbone en 2050.</a:t>
            </a:r>
          </a:p>
        </p:txBody>
      </p:sp>
    </p:spTree>
    <p:extLst>
      <p:ext uri="{BB962C8B-B14F-4D97-AF65-F5344CB8AC3E}">
        <p14:creationId xmlns:p14="http://schemas.microsoft.com/office/powerpoint/2010/main" val="1719210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8E8408-41D3-E37C-0E3D-C189A0A92C78}"/>
              </a:ext>
            </a:extLst>
          </p:cNvPr>
          <p:cNvSpPr>
            <a:spLocks noGrp="1"/>
          </p:cNvSpPr>
          <p:nvPr>
            <p:ph type="title"/>
          </p:nvPr>
        </p:nvSpPr>
        <p:spPr>
          <a:xfrm>
            <a:off x="919119" y="276288"/>
            <a:ext cx="10353762" cy="970450"/>
          </a:xfrm>
        </p:spPr>
        <p:txBody>
          <a:bodyPr>
            <a:normAutofit fontScale="90000"/>
          </a:bodyPr>
          <a:lstStyle/>
          <a:p>
            <a:r>
              <a:rPr lang="fr-FR" dirty="0"/>
              <a:t>La Chine championne des investissements dans le renouvelable…mais qui reste largement dépendantes des fossiles.</a:t>
            </a:r>
          </a:p>
        </p:txBody>
      </p:sp>
      <p:pic>
        <p:nvPicPr>
          <p:cNvPr id="7" name="Espace réservé du contenu 6">
            <a:extLst>
              <a:ext uri="{FF2B5EF4-FFF2-40B4-BE49-F238E27FC236}">
                <a16:creationId xmlns:a16="http://schemas.microsoft.com/office/drawing/2014/main" id="{2EA97F40-9A62-7991-A01B-0D87A2B01A84}"/>
              </a:ext>
            </a:extLst>
          </p:cNvPr>
          <p:cNvPicPr>
            <a:picLocks noGrp="1" noChangeAspect="1"/>
          </p:cNvPicPr>
          <p:nvPr>
            <p:ph idx="1"/>
          </p:nvPr>
        </p:nvPicPr>
        <p:blipFill>
          <a:blip r:embed="rId2"/>
          <a:stretch>
            <a:fillRect/>
          </a:stretch>
        </p:blipFill>
        <p:spPr>
          <a:xfrm>
            <a:off x="5694947" y="1731963"/>
            <a:ext cx="6497053" cy="5126037"/>
          </a:xfrm>
          <a:prstGeom prst="rect">
            <a:avLst/>
          </a:prstGeom>
        </p:spPr>
      </p:pic>
      <p:pic>
        <p:nvPicPr>
          <p:cNvPr id="14" name="Image 13">
            <a:extLst>
              <a:ext uri="{FF2B5EF4-FFF2-40B4-BE49-F238E27FC236}">
                <a16:creationId xmlns:a16="http://schemas.microsoft.com/office/drawing/2014/main" id="{D3F68D2B-E168-D7FB-7515-445758FDB9E4}"/>
              </a:ext>
            </a:extLst>
          </p:cNvPr>
          <p:cNvPicPr>
            <a:picLocks noChangeAspect="1"/>
          </p:cNvPicPr>
          <p:nvPr/>
        </p:nvPicPr>
        <p:blipFill>
          <a:blip r:embed="rId3"/>
          <a:stretch>
            <a:fillRect/>
          </a:stretch>
        </p:blipFill>
        <p:spPr>
          <a:xfrm>
            <a:off x="0" y="1731964"/>
            <a:ext cx="5694947" cy="5126036"/>
          </a:xfrm>
          <a:prstGeom prst="rect">
            <a:avLst/>
          </a:prstGeom>
        </p:spPr>
      </p:pic>
    </p:spTree>
    <p:extLst>
      <p:ext uri="{BB962C8B-B14F-4D97-AF65-F5344CB8AC3E}">
        <p14:creationId xmlns:p14="http://schemas.microsoft.com/office/powerpoint/2010/main" val="773656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B6B0C2B-F0EF-2E6D-0FE6-9E20F32872E4}"/>
              </a:ext>
            </a:extLst>
          </p:cNvPr>
          <p:cNvPicPr>
            <a:picLocks noGrp="1" noChangeAspect="1"/>
          </p:cNvPicPr>
          <p:nvPr>
            <p:ph idx="1"/>
          </p:nvPr>
        </p:nvPicPr>
        <p:blipFill>
          <a:blip r:embed="rId2"/>
          <a:stretch>
            <a:fillRect/>
          </a:stretch>
        </p:blipFill>
        <p:spPr>
          <a:xfrm>
            <a:off x="0" y="0"/>
            <a:ext cx="5623560" cy="6858000"/>
          </a:xfrm>
          <a:prstGeom prst="rect">
            <a:avLst/>
          </a:prstGeom>
        </p:spPr>
      </p:pic>
      <p:sp>
        <p:nvSpPr>
          <p:cNvPr id="6" name="ZoneTexte 5">
            <a:extLst>
              <a:ext uri="{FF2B5EF4-FFF2-40B4-BE49-F238E27FC236}">
                <a16:creationId xmlns:a16="http://schemas.microsoft.com/office/drawing/2014/main" id="{885BAE7D-CFBB-E5B0-28EF-C581C29B453E}"/>
              </a:ext>
            </a:extLst>
          </p:cNvPr>
          <p:cNvSpPr txBox="1"/>
          <p:nvPr/>
        </p:nvSpPr>
        <p:spPr>
          <a:xfrm>
            <a:off x="5684520" y="254170"/>
            <a:ext cx="6507480" cy="5139869"/>
          </a:xfrm>
          <a:prstGeom prst="rect">
            <a:avLst/>
          </a:prstGeom>
          <a:noFill/>
        </p:spPr>
        <p:txBody>
          <a:bodyPr wrap="square">
            <a:spAutoFit/>
          </a:bodyPr>
          <a:lstStyle/>
          <a:p>
            <a:r>
              <a:rPr lang="fr-FR" sz="2400" b="1" dirty="0"/>
              <a:t>Les limites des renouvelables</a:t>
            </a:r>
            <a:r>
              <a:rPr lang="fr-FR" sz="2400" dirty="0"/>
              <a:t>	</a:t>
            </a:r>
          </a:p>
          <a:p>
            <a:endParaRPr lang="fr-FR" sz="2400" dirty="0"/>
          </a:p>
          <a:p>
            <a:pPr marL="342900" indent="-342900">
              <a:buFontTx/>
              <a:buChar char="-"/>
            </a:pPr>
            <a:r>
              <a:rPr lang="fr-FR" sz="2000" dirty="0"/>
              <a:t>Le coût financier: bien que les coûts de production aient chuté, les coûts des renouvelables restent élevés par rapport aux fossiles.</a:t>
            </a:r>
          </a:p>
          <a:p>
            <a:pPr marL="342900" indent="-342900">
              <a:buFontTx/>
              <a:buChar char="-"/>
            </a:pPr>
            <a:endParaRPr lang="fr-FR" sz="2000" dirty="0"/>
          </a:p>
          <a:p>
            <a:pPr marL="342900" indent="-342900">
              <a:buFontTx/>
              <a:buChar char="-"/>
            </a:pPr>
            <a:r>
              <a:rPr lang="fr-FR" sz="2000" dirty="0"/>
              <a:t>Le coût énergétique : panneaux, éoliennes, etc… sont produits à partir de terres rares et demandent un coût énergétique. Le retraitement n’est pas maîtrisé.</a:t>
            </a:r>
          </a:p>
          <a:p>
            <a:pPr marL="342900" indent="-342900">
              <a:buFontTx/>
              <a:buChar char="-"/>
            </a:pPr>
            <a:endParaRPr lang="fr-FR" sz="2000" dirty="0"/>
          </a:p>
          <a:p>
            <a:pPr marL="342900" indent="-342900">
              <a:buFontTx/>
              <a:buChar char="-"/>
            </a:pPr>
            <a:r>
              <a:rPr lang="fr-FR" sz="2000" dirty="0"/>
              <a:t>La production dépend des aléas naturels, et on ne sait pas pour l’instant stocker l’électricité produite.</a:t>
            </a:r>
          </a:p>
          <a:p>
            <a:pPr marL="342900" indent="-342900">
              <a:buFontTx/>
              <a:buChar char="-"/>
            </a:pPr>
            <a:endParaRPr lang="fr-FR" sz="2000" dirty="0"/>
          </a:p>
          <a:p>
            <a:r>
              <a:rPr lang="fr-FR" sz="2000" dirty="0"/>
              <a:t>-	Le transport de l’électricité peut être couteux.</a:t>
            </a:r>
          </a:p>
          <a:p>
            <a:endParaRPr lang="fr-FR" sz="2000" dirty="0"/>
          </a:p>
          <a:p>
            <a:r>
              <a:rPr lang="fr-FR" sz="2000" dirty="0"/>
              <a:t>-	Le phénomène Nimby. </a:t>
            </a:r>
          </a:p>
        </p:txBody>
      </p:sp>
    </p:spTree>
    <p:extLst>
      <p:ext uri="{BB962C8B-B14F-4D97-AF65-F5344CB8AC3E}">
        <p14:creationId xmlns:p14="http://schemas.microsoft.com/office/powerpoint/2010/main" val="106882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32E344-6706-A87B-8A09-AC0F6D713640}"/>
              </a:ext>
            </a:extLst>
          </p:cNvPr>
          <p:cNvSpPr>
            <a:spLocks noGrp="1"/>
          </p:cNvSpPr>
          <p:nvPr>
            <p:ph type="title"/>
          </p:nvPr>
        </p:nvSpPr>
        <p:spPr>
          <a:xfrm>
            <a:off x="919119" y="0"/>
            <a:ext cx="10353762" cy="970450"/>
          </a:xfrm>
        </p:spPr>
        <p:txBody>
          <a:bodyPr/>
          <a:lstStyle/>
          <a:p>
            <a:r>
              <a:rPr lang="fr-FR" dirty="0"/>
              <a:t>Nucléaire civile et militaire dans le monde </a:t>
            </a:r>
          </a:p>
        </p:txBody>
      </p:sp>
      <p:pic>
        <p:nvPicPr>
          <p:cNvPr id="4" name="Espace réservé du contenu 3">
            <a:extLst>
              <a:ext uri="{FF2B5EF4-FFF2-40B4-BE49-F238E27FC236}">
                <a16:creationId xmlns:a16="http://schemas.microsoft.com/office/drawing/2014/main" id="{ACA83E00-48B0-083F-FF5F-33AC3635701B}"/>
              </a:ext>
            </a:extLst>
          </p:cNvPr>
          <p:cNvPicPr>
            <a:picLocks noGrp="1" noChangeAspect="1"/>
          </p:cNvPicPr>
          <p:nvPr>
            <p:ph idx="1"/>
          </p:nvPr>
        </p:nvPicPr>
        <p:blipFill>
          <a:blip r:embed="rId2"/>
          <a:stretch>
            <a:fillRect/>
          </a:stretch>
        </p:blipFill>
        <p:spPr>
          <a:xfrm>
            <a:off x="0" y="1082041"/>
            <a:ext cx="12192000" cy="5775960"/>
          </a:xfrm>
          <a:prstGeom prst="rect">
            <a:avLst/>
          </a:prstGeom>
        </p:spPr>
      </p:pic>
    </p:spTree>
    <p:extLst>
      <p:ext uri="{BB962C8B-B14F-4D97-AF65-F5344CB8AC3E}">
        <p14:creationId xmlns:p14="http://schemas.microsoft.com/office/powerpoint/2010/main" val="1990390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CB0B00-705D-2E5D-15CA-C44CBA958298}"/>
              </a:ext>
            </a:extLst>
          </p:cNvPr>
          <p:cNvSpPr>
            <a:spLocks noGrp="1"/>
          </p:cNvSpPr>
          <p:nvPr>
            <p:ph type="title"/>
          </p:nvPr>
        </p:nvSpPr>
        <p:spPr/>
        <p:txBody>
          <a:bodyPr/>
          <a:lstStyle/>
          <a:p>
            <a:r>
              <a:rPr lang="fr-FR" dirty="0"/>
              <a:t>Le débat du coût du nucléaire</a:t>
            </a:r>
          </a:p>
        </p:txBody>
      </p:sp>
      <p:sp>
        <p:nvSpPr>
          <p:cNvPr id="3" name="Espace réservé du contenu 2">
            <a:extLst>
              <a:ext uri="{FF2B5EF4-FFF2-40B4-BE49-F238E27FC236}">
                <a16:creationId xmlns:a16="http://schemas.microsoft.com/office/drawing/2014/main" id="{003DC8D3-FBFC-95FE-1289-56E731E69774}"/>
              </a:ext>
            </a:extLst>
          </p:cNvPr>
          <p:cNvSpPr>
            <a:spLocks noGrp="1"/>
          </p:cNvSpPr>
          <p:nvPr>
            <p:ph idx="1"/>
          </p:nvPr>
        </p:nvSpPr>
        <p:spPr>
          <a:xfrm>
            <a:off x="913795" y="1580051"/>
            <a:ext cx="10353762" cy="5277950"/>
          </a:xfrm>
        </p:spPr>
        <p:txBody>
          <a:bodyPr>
            <a:normAutofit lnSpcReduction="10000"/>
          </a:bodyPr>
          <a:lstStyle/>
          <a:p>
            <a:pPr marL="36900" indent="0">
              <a:buNone/>
            </a:pPr>
            <a:r>
              <a:rPr lang="fr-FR" dirty="0"/>
              <a:t>Source d'électricité bon marché ou gouffre financier? A l'heure où la France réfléchit à son avenir énergétique, le calcul du coût du nucléaire reste difficile et le débat fait rage entre défenseurs de l'atome et ses opposants.</a:t>
            </a:r>
          </a:p>
          <a:p>
            <a:pPr marL="36900" indent="0">
              <a:buNone/>
            </a:pPr>
            <a:r>
              <a:rPr lang="fr-FR" dirty="0"/>
              <a:t>"L'exploitation du parc permet d'obtenir des coûts de l'ordre de 32 euros par mégawattheure (MWh), inférieurs aux prix du marché et de très loin inférieurs à tous les coûts de moyens neufs, quels qu'ils soient, qui viendraient s'y substituer", déclarait récemment Dominique Minière, directeur du parc nucléaire et thermique d'EDF.</a:t>
            </a:r>
          </a:p>
          <a:p>
            <a:pPr marL="36900" indent="0">
              <a:buNone/>
            </a:pPr>
            <a:r>
              <a:rPr lang="fr-FR" dirty="0"/>
              <a:t>"EDF est de mauvaise foi en brandissant ce chiffre" de 32 euros, juge pour sa part Alix </a:t>
            </a:r>
            <a:r>
              <a:rPr lang="fr-FR" dirty="0" err="1"/>
              <a:t>Mazounie</a:t>
            </a:r>
            <a:r>
              <a:rPr lang="fr-FR" dirty="0"/>
              <a:t>, chez Greenpeace. Selon l'ONG, qui milite contre le nucléaire, ce calcul occulte en effet "charges futures et investissements d'avenir«  (coût du renouvellement des centrales et de l’enfouissement des déchets.)</a:t>
            </a:r>
          </a:p>
          <a:p>
            <a:pPr marL="36900" indent="0">
              <a:buNone/>
            </a:pPr>
            <a:r>
              <a:rPr lang="fr-FR" dirty="0"/>
              <a:t>"Les estimations les plus optimistes pour l'horizon 2020-2025 sont de l'ordre de 60 euros le </a:t>
            </a:r>
            <a:r>
              <a:rPr lang="fr-FR" dirty="0" err="1"/>
              <a:t>Mwh</a:t>
            </a:r>
            <a:r>
              <a:rPr lang="fr-FR" dirty="0"/>
              <a:t> mais il est assez clair qu'il y a des très fortes incertitudes: ça peut aller jusqu'à 90 euros du </a:t>
            </a:r>
            <a:r>
              <a:rPr lang="fr-FR" dirty="0" err="1"/>
              <a:t>Mwh</a:t>
            </a:r>
            <a:r>
              <a:rPr lang="fr-FR" dirty="0"/>
              <a:t>", calcule pour sa part Patrick </a:t>
            </a:r>
            <a:r>
              <a:rPr lang="fr-FR" dirty="0" err="1"/>
              <a:t>Criqui</a:t>
            </a:r>
            <a:r>
              <a:rPr lang="fr-FR" dirty="0"/>
              <a:t>. Une facture élevée alors que par ailleurs les prix des énergies renouvelables sont en chute, rendant l'éolien terrestre et le solaire de plus en plus compétitifs.</a:t>
            </a:r>
          </a:p>
        </p:txBody>
      </p:sp>
    </p:spTree>
    <p:extLst>
      <p:ext uri="{BB962C8B-B14F-4D97-AF65-F5344CB8AC3E}">
        <p14:creationId xmlns:p14="http://schemas.microsoft.com/office/powerpoint/2010/main" val="3697582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D6A0AB-9570-57AD-6BF3-0B53F3D6F593}"/>
              </a:ext>
            </a:extLst>
          </p:cNvPr>
          <p:cNvSpPr>
            <a:spLocks noGrp="1"/>
          </p:cNvSpPr>
          <p:nvPr>
            <p:ph type="title"/>
          </p:nvPr>
        </p:nvSpPr>
        <p:spPr/>
        <p:txBody>
          <a:bodyPr>
            <a:normAutofit fontScale="90000"/>
          </a:bodyPr>
          <a:lstStyle/>
          <a:p>
            <a:r>
              <a:rPr lang="fr-FR" dirty="0"/>
              <a:t>La Chine, première puissance </a:t>
            </a:r>
            <a:r>
              <a:rPr lang="fr-FR"/>
              <a:t>éolienne mondiale</a:t>
            </a:r>
            <a:endParaRPr lang="fr-FR" dirty="0"/>
          </a:p>
        </p:txBody>
      </p:sp>
      <p:pic>
        <p:nvPicPr>
          <p:cNvPr id="5" name="Espace réservé du contenu 4">
            <a:extLst>
              <a:ext uri="{FF2B5EF4-FFF2-40B4-BE49-F238E27FC236}">
                <a16:creationId xmlns:a16="http://schemas.microsoft.com/office/drawing/2014/main" id="{81AAFCB0-E6C3-D162-D0B7-5FA1B60D5B6A}"/>
              </a:ext>
            </a:extLst>
          </p:cNvPr>
          <p:cNvPicPr>
            <a:picLocks noGrp="1" noChangeAspect="1"/>
          </p:cNvPicPr>
          <p:nvPr>
            <p:ph idx="1"/>
          </p:nvPr>
        </p:nvPicPr>
        <p:blipFill>
          <a:blip r:embed="rId2"/>
          <a:stretch>
            <a:fillRect/>
          </a:stretch>
        </p:blipFill>
        <p:spPr>
          <a:xfrm>
            <a:off x="913795" y="2011680"/>
            <a:ext cx="9129365" cy="4526280"/>
          </a:xfrm>
          <a:prstGeom prst="rect">
            <a:avLst/>
          </a:prstGeom>
        </p:spPr>
      </p:pic>
    </p:spTree>
    <p:extLst>
      <p:ext uri="{BB962C8B-B14F-4D97-AF65-F5344CB8AC3E}">
        <p14:creationId xmlns:p14="http://schemas.microsoft.com/office/powerpoint/2010/main" val="409588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65ECDE-7B73-F760-B0B2-72D2E5633844}"/>
              </a:ext>
            </a:extLst>
          </p:cNvPr>
          <p:cNvSpPr>
            <a:spLocks noGrp="1"/>
          </p:cNvSpPr>
          <p:nvPr>
            <p:ph type="title"/>
          </p:nvPr>
        </p:nvSpPr>
        <p:spPr>
          <a:xfrm>
            <a:off x="919119" y="239150"/>
            <a:ext cx="10353762" cy="970450"/>
          </a:xfrm>
        </p:spPr>
        <p:txBody>
          <a:bodyPr/>
          <a:lstStyle/>
          <a:p>
            <a:r>
              <a:rPr lang="fr-FR" dirty="0"/>
              <a:t>Le pétrole: la production</a:t>
            </a:r>
          </a:p>
        </p:txBody>
      </p:sp>
      <p:pic>
        <p:nvPicPr>
          <p:cNvPr id="4" name="Espace réservé du contenu 3">
            <a:extLst>
              <a:ext uri="{FF2B5EF4-FFF2-40B4-BE49-F238E27FC236}">
                <a16:creationId xmlns:a16="http://schemas.microsoft.com/office/drawing/2014/main" id="{E9AC8D41-B50A-CBC0-845D-16CF24BC4E8F}"/>
              </a:ext>
            </a:extLst>
          </p:cNvPr>
          <p:cNvPicPr>
            <a:picLocks noGrp="1" noChangeAspect="1"/>
          </p:cNvPicPr>
          <p:nvPr>
            <p:ph idx="1"/>
          </p:nvPr>
        </p:nvPicPr>
        <p:blipFill>
          <a:blip r:embed="rId2"/>
          <a:stretch>
            <a:fillRect/>
          </a:stretch>
        </p:blipFill>
        <p:spPr>
          <a:xfrm>
            <a:off x="0" y="1463041"/>
            <a:ext cx="12192000" cy="5394959"/>
          </a:xfrm>
          <a:prstGeom prst="rect">
            <a:avLst/>
          </a:prstGeom>
        </p:spPr>
      </p:pic>
    </p:spTree>
    <p:extLst>
      <p:ext uri="{BB962C8B-B14F-4D97-AF65-F5344CB8AC3E}">
        <p14:creationId xmlns:p14="http://schemas.microsoft.com/office/powerpoint/2010/main" val="72396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647D6-FDB3-BB7A-28A7-D2BA73AEA46B}"/>
              </a:ext>
            </a:extLst>
          </p:cNvPr>
          <p:cNvSpPr>
            <a:spLocks noGrp="1"/>
          </p:cNvSpPr>
          <p:nvPr>
            <p:ph type="title"/>
          </p:nvPr>
        </p:nvSpPr>
        <p:spPr>
          <a:xfrm>
            <a:off x="919119" y="187570"/>
            <a:ext cx="10353762" cy="970450"/>
          </a:xfrm>
        </p:spPr>
        <p:txBody>
          <a:bodyPr/>
          <a:lstStyle/>
          <a:p>
            <a:r>
              <a:rPr lang="fr-FR" dirty="0"/>
              <a:t>Le pétrole: la consommation.</a:t>
            </a:r>
          </a:p>
        </p:txBody>
      </p:sp>
      <p:pic>
        <p:nvPicPr>
          <p:cNvPr id="4" name="Espace réservé du contenu 3">
            <a:extLst>
              <a:ext uri="{FF2B5EF4-FFF2-40B4-BE49-F238E27FC236}">
                <a16:creationId xmlns:a16="http://schemas.microsoft.com/office/drawing/2014/main" id="{4EF029AC-A608-F3F0-BC80-B8159F5E6144}"/>
              </a:ext>
            </a:extLst>
          </p:cNvPr>
          <p:cNvPicPr>
            <a:picLocks noGrp="1" noChangeAspect="1"/>
          </p:cNvPicPr>
          <p:nvPr>
            <p:ph idx="1"/>
          </p:nvPr>
        </p:nvPicPr>
        <p:blipFill>
          <a:blip r:embed="rId2"/>
          <a:stretch>
            <a:fillRect/>
          </a:stretch>
        </p:blipFill>
        <p:spPr>
          <a:xfrm>
            <a:off x="1" y="1158021"/>
            <a:ext cx="12013808" cy="5699980"/>
          </a:xfrm>
          <a:prstGeom prst="rect">
            <a:avLst/>
          </a:prstGeom>
        </p:spPr>
      </p:pic>
    </p:spTree>
    <p:extLst>
      <p:ext uri="{BB962C8B-B14F-4D97-AF65-F5344CB8AC3E}">
        <p14:creationId xmlns:p14="http://schemas.microsoft.com/office/powerpoint/2010/main" val="354245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5A72A6-63F1-4486-0B11-32DA88494737}"/>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61D8BDD0-21E6-7875-C62B-127AA0A29D4C}"/>
              </a:ext>
            </a:extLst>
          </p:cNvPr>
          <p:cNvPicPr>
            <a:picLocks noGrp="1" noChangeAspect="1"/>
          </p:cNvPicPr>
          <p:nvPr>
            <p:ph idx="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101757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54A92-FF34-FDCE-9673-59C2C30C3656}"/>
              </a:ext>
            </a:extLst>
          </p:cNvPr>
          <p:cNvSpPr>
            <a:spLocks noGrp="1"/>
          </p:cNvSpPr>
          <p:nvPr>
            <p:ph type="title"/>
          </p:nvPr>
        </p:nvSpPr>
        <p:spPr>
          <a:xfrm>
            <a:off x="919119" y="145366"/>
            <a:ext cx="10353762" cy="970450"/>
          </a:xfrm>
        </p:spPr>
        <p:txBody>
          <a:bodyPr/>
          <a:lstStyle/>
          <a:p>
            <a:r>
              <a:rPr lang="fr-FR" dirty="0"/>
              <a:t>Gisements connus de terres rares</a:t>
            </a:r>
          </a:p>
        </p:txBody>
      </p:sp>
      <p:pic>
        <p:nvPicPr>
          <p:cNvPr id="4" name="Espace réservé du contenu 3">
            <a:extLst>
              <a:ext uri="{FF2B5EF4-FFF2-40B4-BE49-F238E27FC236}">
                <a16:creationId xmlns:a16="http://schemas.microsoft.com/office/drawing/2014/main" id="{F1D01613-1830-19CE-EC08-1DEB30B72FCD}"/>
              </a:ext>
            </a:extLst>
          </p:cNvPr>
          <p:cNvPicPr>
            <a:picLocks noGrp="1" noChangeAspect="1"/>
          </p:cNvPicPr>
          <p:nvPr>
            <p:ph idx="1"/>
          </p:nvPr>
        </p:nvPicPr>
        <p:blipFill>
          <a:blip r:embed="rId2"/>
          <a:stretch>
            <a:fillRect/>
          </a:stretch>
        </p:blipFill>
        <p:spPr>
          <a:xfrm>
            <a:off x="1130105" y="970451"/>
            <a:ext cx="9931790" cy="5742183"/>
          </a:xfrm>
          <a:prstGeom prst="rect">
            <a:avLst/>
          </a:prstGeom>
        </p:spPr>
      </p:pic>
    </p:spTree>
    <p:extLst>
      <p:ext uri="{BB962C8B-B14F-4D97-AF65-F5344CB8AC3E}">
        <p14:creationId xmlns:p14="http://schemas.microsoft.com/office/powerpoint/2010/main" val="76835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404B1A-4026-B2B1-3623-4DFC5CA6E877}"/>
              </a:ext>
            </a:extLst>
          </p:cNvPr>
          <p:cNvSpPr>
            <a:spLocks noGrp="1"/>
          </p:cNvSpPr>
          <p:nvPr>
            <p:ph type="title"/>
          </p:nvPr>
        </p:nvSpPr>
        <p:spPr>
          <a:xfrm>
            <a:off x="1012269" y="96350"/>
            <a:ext cx="10353762" cy="970450"/>
          </a:xfrm>
        </p:spPr>
        <p:txBody>
          <a:bodyPr/>
          <a:lstStyle/>
          <a:p>
            <a:r>
              <a:rPr lang="fr-FR" dirty="0"/>
              <a:t>Terres rares et géopolitique</a:t>
            </a:r>
          </a:p>
        </p:txBody>
      </p:sp>
      <p:sp>
        <p:nvSpPr>
          <p:cNvPr id="3" name="Espace réservé du contenu 2">
            <a:extLst>
              <a:ext uri="{FF2B5EF4-FFF2-40B4-BE49-F238E27FC236}">
                <a16:creationId xmlns:a16="http://schemas.microsoft.com/office/drawing/2014/main" id="{C9CDCD7F-CCA2-D2FA-D61B-F8E3DC77D455}"/>
              </a:ext>
            </a:extLst>
          </p:cNvPr>
          <p:cNvSpPr>
            <a:spLocks noGrp="1"/>
          </p:cNvSpPr>
          <p:nvPr>
            <p:ph idx="1"/>
          </p:nvPr>
        </p:nvSpPr>
        <p:spPr>
          <a:xfrm>
            <a:off x="0" y="1066800"/>
            <a:ext cx="12191999" cy="5791200"/>
          </a:xfrm>
        </p:spPr>
        <p:txBody>
          <a:bodyPr>
            <a:normAutofit fontScale="85000" lnSpcReduction="20000"/>
          </a:bodyPr>
          <a:lstStyle/>
          <a:p>
            <a:pPr marL="36900" indent="0">
              <a:buNone/>
            </a:pPr>
            <a:r>
              <a:rPr lang="fr-FR" dirty="0"/>
              <a:t>La Chine s’en est d’ailleurs servie comme levier de pression dans le cadre des tensions avec le Japon à propos des îles Senkaku/Diaoyu. Après un incident en 2010 entre un navire chinois et un navire japonais dans les eaux de ces îles, les Japonais virent leur approvisionnement en terres rares coupé du jour au lendemain. Cela représenta une catastrophe pour l’industrie hi-tech nippone.</a:t>
            </a:r>
          </a:p>
          <a:p>
            <a:pPr marL="36900" indent="0">
              <a:buNone/>
            </a:pPr>
            <a:r>
              <a:rPr lang="fr-FR" dirty="0"/>
              <a:t>C’est ainsi qu’un déplacement du président chinois Xi Jinping, accompagné de son négociateur en chef Liu He, visitant ostensiblement le site de production de JL MAG Rare-</a:t>
            </a:r>
            <a:r>
              <a:rPr lang="fr-FR" dirty="0" err="1"/>
              <a:t>Earth</a:t>
            </a:r>
            <a:r>
              <a:rPr lang="fr-FR" dirty="0"/>
              <a:t> Co à Ganzhou (province du Jiangxi), spécialisé dans la recherche et le développement sur les matériaux magnétiques permanents des terres rares, a été perçu comme un avertissement au monde, Vingt-quatre heures après que Google eut annoncé que le groupe chinois Huawei n’aurait plus accès à son système d’exploitation Android.</a:t>
            </a:r>
          </a:p>
          <a:p>
            <a:pPr marL="36900" indent="0">
              <a:buNone/>
            </a:pPr>
            <a:r>
              <a:rPr lang="fr-FR" dirty="0"/>
              <a:t>En mai 2019, les autorités chinoises se sont rappelées au monde occidental, notamment, vis-à-vis des États-Unis sur le fait qu’elle produisait la majeure partie des terres rares au niveau mondial. Dans un document officiel, la menace chinoise était à peine voilée, mais elle n’a pas échappé aux industriels ni aux initiés.</a:t>
            </a:r>
          </a:p>
          <a:p>
            <a:pPr marL="36900" indent="0">
              <a:buNone/>
            </a:pPr>
            <a:endParaRPr lang="fr-FR" dirty="0"/>
          </a:p>
          <a:p>
            <a:pPr marL="36900" indent="0">
              <a:buNone/>
            </a:pPr>
            <a:r>
              <a:rPr lang="fr-FR" dirty="0"/>
              <a:t>Premier temps : le gouvernement chinois publie l’état de ses exploitations minières et notamment des terres rares. Au passage, les autorités chinoises précisent que « mine de rien » – sans jeu de mots ! – elles assurent aujourd’hui l’essentiel de la production mondiale de ces précieux métaux. Avec le quasi-contrôle de production de la Corée du Nord, les Chinois ont un monopole.</a:t>
            </a:r>
          </a:p>
          <a:p>
            <a:pPr marL="36900" indent="0">
              <a:buNone/>
            </a:pPr>
            <a:endParaRPr lang="fr-FR" dirty="0"/>
          </a:p>
          <a:p>
            <a:pPr marL="36900" indent="0">
              <a:buNone/>
            </a:pPr>
            <a:r>
              <a:rPr lang="fr-FR" dirty="0"/>
              <a:t>Deuxième temps : conscients de leurs effets, ils s’étonnent que les prix mondiaux flambent (alors qu’ils en ont le maitrise). Mais, ils expliquent qu’il n’est pas dans l’intérêt de la Chine, ni de l’économie mondiale, qu’ils bloquent ce marché, compte tenu de l’explosion de la demande. En 24 heures, on a évidemment compris qu’ils en avaient les moyens.</a:t>
            </a:r>
          </a:p>
          <a:p>
            <a:pPr marL="36900" indent="0">
              <a:buNone/>
            </a:pPr>
            <a:r>
              <a:rPr lang="fr-FR" i="1" dirty="0"/>
              <a:t>The conversation</a:t>
            </a:r>
            <a:r>
              <a:rPr lang="fr-FR" dirty="0"/>
              <a:t>, 2019</a:t>
            </a:r>
          </a:p>
        </p:txBody>
      </p:sp>
    </p:spTree>
    <p:extLst>
      <p:ext uri="{BB962C8B-B14F-4D97-AF65-F5344CB8AC3E}">
        <p14:creationId xmlns:p14="http://schemas.microsoft.com/office/powerpoint/2010/main" val="212883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9CC66-697F-7BBE-4983-0C9531D4F1EC}"/>
              </a:ext>
            </a:extLst>
          </p:cNvPr>
          <p:cNvSpPr>
            <a:spLocks noGrp="1"/>
          </p:cNvSpPr>
          <p:nvPr>
            <p:ph type="title"/>
          </p:nvPr>
        </p:nvSpPr>
        <p:spPr>
          <a:xfrm>
            <a:off x="913795" y="166914"/>
            <a:ext cx="10353762" cy="970450"/>
          </a:xfrm>
        </p:spPr>
        <p:txBody>
          <a:bodyPr>
            <a:normAutofit fontScale="90000"/>
          </a:bodyPr>
          <a:lstStyle/>
          <a:p>
            <a:r>
              <a:rPr lang="fr-FR" dirty="0"/>
              <a:t>Les gazoducs en Europe: la nécessité de la diversification face à la Russie.</a:t>
            </a:r>
          </a:p>
        </p:txBody>
      </p:sp>
      <p:pic>
        <p:nvPicPr>
          <p:cNvPr id="4" name="Espace réservé du contenu 3">
            <a:extLst>
              <a:ext uri="{FF2B5EF4-FFF2-40B4-BE49-F238E27FC236}">
                <a16:creationId xmlns:a16="http://schemas.microsoft.com/office/drawing/2014/main" id="{0BC85820-934C-8A51-0C11-3047F2D9DCC0}"/>
              </a:ext>
            </a:extLst>
          </p:cNvPr>
          <p:cNvPicPr>
            <a:picLocks noGrp="1" noChangeAspect="1"/>
          </p:cNvPicPr>
          <p:nvPr>
            <p:ph idx="1"/>
          </p:nvPr>
        </p:nvPicPr>
        <p:blipFill>
          <a:blip r:embed="rId2"/>
          <a:stretch>
            <a:fillRect/>
          </a:stretch>
        </p:blipFill>
        <p:spPr>
          <a:xfrm>
            <a:off x="0" y="1393371"/>
            <a:ext cx="12192000" cy="5464629"/>
          </a:xfrm>
          <a:prstGeom prst="rect">
            <a:avLst/>
          </a:prstGeom>
        </p:spPr>
      </p:pic>
    </p:spTree>
    <p:extLst>
      <p:ext uri="{BB962C8B-B14F-4D97-AF65-F5344CB8AC3E}">
        <p14:creationId xmlns:p14="http://schemas.microsoft.com/office/powerpoint/2010/main" val="2924691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Ardoise</Template>
  <TotalTime>1188</TotalTime>
  <Words>5214</Words>
  <Application>Microsoft Office PowerPoint</Application>
  <PresentationFormat>Grand écran</PresentationFormat>
  <Paragraphs>150</Paragraphs>
  <Slides>35</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35</vt:i4>
      </vt:variant>
    </vt:vector>
  </HeadingPairs>
  <TitlesOfParts>
    <vt:vector size="41" baseType="lpstr">
      <vt:lpstr>Calibri</vt:lpstr>
      <vt:lpstr>Calisto MT</vt:lpstr>
      <vt:lpstr>Times New Roman</vt:lpstr>
      <vt:lpstr>Wingdings</vt:lpstr>
      <vt:lpstr>Wingdings 2</vt:lpstr>
      <vt:lpstr>Ardoise</vt:lpstr>
      <vt:lpstr>Les énergies</vt:lpstr>
      <vt:lpstr>Définition</vt:lpstr>
      <vt:lpstr>Présentation PowerPoint</vt:lpstr>
      <vt:lpstr>Le pétrole: la production</vt:lpstr>
      <vt:lpstr>Le pétrole: la consommation.</vt:lpstr>
      <vt:lpstr>Présentation PowerPoint</vt:lpstr>
      <vt:lpstr>Gisements connus de terres rares</vt:lpstr>
      <vt:lpstr>Terres rares et géopolitique</vt:lpstr>
      <vt:lpstr>Les gazoducs en Europe: la nécessité de la diversification face à la Russie.</vt:lpstr>
      <vt:lpstr>Présentation PowerPoint</vt:lpstr>
      <vt:lpstr>Présentation PowerPoint</vt:lpstr>
      <vt:lpstr>Le fond de pension norvégien</vt:lpstr>
      <vt:lpstr>Le Botswana, un modèle de réussite</vt:lpstr>
      <vt:lpstr>Les royalties: Areva au Niger (2014)</vt:lpstr>
      <vt:lpstr>La pollution du golde de Guinée par Shell</vt:lpstr>
      <vt:lpstr>Le Kivu: une guerre civile qui dure en RDC, sur fond de matières premières.</vt:lpstr>
      <vt:lpstr>Le Liberia et les diamants du sang Le processus de Kimberley</vt:lpstr>
      <vt:lpstr>La Russie: le gaz arme géopolitique</vt:lpstr>
      <vt:lpstr>Présentation PowerPoint</vt:lpstr>
      <vt:lpstr>Une consommation croissante des énergies non renouvelables</vt:lpstr>
      <vt:lpstr>Mines à ciel ouvert: sables bitumeux en Alberta et cuivre au Chili.</vt:lpstr>
      <vt:lpstr>Les sables bitumeux de l’Alberta, une aberration écologique</vt:lpstr>
      <vt:lpstr>Pollution énergétique</vt:lpstr>
      <vt:lpstr>Pollution des énergies fossiles: les enjeux sanitaires</vt:lpstr>
      <vt:lpstr>Le protocole de Kyoto (1997)</vt:lpstr>
      <vt:lpstr>Présentation PowerPoint</vt:lpstr>
      <vt:lpstr>L’accord de Paris (conférence pour le climat).</vt:lpstr>
      <vt:lpstr>Quelques freins à la transition énergétique</vt:lpstr>
      <vt:lpstr>La transition énergétique</vt:lpstr>
      <vt:lpstr>Les objectifs du plan action climat européen en 2019.</vt:lpstr>
      <vt:lpstr>La Chine championne des investissements dans le renouvelable…mais qui reste largement dépendantes des fossiles.</vt:lpstr>
      <vt:lpstr>Présentation PowerPoint</vt:lpstr>
      <vt:lpstr>Nucléaire civile et militaire dans le monde </vt:lpstr>
      <vt:lpstr>Le débat du coût du nucléaire</vt:lpstr>
      <vt:lpstr>La Chine, première puissance éolienne mondiale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énergies</dc:title>
  <dc:creator>FABIEN LEVY</dc:creator>
  <cp:lastModifiedBy>FABIEN LEVY</cp:lastModifiedBy>
  <cp:revision>34</cp:revision>
  <dcterms:created xsi:type="dcterms:W3CDTF">2022-05-06T09:47:33Z</dcterms:created>
  <dcterms:modified xsi:type="dcterms:W3CDTF">2023-04-09T07:34:39Z</dcterms:modified>
</cp:coreProperties>
</file>