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3" r:id="rId6"/>
    <p:sldId id="262" r:id="rId7"/>
    <p:sldId id="260" r:id="rId8"/>
    <p:sldId id="261" r:id="rId9"/>
    <p:sldId id="264" r:id="rId10"/>
    <p:sldId id="265" r:id="rId11"/>
    <p:sldId id="266" r:id="rId12"/>
    <p:sldId id="267" r:id="rId13"/>
    <p:sldId id="268" r:id="rId14"/>
    <p:sldId id="269" r:id="rId15"/>
    <p:sldId id="272" r:id="rId16"/>
    <p:sldId id="273" r:id="rId17"/>
    <p:sldId id="274" r:id="rId18"/>
    <p:sldId id="271" r:id="rId19"/>
    <p:sldId id="270" r:id="rId20"/>
    <p:sldId id="275" r:id="rId21"/>
    <p:sldId id="276" r:id="rId22"/>
    <p:sldId id="277" r:id="rId23"/>
    <p:sldId id="278" r:id="rId24"/>
    <p:sldId id="279" r:id="rId25"/>
    <p:sldId id="280" r:id="rId26"/>
    <p:sldId id="282" r:id="rId27"/>
    <p:sldId id="281"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85594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59795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676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15422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065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67498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105252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334163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322926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C10617-87AD-46F0-8762-0C521716F395}" type="datetimeFigureOut">
              <a:rPr lang="fr-FR" smtClean="0"/>
              <a:t>29/04/2024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152334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C10617-87AD-46F0-8762-0C521716F395}" type="datetimeFigureOut">
              <a:rPr lang="fr-FR" smtClean="0"/>
              <a:t>29/04/2024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185745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5C10617-87AD-46F0-8762-0C521716F395}" type="datetimeFigureOut">
              <a:rPr lang="fr-FR" smtClean="0"/>
              <a:t>29/04/2024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299728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C10617-87AD-46F0-8762-0C521716F395}" type="datetimeFigureOut">
              <a:rPr lang="fr-FR" smtClean="0"/>
              <a:t>29/04/2024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55740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10617-87AD-46F0-8762-0C521716F395}" type="datetimeFigureOut">
              <a:rPr lang="fr-FR" smtClean="0"/>
              <a:t>29/04/2024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198646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C10617-87AD-46F0-8762-0C521716F395}" type="datetimeFigureOut">
              <a:rPr lang="fr-FR" smtClean="0"/>
              <a:t>29/04/2024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2154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C10617-87AD-46F0-8762-0C521716F395}" type="datetimeFigureOut">
              <a:rPr lang="fr-FR" smtClean="0"/>
              <a:t>29/04/2024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3EA4DD-99A1-456B-86A7-9A44B2CB2807}" type="slidenum">
              <a:rPr lang="fr-FR" smtClean="0"/>
              <a:t>‹N°›</a:t>
            </a:fld>
            <a:endParaRPr lang="fr-FR"/>
          </a:p>
        </p:txBody>
      </p:sp>
    </p:spTree>
    <p:extLst>
      <p:ext uri="{BB962C8B-B14F-4D97-AF65-F5344CB8AC3E}">
        <p14:creationId xmlns:p14="http://schemas.microsoft.com/office/powerpoint/2010/main" val="193066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10617-87AD-46F0-8762-0C521716F395}" type="datetimeFigureOut">
              <a:rPr lang="fr-FR" smtClean="0"/>
              <a:t>29/04/2024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EA4DD-99A1-456B-86A7-9A44B2CB2807}" type="slidenum">
              <a:rPr lang="fr-FR" smtClean="0"/>
              <a:t>‹N°›</a:t>
            </a:fld>
            <a:endParaRPr lang="fr-FR"/>
          </a:p>
        </p:txBody>
      </p:sp>
    </p:spTree>
    <p:extLst>
      <p:ext uri="{BB962C8B-B14F-4D97-AF65-F5344CB8AC3E}">
        <p14:creationId xmlns:p14="http://schemas.microsoft.com/office/powerpoint/2010/main" val="1567709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unfccc.int/index.php/fr/news/le-changement-climatique-met-la-stabilite-mondiale-a-risqu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ondapol.org/etude/les-attentats-islamistes-dans-le-monde-1979-20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irn.info/revue-les-champs-de-mars-2018-1-page-479.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amnesty.fr/justice-internationale-et-impunite/actualites/wagner-armee-secrete-poutine" TargetMode="External"/><Relationship Id="rId7" Type="http://schemas.openxmlformats.org/officeDocument/2006/relationships/hyperlink" Target="https://www.francetvinfo.fr/monde/afrique/mozambique/l-insecurite-au-mozambique-fait-le-lit-des-agences-de-securite-paramilitaires_4354203.html" TargetMode="External"/><Relationship Id="rId2" Type="http://schemas.openxmlformats.org/officeDocument/2006/relationships/hyperlink" Target="https://www.francetvinfo.fr/monde/afrique/politique-africaine/qui-est-le-groupe-wagner-pourvoyeur-de-mercenaires-russes-en-centrafrique_3165119.html" TargetMode="External"/><Relationship Id="rId1" Type="http://schemas.openxmlformats.org/officeDocument/2006/relationships/slideLayout" Target="../slideLayouts/slideLayout4.xml"/><Relationship Id="rId6" Type="http://schemas.openxmlformats.org/officeDocument/2006/relationships/hyperlink" Target="https://www.open-diplomacy.eu/blog/russie-poutine-gru-pmc-wagner-desbiolles" TargetMode="External"/><Relationship Id="rId5" Type="http://schemas.openxmlformats.org/officeDocument/2006/relationships/hyperlink" Target="https://www.francetvinfo.fr/monde/afrique/politique-africaine/russes-tchadiens-soudanais-ou-syriensces-mercenaires-surarmes-operant-en-libye_4678015.html" TargetMode="External"/><Relationship Id="rId4" Type="http://schemas.openxmlformats.org/officeDocument/2006/relationships/hyperlink" Target="https://www.francetvinfo.fr/monde/afrique/politique-africaine/la-russie-equipe-et-forme-les-soldats-de-larmee-en-centrafrique_3056381.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spo.fr/ceri/fr/content/dossiersduceri/sahel-et-sahara-ni-incontrolables-ni-incontroles#footnote1_hxj2ux1" TargetMode="External"/><Relationship Id="rId2" Type="http://schemas.openxmlformats.org/officeDocument/2006/relationships/hyperlink" Target="https://www.sciencespo.fr/ceri/fr/content/dossiersduceri/sahel-et-sahara-ni-incontrolables-ni-incontroles" TargetMode="External"/><Relationship Id="rId1" Type="http://schemas.openxmlformats.org/officeDocument/2006/relationships/slideLayout" Target="../slideLayouts/slideLayout2.xml"/><Relationship Id="rId6" Type="http://schemas.openxmlformats.org/officeDocument/2006/relationships/hyperlink" Target="https://www.sciencespo.fr/ceri/fr/content/dossiersduceri/sahel-et-sahara-ni-incontrolables-ni-incontroles#footnote4_8yitia1" TargetMode="External"/><Relationship Id="rId5" Type="http://schemas.openxmlformats.org/officeDocument/2006/relationships/hyperlink" Target="https://www.sciencespo.fr/ceri/fr/content/dossiersduceri/sahel-et-sahara-ni-incontrolables-ni-incontroles#footnote3_ek6ke86" TargetMode="External"/><Relationship Id="rId4" Type="http://schemas.openxmlformats.org/officeDocument/2006/relationships/hyperlink" Target="https://www.sciencespo.fr/ceri/fr/content/dossiersduceri/sahel-et-sahara-ni-incontrolables-ni-incontroles#footnote2_r03pi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6EAB71-8FC4-483F-9534-8F00AF17898F}"/>
              </a:ext>
            </a:extLst>
          </p:cNvPr>
          <p:cNvSpPr>
            <a:spLocks noGrp="1"/>
          </p:cNvSpPr>
          <p:nvPr>
            <p:ph type="ctrTitle"/>
          </p:nvPr>
        </p:nvSpPr>
        <p:spPr/>
        <p:txBody>
          <a:bodyPr/>
          <a:lstStyle/>
          <a:p>
            <a:pPr algn="ctr"/>
            <a:r>
              <a:rPr lang="fr-FR" dirty="0">
                <a:solidFill>
                  <a:schemeClr val="tx1"/>
                </a:solidFill>
              </a:rPr>
              <a:t>Violence et sécurité internationale</a:t>
            </a:r>
          </a:p>
        </p:txBody>
      </p:sp>
      <p:sp>
        <p:nvSpPr>
          <p:cNvPr id="3" name="Sous-titre 2">
            <a:extLst>
              <a:ext uri="{FF2B5EF4-FFF2-40B4-BE49-F238E27FC236}">
                <a16:creationId xmlns:a16="http://schemas.microsoft.com/office/drawing/2014/main" id="{06B601BF-FFEE-4003-A712-44B6CC04C2F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58754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75B36-54B6-44F2-A994-CEA8017DEF7C}"/>
              </a:ext>
            </a:extLst>
          </p:cNvPr>
          <p:cNvSpPr>
            <a:spLocks noGrp="1"/>
          </p:cNvSpPr>
          <p:nvPr>
            <p:ph type="title"/>
          </p:nvPr>
        </p:nvSpPr>
        <p:spPr>
          <a:xfrm>
            <a:off x="0" y="0"/>
            <a:ext cx="8596668" cy="1320800"/>
          </a:xfrm>
        </p:spPr>
        <p:txBody>
          <a:bodyPr/>
          <a:lstStyle/>
          <a:p>
            <a:r>
              <a:rPr lang="fr-FR" dirty="0"/>
              <a:t>Du Rwanda au Congo: la déstabilisation des </a:t>
            </a:r>
            <a:r>
              <a:rPr lang="fr-FR" dirty="0" err="1"/>
              <a:t>Etats</a:t>
            </a:r>
            <a:r>
              <a:rPr lang="fr-FR" dirty="0"/>
              <a:t> proches</a:t>
            </a:r>
          </a:p>
        </p:txBody>
      </p:sp>
      <p:sp>
        <p:nvSpPr>
          <p:cNvPr id="3" name="Espace réservé du contenu 2">
            <a:extLst>
              <a:ext uri="{FF2B5EF4-FFF2-40B4-BE49-F238E27FC236}">
                <a16:creationId xmlns:a16="http://schemas.microsoft.com/office/drawing/2014/main" id="{9ABC479E-3476-4508-8786-184A7EED89F4}"/>
              </a:ext>
            </a:extLst>
          </p:cNvPr>
          <p:cNvSpPr>
            <a:spLocks noGrp="1"/>
          </p:cNvSpPr>
          <p:nvPr>
            <p:ph idx="1"/>
          </p:nvPr>
        </p:nvSpPr>
        <p:spPr>
          <a:xfrm>
            <a:off x="0" y="1320801"/>
            <a:ext cx="5162843" cy="5220676"/>
          </a:xfrm>
        </p:spPr>
        <p:txBody>
          <a:bodyPr>
            <a:normAutofit fontScale="77500" lnSpcReduction="20000"/>
          </a:bodyPr>
          <a:lstStyle/>
          <a:p>
            <a:pPr marL="0" indent="0" algn="just">
              <a:buNone/>
            </a:pPr>
            <a:r>
              <a:rPr lang="fr-FR" b="0" i="0" dirty="0">
                <a:solidFill>
                  <a:srgbClr val="222222"/>
                </a:solidFill>
                <a:effectLst/>
                <a:latin typeface="Roboto" panose="02000000000000000000" pitchFamily="2" charset="0"/>
              </a:rPr>
              <a:t>En 1994, c'est la fin du génocide des Tutsis dans le pays voisin, le Rwanda. Le FPR Tutsi a pris le pouvoir et mène une politique de vengeance contre les Hutus. Des Hutus traversent la frontière, se réfugient au Congo, précisément dans la région du Kivu.</a:t>
            </a:r>
          </a:p>
          <a:p>
            <a:pPr marL="0" indent="0" algn="just">
              <a:buNone/>
            </a:pPr>
            <a:r>
              <a:rPr lang="fr-FR" b="0" i="0" dirty="0">
                <a:solidFill>
                  <a:srgbClr val="222222"/>
                </a:solidFill>
                <a:effectLst/>
                <a:latin typeface="Roboto" panose="02000000000000000000" pitchFamily="2" charset="0"/>
              </a:rPr>
              <a:t>Des centaines de milliers d'entre eux sont alors massacrés par l'armée rwandaise envoyée à leurs trousses et par une rébellion congolaise qui se soulève contre le président d'alors, Mobutu. L’arrivée des réfugiés va en effet réveiller les antagonismes ethniques dans l’est du Congo, lui-aussi divisé entre Hutu et Tutsi.</a:t>
            </a:r>
          </a:p>
          <a:p>
            <a:pPr marL="0" indent="0" algn="just">
              <a:buNone/>
            </a:pPr>
            <a:br>
              <a:rPr lang="fr-FR" dirty="0"/>
            </a:br>
            <a:br>
              <a:rPr lang="fr-FR" dirty="0"/>
            </a:br>
            <a:r>
              <a:rPr lang="fr-FR" b="0" i="0" dirty="0">
                <a:solidFill>
                  <a:srgbClr val="222222"/>
                </a:solidFill>
                <a:effectLst/>
                <a:latin typeface="Roboto" panose="02000000000000000000" pitchFamily="2" charset="0"/>
              </a:rPr>
              <a:t>Deux guerres se succèdent ensuite entre 1996 et 2003. Aux conflits </a:t>
            </a:r>
            <a:r>
              <a:rPr lang="fr-FR" b="0" i="0" dirty="0" err="1">
                <a:solidFill>
                  <a:srgbClr val="222222"/>
                </a:solidFill>
                <a:effectLst/>
                <a:latin typeface="Roboto" panose="02000000000000000000" pitchFamily="2" charset="0"/>
              </a:rPr>
              <a:t>éthniques</a:t>
            </a:r>
            <a:r>
              <a:rPr lang="fr-FR" b="0" i="0" dirty="0">
                <a:solidFill>
                  <a:srgbClr val="222222"/>
                </a:solidFill>
                <a:effectLst/>
                <a:latin typeface="Roboto" panose="02000000000000000000" pitchFamily="2" charset="0"/>
              </a:rPr>
              <a:t> s'ajoute la guerre économique. Le Kivu renferme de très importantes réserves de minerais, comme le coltan, utilisé dans les téléphones mobiles. Les trafics sont partout.</a:t>
            </a:r>
          </a:p>
          <a:p>
            <a:pPr marL="0" indent="0" algn="just">
              <a:buNone/>
            </a:pPr>
            <a:br>
              <a:rPr lang="fr-FR" dirty="0"/>
            </a:br>
            <a:br>
              <a:rPr lang="fr-FR" dirty="0"/>
            </a:br>
            <a:r>
              <a:rPr lang="fr-FR" b="0" i="0" dirty="0">
                <a:solidFill>
                  <a:srgbClr val="222222"/>
                </a:solidFill>
                <a:effectLst/>
                <a:latin typeface="Roboto" panose="02000000000000000000" pitchFamily="2" charset="0"/>
              </a:rPr>
              <a:t>Les exécutions, les viols, les pillages sont quasi quotidiens. L'intervention d'une mission des Nations Unies, la </a:t>
            </a:r>
            <a:r>
              <a:rPr lang="fr-FR" b="0" i="0" dirty="0" err="1">
                <a:solidFill>
                  <a:srgbClr val="222222"/>
                </a:solidFill>
                <a:effectLst/>
                <a:latin typeface="Roboto" panose="02000000000000000000" pitchFamily="2" charset="0"/>
              </a:rPr>
              <a:t>Monusco</a:t>
            </a:r>
            <a:r>
              <a:rPr lang="fr-FR" b="0" i="0" dirty="0">
                <a:solidFill>
                  <a:srgbClr val="222222"/>
                </a:solidFill>
                <a:effectLst/>
                <a:latin typeface="Roboto" panose="02000000000000000000" pitchFamily="2" charset="0"/>
              </a:rPr>
              <a:t>, a été inefficace. Aujourd'hui, encore, l'est de la RDC compte des centaines de groupes armés. Les plus violents s'appellent les M23, les FDLR, les ADF ou les groupes d'auto-défense, les </a:t>
            </a:r>
            <a:r>
              <a:rPr lang="fr-FR" b="0" i="0" dirty="0" err="1">
                <a:solidFill>
                  <a:srgbClr val="222222"/>
                </a:solidFill>
                <a:effectLst/>
                <a:latin typeface="Roboto" panose="02000000000000000000" pitchFamily="2" charset="0"/>
              </a:rPr>
              <a:t>maï-maï</a:t>
            </a:r>
            <a:r>
              <a:rPr lang="fr-FR" b="0" i="0" dirty="0">
                <a:solidFill>
                  <a:srgbClr val="222222"/>
                </a:solidFill>
                <a:effectLst/>
                <a:latin typeface="Roboto" panose="02000000000000000000" pitchFamily="2" charset="0"/>
              </a:rPr>
              <a:t>.</a:t>
            </a:r>
            <a:endParaRPr lang="fr-FR" dirty="0"/>
          </a:p>
        </p:txBody>
      </p:sp>
      <p:pic>
        <p:nvPicPr>
          <p:cNvPr id="4" name="Image 3">
            <a:extLst>
              <a:ext uri="{FF2B5EF4-FFF2-40B4-BE49-F238E27FC236}">
                <a16:creationId xmlns:a16="http://schemas.microsoft.com/office/drawing/2014/main" id="{BDFE08D3-3EA0-4415-BD70-70E0DE21B625}"/>
              </a:ext>
            </a:extLst>
          </p:cNvPr>
          <p:cNvPicPr>
            <a:picLocks noChangeAspect="1"/>
          </p:cNvPicPr>
          <p:nvPr/>
        </p:nvPicPr>
        <p:blipFill>
          <a:blip r:embed="rId2"/>
          <a:stretch>
            <a:fillRect/>
          </a:stretch>
        </p:blipFill>
        <p:spPr>
          <a:xfrm>
            <a:off x="6843473" y="351691"/>
            <a:ext cx="5348527" cy="6631781"/>
          </a:xfrm>
          <a:prstGeom prst="rect">
            <a:avLst/>
          </a:prstGeom>
        </p:spPr>
      </p:pic>
    </p:spTree>
    <p:extLst>
      <p:ext uri="{BB962C8B-B14F-4D97-AF65-F5344CB8AC3E}">
        <p14:creationId xmlns:p14="http://schemas.microsoft.com/office/powerpoint/2010/main" val="125485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440A2-E4B0-4B7B-97A5-D4A1F9E1809C}"/>
              </a:ext>
            </a:extLst>
          </p:cNvPr>
          <p:cNvSpPr>
            <a:spLocks noGrp="1"/>
          </p:cNvSpPr>
          <p:nvPr>
            <p:ph type="title"/>
          </p:nvPr>
        </p:nvSpPr>
        <p:spPr>
          <a:xfrm>
            <a:off x="0" y="0"/>
            <a:ext cx="8596668" cy="1320800"/>
          </a:xfrm>
        </p:spPr>
        <p:txBody>
          <a:bodyPr/>
          <a:lstStyle/>
          <a:p>
            <a:r>
              <a:rPr lang="fr-FR" dirty="0"/>
              <a:t>Conflits et mondialisation</a:t>
            </a:r>
            <a:br>
              <a:rPr lang="fr-FR" sz="1800" dirty="0"/>
            </a:br>
            <a:r>
              <a:rPr lang="fr-FR" sz="1800" dirty="0"/>
              <a:t>Mary </a:t>
            </a:r>
            <a:r>
              <a:rPr lang="fr-FR" sz="1800" dirty="0" err="1"/>
              <a:t>Khaldor</a:t>
            </a:r>
            <a:r>
              <a:rPr lang="fr-FR" sz="1800" dirty="0"/>
              <a:t>, </a:t>
            </a:r>
            <a:r>
              <a:rPr lang="fr-FR" sz="1800" i="1" dirty="0"/>
              <a:t>New and Old Wars</a:t>
            </a:r>
            <a:r>
              <a:rPr lang="fr-FR" sz="1800" dirty="0"/>
              <a:t>, 1999.</a:t>
            </a:r>
          </a:p>
        </p:txBody>
      </p:sp>
      <p:sp>
        <p:nvSpPr>
          <p:cNvPr id="3" name="Espace réservé du contenu 2">
            <a:extLst>
              <a:ext uri="{FF2B5EF4-FFF2-40B4-BE49-F238E27FC236}">
                <a16:creationId xmlns:a16="http://schemas.microsoft.com/office/drawing/2014/main" id="{26B7EA21-9261-4F5C-BB9F-0D082A20DA0B}"/>
              </a:ext>
            </a:extLst>
          </p:cNvPr>
          <p:cNvSpPr>
            <a:spLocks noGrp="1"/>
          </p:cNvSpPr>
          <p:nvPr>
            <p:ph idx="1"/>
          </p:nvPr>
        </p:nvSpPr>
        <p:spPr>
          <a:xfrm>
            <a:off x="161779" y="3159395"/>
            <a:ext cx="4009292" cy="3880773"/>
          </a:xfrm>
        </p:spPr>
        <p:txBody>
          <a:bodyPr>
            <a:normAutofit fontScale="85000" lnSpcReduction="20000"/>
          </a:bodyPr>
          <a:lstStyle/>
          <a:p>
            <a:pPr marL="0" indent="0" algn="just">
              <a:buNone/>
            </a:pPr>
            <a:r>
              <a:rPr lang="en-US" dirty="0"/>
              <a:t>Mary Kaldor's </a:t>
            </a:r>
            <a:r>
              <a:rPr lang="en-US" i="1" dirty="0"/>
              <a:t>New and Old Wars </a:t>
            </a:r>
            <a:r>
              <a:rPr lang="en-US" dirty="0"/>
              <a:t>has fundamentally changed the way both scholars and policy-makers understand contemporary war and conflict. In the context of globalization, this path-breaking book has shown that what we think of as war - that is to say, war between states in which the aim is to inflict maximum violence - is becoming an anachronism. In its place is a new type of organized violence or 'new wars', which could be described as a mixture of war, organized crime and massive violations of human rights. The actors are both global and local, public and private. The wars are fought for particularistic political goals using tactics of terror and destabilization that are theoretically outlawed by the rules of modern warfare.</a:t>
            </a:r>
            <a:endParaRPr lang="fr-FR" dirty="0"/>
          </a:p>
        </p:txBody>
      </p:sp>
      <p:pic>
        <p:nvPicPr>
          <p:cNvPr id="4" name="Image 3">
            <a:extLst>
              <a:ext uri="{FF2B5EF4-FFF2-40B4-BE49-F238E27FC236}">
                <a16:creationId xmlns:a16="http://schemas.microsoft.com/office/drawing/2014/main" id="{7D6E6916-0145-4763-9DC2-E1160CA87A4B}"/>
              </a:ext>
            </a:extLst>
          </p:cNvPr>
          <p:cNvPicPr>
            <a:picLocks noChangeAspect="1"/>
          </p:cNvPicPr>
          <p:nvPr/>
        </p:nvPicPr>
        <p:blipFill>
          <a:blip r:embed="rId2"/>
          <a:stretch>
            <a:fillRect/>
          </a:stretch>
        </p:blipFill>
        <p:spPr>
          <a:xfrm>
            <a:off x="161780" y="957576"/>
            <a:ext cx="1343464" cy="2023289"/>
          </a:xfrm>
          <a:prstGeom prst="rect">
            <a:avLst/>
          </a:prstGeom>
        </p:spPr>
      </p:pic>
      <p:sp>
        <p:nvSpPr>
          <p:cNvPr id="6" name="ZoneTexte 5">
            <a:extLst>
              <a:ext uri="{FF2B5EF4-FFF2-40B4-BE49-F238E27FC236}">
                <a16:creationId xmlns:a16="http://schemas.microsoft.com/office/drawing/2014/main" id="{2B2BD761-2C70-45D5-B8B0-95B9B36A68C4}"/>
              </a:ext>
            </a:extLst>
          </p:cNvPr>
          <p:cNvSpPr txBox="1"/>
          <p:nvPr/>
        </p:nvSpPr>
        <p:spPr>
          <a:xfrm>
            <a:off x="5322277" y="846518"/>
            <a:ext cx="6105378" cy="5152693"/>
          </a:xfrm>
          <a:prstGeom prst="rect">
            <a:avLst/>
          </a:prstGeom>
          <a:noFill/>
        </p:spPr>
        <p:txBody>
          <a:bodyPr wrap="square">
            <a:spAutoFit/>
          </a:bodyPr>
          <a:lstStyle/>
          <a:p>
            <a:pPr marL="228600" algn="just">
              <a:lnSpc>
                <a:spcPct val="107000"/>
              </a:lnSpc>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 globalisation aurait transformé les guerres car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v"/>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Elle serait responsable de la crise économique qui touche les pays des sud depuis les années 80-90 et qui ont débouché sur les PASS. Les sociétés affaiblies auraient été plus aptes à la violence. Plus largement la mondialisation en affaiblissant la puissance régulatrice des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Etats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aurait encouragé les conflits internes.</a:t>
            </a:r>
          </a:p>
          <a:p>
            <a:pPr marL="342900" lvl="0" indent="-342900" algn="just">
              <a:lnSpc>
                <a:spcPct val="107000"/>
              </a:lnSpc>
              <a:buFont typeface="Times New Roman" panose="02020603050405020304" pitchFamily="18"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v"/>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plupart des conflits impliquent une présence extérieure au pays : pays voisins, étranger plus lointain, autres acteurs comme les diasporas, les acteurs illégaux (mafia, …) qui arment les guérillas, sociétés privées, etc…</a:t>
            </a:r>
          </a:p>
          <a:p>
            <a:pPr marL="342900" lvl="0" indent="-342900" algn="just">
              <a:lnSpc>
                <a:spcPct val="107000"/>
              </a:lnSpc>
              <a:buFont typeface="Times New Roman" panose="02020603050405020304" pitchFamily="18"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L’action de la communauté internationale par le biais des organisations internationales  aurait aussi motivé les conflits, notamment autour du droit d’ingérence pour causes morales : Irak, Afghanistan, Syrie, etc…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051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81E592-F923-4739-B3FB-760C59D04CD7}"/>
              </a:ext>
            </a:extLst>
          </p:cNvPr>
          <p:cNvSpPr>
            <a:spLocks noGrp="1"/>
          </p:cNvSpPr>
          <p:nvPr>
            <p:ph type="title"/>
          </p:nvPr>
        </p:nvSpPr>
        <p:spPr/>
        <p:txBody>
          <a:bodyPr/>
          <a:lstStyle/>
          <a:p>
            <a:r>
              <a:rPr lang="fr-FR" dirty="0"/>
              <a:t>Le conflit au Soudan</a:t>
            </a:r>
            <a:br>
              <a:rPr lang="fr-FR" dirty="0"/>
            </a:br>
            <a:r>
              <a:rPr lang="fr-FR" dirty="0"/>
              <a:t>(1983-2005)</a:t>
            </a:r>
          </a:p>
        </p:txBody>
      </p:sp>
      <p:pic>
        <p:nvPicPr>
          <p:cNvPr id="4" name="Espace réservé du contenu 3">
            <a:extLst>
              <a:ext uri="{FF2B5EF4-FFF2-40B4-BE49-F238E27FC236}">
                <a16:creationId xmlns:a16="http://schemas.microsoft.com/office/drawing/2014/main" id="{D4B1FF9D-4304-452C-BA57-1EF28565239D}"/>
              </a:ext>
            </a:extLst>
          </p:cNvPr>
          <p:cNvPicPr>
            <a:picLocks noGrp="1" noChangeAspect="1"/>
          </p:cNvPicPr>
          <p:nvPr>
            <p:ph sz="half" idx="1"/>
          </p:nvPr>
        </p:nvPicPr>
        <p:blipFill>
          <a:blip r:embed="rId2"/>
          <a:stretch>
            <a:fillRect/>
          </a:stretch>
        </p:blipFill>
        <p:spPr>
          <a:xfrm>
            <a:off x="309489" y="1941343"/>
            <a:ext cx="4366061" cy="4656405"/>
          </a:xfrm>
          <a:prstGeom prst="rect">
            <a:avLst/>
          </a:prstGeom>
        </p:spPr>
      </p:pic>
      <p:sp>
        <p:nvSpPr>
          <p:cNvPr id="5" name="Espace réservé du contenu 4">
            <a:extLst>
              <a:ext uri="{FF2B5EF4-FFF2-40B4-BE49-F238E27FC236}">
                <a16:creationId xmlns:a16="http://schemas.microsoft.com/office/drawing/2014/main" id="{934AFB94-0624-422E-A027-D126BB001B41}"/>
              </a:ext>
            </a:extLst>
          </p:cNvPr>
          <p:cNvSpPr>
            <a:spLocks noGrp="1"/>
          </p:cNvSpPr>
          <p:nvPr>
            <p:ph sz="half" idx="2"/>
          </p:nvPr>
        </p:nvSpPr>
        <p:spPr>
          <a:xfrm>
            <a:off x="5089970" y="759655"/>
            <a:ext cx="5249784" cy="5838093"/>
          </a:xfrm>
        </p:spPr>
        <p:txBody>
          <a:bodyPr/>
          <a:lstStyle/>
          <a:p>
            <a:pPr marL="0" indent="0">
              <a:buNone/>
            </a:pPr>
            <a:r>
              <a:rPr lang="fr-FR" dirty="0"/>
              <a:t>Les causes du conflit entre le nord et le sud.</a:t>
            </a:r>
          </a:p>
          <a:p>
            <a:pPr marL="0" indent="0">
              <a:buNone/>
            </a:pPr>
            <a:r>
              <a:rPr lang="fr-FR" dirty="0"/>
              <a:t>Ethnique: nord arabe/ sud noir.</a:t>
            </a:r>
          </a:p>
          <a:p>
            <a:pPr marL="0" indent="0">
              <a:buNone/>
            </a:pPr>
            <a:r>
              <a:rPr lang="fr-FR" dirty="0"/>
              <a:t>Religieux: nord musulman/ sud chrétien et animiste. Depuis 2000 l’islamisme radical inspire le gouvernement de Khartoum, qui introduit la charia dans les lois.</a:t>
            </a:r>
          </a:p>
          <a:p>
            <a:pPr marL="0" indent="0">
              <a:buNone/>
            </a:pPr>
            <a:r>
              <a:rPr lang="fr-FR" dirty="0"/>
              <a:t>Historique: les britanniques ont avantagé les Arabes par rapport aux noirs lors de la colonisation.</a:t>
            </a:r>
          </a:p>
          <a:p>
            <a:pPr marL="0" indent="0">
              <a:buNone/>
            </a:pPr>
            <a:r>
              <a:rPr lang="fr-FR" dirty="0"/>
              <a:t>Politique: pouvoir politique détenu par les Arabes du nord.</a:t>
            </a:r>
          </a:p>
          <a:p>
            <a:pPr marL="0" indent="0">
              <a:buNone/>
            </a:pPr>
            <a:r>
              <a:rPr lang="fr-FR" dirty="0"/>
              <a:t>Ressources: historiquement les agriculteurs du sud s’opposent aux pasteurs du nord. Plus récemment le pétrole fait l’objet de conflit, d’autant plus qu’une partie se situe au sud et à l’ouest du pays. </a:t>
            </a:r>
          </a:p>
          <a:p>
            <a:pPr marL="0" indent="0">
              <a:buNone/>
            </a:pPr>
            <a:endParaRPr lang="fr-FR" dirty="0"/>
          </a:p>
        </p:txBody>
      </p:sp>
    </p:spTree>
    <p:extLst>
      <p:ext uri="{BB962C8B-B14F-4D97-AF65-F5344CB8AC3E}">
        <p14:creationId xmlns:p14="http://schemas.microsoft.com/office/powerpoint/2010/main" val="9268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442D0-E332-4C26-B2A6-A48CA32F2AFA}"/>
              </a:ext>
            </a:extLst>
          </p:cNvPr>
          <p:cNvSpPr>
            <a:spLocks noGrp="1"/>
          </p:cNvSpPr>
          <p:nvPr>
            <p:ph type="title"/>
          </p:nvPr>
        </p:nvSpPr>
        <p:spPr>
          <a:xfrm>
            <a:off x="0" y="0"/>
            <a:ext cx="8596668" cy="1320800"/>
          </a:xfrm>
        </p:spPr>
        <p:txBody>
          <a:bodyPr/>
          <a:lstStyle/>
          <a:p>
            <a:r>
              <a:rPr lang="fr-FR" dirty="0"/>
              <a:t>La guerre du Darfour</a:t>
            </a:r>
            <a:br>
              <a:rPr lang="fr-FR" dirty="0"/>
            </a:br>
            <a:r>
              <a:rPr lang="fr-FR" dirty="0"/>
              <a:t>(Depuis 2003)</a:t>
            </a:r>
          </a:p>
        </p:txBody>
      </p:sp>
      <p:pic>
        <p:nvPicPr>
          <p:cNvPr id="1026" name="Picture 2">
            <a:extLst>
              <a:ext uri="{FF2B5EF4-FFF2-40B4-BE49-F238E27FC236}">
                <a16:creationId xmlns:a16="http://schemas.microsoft.com/office/drawing/2014/main" id="{A0FEC127-B6B4-46EF-83BC-F56D1BD6E44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54880" y="1180123"/>
            <a:ext cx="6569613" cy="53472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1E460BAA-C2A9-487A-8E6B-665ABE8FAC29}"/>
              </a:ext>
            </a:extLst>
          </p:cNvPr>
          <p:cNvPicPr>
            <a:picLocks noChangeAspect="1"/>
          </p:cNvPicPr>
          <p:nvPr/>
        </p:nvPicPr>
        <p:blipFill>
          <a:blip r:embed="rId3"/>
          <a:stretch>
            <a:fillRect/>
          </a:stretch>
        </p:blipFill>
        <p:spPr>
          <a:xfrm>
            <a:off x="0" y="1776266"/>
            <a:ext cx="4049590" cy="4061826"/>
          </a:xfrm>
          <a:prstGeom prst="rect">
            <a:avLst/>
          </a:prstGeom>
        </p:spPr>
      </p:pic>
    </p:spTree>
    <p:extLst>
      <p:ext uri="{BB962C8B-B14F-4D97-AF65-F5344CB8AC3E}">
        <p14:creationId xmlns:p14="http://schemas.microsoft.com/office/powerpoint/2010/main" val="192282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91A8265-587D-41C8-A976-61CDED305615}"/>
              </a:ext>
            </a:extLst>
          </p:cNvPr>
          <p:cNvSpPr>
            <a:spLocks noGrp="1"/>
          </p:cNvSpPr>
          <p:nvPr>
            <p:ph type="title"/>
          </p:nvPr>
        </p:nvSpPr>
        <p:spPr/>
        <p:txBody>
          <a:bodyPr/>
          <a:lstStyle/>
          <a:p>
            <a:r>
              <a:rPr lang="fr-FR" dirty="0"/>
              <a:t>Guerres et ressources</a:t>
            </a:r>
          </a:p>
        </p:txBody>
      </p:sp>
      <p:sp>
        <p:nvSpPr>
          <p:cNvPr id="6" name="Espace réservé du contenu 5">
            <a:extLst>
              <a:ext uri="{FF2B5EF4-FFF2-40B4-BE49-F238E27FC236}">
                <a16:creationId xmlns:a16="http://schemas.microsoft.com/office/drawing/2014/main" id="{DF542CF3-E5EB-4EFB-A32B-1B9E0C53D6A8}"/>
              </a:ext>
            </a:extLst>
          </p:cNvPr>
          <p:cNvSpPr>
            <a:spLocks noGrp="1"/>
          </p:cNvSpPr>
          <p:nvPr>
            <p:ph idx="1"/>
          </p:nvPr>
        </p:nvSpPr>
        <p:spPr>
          <a:xfrm>
            <a:off x="677334" y="2160589"/>
            <a:ext cx="8596668" cy="4697411"/>
          </a:xfrm>
        </p:spPr>
        <p:txBody>
          <a:bodyPr>
            <a:normAutofit/>
          </a:bodyPr>
          <a:lstStyle/>
          <a:p>
            <a:pPr marL="0" indent="0" algn="just">
              <a:buNone/>
            </a:pPr>
            <a:r>
              <a:rPr lang="fr-FR" b="0" i="0" dirty="0">
                <a:solidFill>
                  <a:srgbClr val="323232"/>
                </a:solidFill>
                <a:effectLst/>
                <a:latin typeface="Alegreya"/>
              </a:rPr>
              <a:t>Les relations entre guerres et ressources naturelles ont conduit à une écologie politique de la guerre analysant les guerres de ressources, environnementales, de pillage ou de sécession liées aux ressources naturelles. Un État détenteur de ressources en hydrocarbures a neuf fois plus de risques d’être le théâtre de conflits armés qu’un État non pourvu. Les ressources naturelles peuvent fournir les moyens de financer les rébellions motivées par d’autres intérêts que les ressources elles-mêmes. Elles peuvent, étant concentrées dans un territoire délimité, favoriser des tentatives sécessionnistes. Elles conduisent à des comportements rentiers interdisant ou retardant des institutions fortes. Les ressources naturelles du sous-sol peuvent, du fait de leur abondance, attiser des contrôles par la violence (coloniale, impérialiste, pillage). Les ressources naturelles du sol peuvent, du fait de leur rareté (eau, terre), aviver les tensions. Il n’y a pas toutefois de lien déterministe même si la malédiction des ressources naturelles est forte.</a:t>
            </a:r>
          </a:p>
          <a:p>
            <a:pPr marL="0" indent="0">
              <a:buNone/>
            </a:pPr>
            <a:endParaRPr lang="fr-FR" dirty="0">
              <a:solidFill>
                <a:srgbClr val="323232"/>
              </a:solidFill>
              <a:latin typeface="Alegreya"/>
            </a:endParaRPr>
          </a:p>
          <a:p>
            <a:pPr marL="0" indent="0">
              <a:buNone/>
            </a:pPr>
            <a:r>
              <a:rPr lang="fr-FR" dirty="0">
                <a:solidFill>
                  <a:srgbClr val="323232"/>
                </a:solidFill>
                <a:latin typeface="Alegreya"/>
              </a:rPr>
              <a:t>P. Hugon</a:t>
            </a:r>
            <a:r>
              <a:rPr lang="fr-FR" i="1" dirty="0">
                <a:solidFill>
                  <a:srgbClr val="323232"/>
                </a:solidFill>
                <a:latin typeface="Alegreya"/>
              </a:rPr>
              <a:t>, Le rôle des ressources dans les conflits armés africains</a:t>
            </a:r>
            <a:r>
              <a:rPr lang="fr-FR" dirty="0">
                <a:solidFill>
                  <a:srgbClr val="323232"/>
                </a:solidFill>
                <a:latin typeface="Alegreya"/>
              </a:rPr>
              <a:t>., 2009.</a:t>
            </a:r>
          </a:p>
          <a:p>
            <a:pPr marL="0" indent="0">
              <a:buNone/>
            </a:pPr>
            <a:r>
              <a:rPr lang="fr-FR" dirty="0">
                <a:solidFill>
                  <a:srgbClr val="323232"/>
                </a:solidFill>
                <a:latin typeface="Alegreya"/>
              </a:rPr>
              <a:t>Article entier: https://www.cairn.info/revue-herodote-2009-3-page-63.htm</a:t>
            </a:r>
          </a:p>
          <a:p>
            <a:pPr marL="0" indent="0">
              <a:buNone/>
            </a:pPr>
            <a:endParaRPr lang="fr-FR" dirty="0">
              <a:solidFill>
                <a:srgbClr val="323232"/>
              </a:solidFill>
              <a:latin typeface="Alegreya"/>
            </a:endParaRPr>
          </a:p>
          <a:p>
            <a:pPr marL="0" indent="0">
              <a:buNone/>
            </a:pPr>
            <a:endParaRPr lang="fr-FR" dirty="0"/>
          </a:p>
        </p:txBody>
      </p:sp>
    </p:spTree>
    <p:extLst>
      <p:ext uri="{BB962C8B-B14F-4D97-AF65-F5344CB8AC3E}">
        <p14:creationId xmlns:p14="http://schemas.microsoft.com/office/powerpoint/2010/main" val="172105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23928-EA0B-4E4E-9715-8A0B7F4A98C0}"/>
              </a:ext>
            </a:extLst>
          </p:cNvPr>
          <p:cNvSpPr>
            <a:spLocks noGrp="1"/>
          </p:cNvSpPr>
          <p:nvPr>
            <p:ph type="title"/>
          </p:nvPr>
        </p:nvSpPr>
        <p:spPr>
          <a:xfrm>
            <a:off x="0" y="32825"/>
            <a:ext cx="8596668" cy="1022252"/>
          </a:xfrm>
        </p:spPr>
        <p:txBody>
          <a:bodyPr/>
          <a:lstStyle/>
          <a:p>
            <a:r>
              <a:rPr lang="fr-FR" dirty="0"/>
              <a:t>Guerre et ressources en RDC</a:t>
            </a:r>
          </a:p>
        </p:txBody>
      </p:sp>
      <p:pic>
        <p:nvPicPr>
          <p:cNvPr id="4" name="Espace réservé du contenu 3">
            <a:extLst>
              <a:ext uri="{FF2B5EF4-FFF2-40B4-BE49-F238E27FC236}">
                <a16:creationId xmlns:a16="http://schemas.microsoft.com/office/drawing/2014/main" id="{01EB6827-04AA-4DB8-B254-1DAF32CD73E5}"/>
              </a:ext>
            </a:extLst>
          </p:cNvPr>
          <p:cNvPicPr>
            <a:picLocks noGrp="1" noChangeAspect="1"/>
          </p:cNvPicPr>
          <p:nvPr>
            <p:ph idx="1"/>
          </p:nvPr>
        </p:nvPicPr>
        <p:blipFill>
          <a:blip r:embed="rId2"/>
          <a:stretch>
            <a:fillRect/>
          </a:stretch>
        </p:blipFill>
        <p:spPr>
          <a:xfrm>
            <a:off x="492368" y="886265"/>
            <a:ext cx="11699631" cy="5971735"/>
          </a:xfrm>
          <a:prstGeom prst="rect">
            <a:avLst/>
          </a:prstGeom>
        </p:spPr>
      </p:pic>
    </p:spTree>
    <p:extLst>
      <p:ext uri="{BB962C8B-B14F-4D97-AF65-F5344CB8AC3E}">
        <p14:creationId xmlns:p14="http://schemas.microsoft.com/office/powerpoint/2010/main" val="2144276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6F955-C67C-416B-B3EE-5DE64D37C835}"/>
              </a:ext>
            </a:extLst>
          </p:cNvPr>
          <p:cNvSpPr>
            <a:spLocks noGrp="1"/>
          </p:cNvSpPr>
          <p:nvPr>
            <p:ph type="title"/>
          </p:nvPr>
        </p:nvSpPr>
        <p:spPr/>
        <p:txBody>
          <a:bodyPr/>
          <a:lstStyle/>
          <a:p>
            <a:r>
              <a:rPr lang="fr-FR" dirty="0"/>
              <a:t>Réchauffement climatique et conflits.</a:t>
            </a:r>
          </a:p>
        </p:txBody>
      </p:sp>
      <p:sp>
        <p:nvSpPr>
          <p:cNvPr id="3" name="Espace réservé du contenu 2">
            <a:extLst>
              <a:ext uri="{FF2B5EF4-FFF2-40B4-BE49-F238E27FC236}">
                <a16:creationId xmlns:a16="http://schemas.microsoft.com/office/drawing/2014/main" id="{772FDFF8-DEE6-4B27-B107-08FA4194ABAD}"/>
              </a:ext>
            </a:extLst>
          </p:cNvPr>
          <p:cNvSpPr>
            <a:spLocks noGrp="1"/>
          </p:cNvSpPr>
          <p:nvPr>
            <p:ph idx="1"/>
          </p:nvPr>
        </p:nvSpPr>
        <p:spPr>
          <a:xfrm>
            <a:off x="677334" y="2160589"/>
            <a:ext cx="8596668" cy="4521565"/>
          </a:xfrm>
        </p:spPr>
        <p:txBody>
          <a:bodyPr>
            <a:normAutofit fontScale="85000" lnSpcReduction="20000"/>
          </a:bodyPr>
          <a:lstStyle/>
          <a:p>
            <a:pPr marL="0" indent="0">
              <a:buNone/>
            </a:pPr>
            <a:r>
              <a:rPr lang="fr-FR" b="0" i="0" dirty="0">
                <a:solidFill>
                  <a:srgbClr val="383F4E"/>
                </a:solidFill>
                <a:effectLst/>
                <a:latin typeface="The Antiqua B"/>
              </a:rPr>
              <a:t>En 2007, le secrétaire général de l’ONU, Ban Ki-moon, avait qualifié le conflit au Darfour, qui a fait 300 000 morts et déplacé deux millions et demi de personnes depuis 2003, de « </a:t>
            </a:r>
            <a:r>
              <a:rPr lang="fr-FR" b="0" i="1" dirty="0">
                <a:solidFill>
                  <a:srgbClr val="383F4E"/>
                </a:solidFill>
                <a:effectLst/>
                <a:latin typeface="The Antiqua B"/>
              </a:rPr>
              <a:t>première guerre du changement climatique </a:t>
            </a:r>
            <a:r>
              <a:rPr lang="fr-FR" b="0" i="0" dirty="0">
                <a:solidFill>
                  <a:srgbClr val="383F4E"/>
                </a:solidFill>
                <a:effectLst/>
                <a:latin typeface="The Antiqua B"/>
              </a:rPr>
              <a:t>». Cette affirmation avait provoqué une prise de conscience mondiale, entraînant plusieurs travaux de recherche sur le sujet. Ainsi, Marshall Burke, économiste de Berkeley, a établi, peu de temps après, un lien entre changement climatique et guerres en Afrique subsaharienne. En comparant les courbes de températures et l’historique des conflits, le chercheur a prédit que les guerres causées par le réchauffement climatique feraient plus de 459 000 morts d’ici à 2030.</a:t>
            </a:r>
          </a:p>
          <a:p>
            <a:pPr marL="0" indent="0">
              <a:buNone/>
            </a:pPr>
            <a:r>
              <a:rPr lang="fr-FR" b="0" i="0" dirty="0" err="1">
                <a:solidFill>
                  <a:srgbClr val="383F4E"/>
                </a:solidFill>
                <a:effectLst/>
                <a:latin typeface="The Antiqua B"/>
              </a:rPr>
              <a:t>arce</a:t>
            </a:r>
            <a:r>
              <a:rPr lang="fr-FR" b="0" i="0" dirty="0">
                <a:solidFill>
                  <a:srgbClr val="383F4E"/>
                </a:solidFill>
                <a:effectLst/>
                <a:latin typeface="The Antiqua B"/>
              </a:rPr>
              <a:t> qu’elle raréfie les ressources telles que l’eau, la hausse des températures est aujourd’hui considérée comme un risque au niveau de la </a:t>
            </a:r>
            <a:r>
              <a:rPr lang="fr-FR" b="0" i="0" dirty="0">
                <a:solidFill>
                  <a:schemeClr val="tx1"/>
                </a:solidFill>
                <a:effectLst/>
                <a:latin typeface="The Antiqua B"/>
              </a:rPr>
              <a:t>sécurité mondiale. En 2014, </a:t>
            </a:r>
            <a:r>
              <a:rPr lang="fr-FR" b="0" i="0" u="none" strike="noStrike" dirty="0">
                <a:solidFill>
                  <a:schemeClr val="tx1"/>
                </a:solidFill>
                <a:effectLst/>
                <a:latin typeface="The Antiqua B"/>
                <a:hlinkClick r:id="rId2" tooltip="Nouvelle fenêtre">
                  <a:extLst>
                    <a:ext uri="{A12FA001-AC4F-418D-AE19-62706E023703}">
                      <ahyp:hlinkClr xmlns:ahyp="http://schemas.microsoft.com/office/drawing/2018/hyperlinkcolor" val="tx"/>
                    </a:ext>
                  </a:extLst>
                </a:hlinkClick>
              </a:rPr>
              <a:t>le rapport « Un </a:t>
            </a:r>
            <a:r>
              <a:rPr lang="fr-FR" b="0" i="0" strike="noStrike" dirty="0">
                <a:solidFill>
                  <a:schemeClr val="tx1"/>
                </a:solidFill>
                <a:effectLst/>
                <a:latin typeface="The Antiqua B"/>
                <a:hlinkClick r:id="rId2" tooltip="Nouvelle fenêtre">
                  <a:extLst>
                    <a:ext uri="{A12FA001-AC4F-418D-AE19-62706E023703}">
                      <ahyp:hlinkClr xmlns:ahyp="http://schemas.microsoft.com/office/drawing/2018/hyperlinkcolor" val="tx"/>
                    </a:ext>
                  </a:extLst>
                </a:hlinkClick>
              </a:rPr>
              <a:t>nouveau climat pour la paix : agir pour le climat et les risques de fragilité », commandé par les membres du G7 à l’occasion de la COP21</a:t>
            </a:r>
            <a:r>
              <a:rPr lang="fr-FR" b="0" i="0" dirty="0">
                <a:solidFill>
                  <a:schemeClr val="tx1"/>
                </a:solidFill>
                <a:effectLst/>
                <a:latin typeface="The Antiqua B"/>
              </a:rPr>
              <a:t>, identifie ainsi sept menaces : la compétition pour l’accès aux ressources locales, les migrations </a:t>
            </a:r>
            <a:r>
              <a:rPr lang="fr-FR" b="0" i="0" dirty="0">
                <a:solidFill>
                  <a:srgbClr val="383F4E"/>
                </a:solidFill>
                <a:effectLst/>
                <a:latin typeface="The Antiqua B"/>
              </a:rPr>
              <a:t>climatiques, les catastrophes et événements météorologiques extrêmes, la volatilité des prix de l’alimentation et les difficultés d’approvisionnement, la gestion des eaux transfrontalières, l’élévation du niveau des mers et la dégradation littorale, les effets non intentionnels des politiques climatiques.</a:t>
            </a:r>
          </a:p>
          <a:p>
            <a:pPr marL="0" indent="0">
              <a:buNone/>
            </a:pPr>
            <a:r>
              <a:rPr lang="fr-FR" dirty="0"/>
              <a:t>« Le Moyen-Orient, l’Afrique du Nord, de l’Est et l’Afrique centrale, ainsi que certains pays d’Asie centrale, feront face aux risques de sécurité les plus importants à court terme », explique Caitlin </a:t>
            </a:r>
            <a:r>
              <a:rPr lang="fr-FR" dirty="0" err="1"/>
              <a:t>Werrell</a:t>
            </a:r>
            <a:r>
              <a:rPr lang="fr-FR" dirty="0"/>
              <a:t>, cofondatrice du Centre pour le climat et la sécurité. A plus long terme, la population côtière et urbaine croissante dans la région Asie-Pacifique au sens large sera également particulièrement vulnérable. Mais tous les pays peuvent être menacés.</a:t>
            </a:r>
          </a:p>
          <a:p>
            <a:pPr marL="0" indent="0">
              <a:buNone/>
            </a:pPr>
            <a:r>
              <a:rPr lang="fr-FR" i="1" dirty="0"/>
              <a:t>Le Monde.</a:t>
            </a:r>
          </a:p>
        </p:txBody>
      </p:sp>
    </p:spTree>
    <p:extLst>
      <p:ext uri="{BB962C8B-B14F-4D97-AF65-F5344CB8AC3E}">
        <p14:creationId xmlns:p14="http://schemas.microsoft.com/office/powerpoint/2010/main" val="33509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1B42F4-694E-42DD-A8DE-69FCA3602025}"/>
              </a:ext>
            </a:extLst>
          </p:cNvPr>
          <p:cNvSpPr>
            <a:spLocks noGrp="1"/>
          </p:cNvSpPr>
          <p:nvPr>
            <p:ph type="title"/>
          </p:nvPr>
        </p:nvSpPr>
        <p:spPr/>
        <p:txBody>
          <a:bodyPr/>
          <a:lstStyle/>
          <a:p>
            <a:r>
              <a:rPr lang="fr-FR" dirty="0"/>
              <a:t>La reprise de la course aux armements</a:t>
            </a:r>
            <a:br>
              <a:rPr lang="fr-FR" dirty="0"/>
            </a:br>
            <a:r>
              <a:rPr lang="fr-FR" dirty="0"/>
              <a:t>(SIPRI)</a:t>
            </a:r>
          </a:p>
        </p:txBody>
      </p:sp>
      <p:graphicFrame>
        <p:nvGraphicFramePr>
          <p:cNvPr id="4" name="Tableau 4">
            <a:extLst>
              <a:ext uri="{FF2B5EF4-FFF2-40B4-BE49-F238E27FC236}">
                <a16:creationId xmlns:a16="http://schemas.microsoft.com/office/drawing/2014/main" id="{A5CFA827-F952-4FCE-AFB6-69C902F0B314}"/>
              </a:ext>
            </a:extLst>
          </p:cNvPr>
          <p:cNvGraphicFramePr>
            <a:graphicFrameLocks noGrp="1"/>
          </p:cNvGraphicFramePr>
          <p:nvPr>
            <p:ph idx="1"/>
            <p:extLst>
              <p:ext uri="{D42A27DB-BD31-4B8C-83A1-F6EECF244321}">
                <p14:modId xmlns:p14="http://schemas.microsoft.com/office/powerpoint/2010/main" val="711875926"/>
              </p:ext>
            </p:extLst>
          </p:nvPr>
        </p:nvGraphicFramePr>
        <p:xfrm>
          <a:off x="1537144" y="1822963"/>
          <a:ext cx="6877048" cy="2377440"/>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3588758757"/>
                    </a:ext>
                  </a:extLst>
                </a:gridCol>
                <a:gridCol w="1719262">
                  <a:extLst>
                    <a:ext uri="{9D8B030D-6E8A-4147-A177-3AD203B41FA5}">
                      <a16:colId xmlns:a16="http://schemas.microsoft.com/office/drawing/2014/main" val="296946996"/>
                    </a:ext>
                  </a:extLst>
                </a:gridCol>
                <a:gridCol w="1719262">
                  <a:extLst>
                    <a:ext uri="{9D8B030D-6E8A-4147-A177-3AD203B41FA5}">
                      <a16:colId xmlns:a16="http://schemas.microsoft.com/office/drawing/2014/main" val="3307385744"/>
                    </a:ext>
                  </a:extLst>
                </a:gridCol>
                <a:gridCol w="1719262">
                  <a:extLst>
                    <a:ext uri="{9D8B030D-6E8A-4147-A177-3AD203B41FA5}">
                      <a16:colId xmlns:a16="http://schemas.microsoft.com/office/drawing/2014/main" val="4134848135"/>
                    </a:ext>
                  </a:extLst>
                </a:gridCol>
              </a:tblGrid>
              <a:tr h="370840">
                <a:tc>
                  <a:txBody>
                    <a:bodyPr/>
                    <a:lstStyle/>
                    <a:p>
                      <a:r>
                        <a:rPr lang="fr-FR" dirty="0" err="1"/>
                        <a:t>Evolution</a:t>
                      </a:r>
                      <a:r>
                        <a:rPr lang="fr-FR" dirty="0"/>
                        <a:t> du budget militaire mondial</a:t>
                      </a:r>
                    </a:p>
                  </a:txBody>
                  <a:tcPr/>
                </a:tc>
                <a:tc>
                  <a:txBody>
                    <a:bodyPr/>
                    <a:lstStyle/>
                    <a:p>
                      <a:r>
                        <a:rPr lang="fr-FR" dirty="0"/>
                        <a:t>2000-2009</a:t>
                      </a:r>
                    </a:p>
                  </a:txBody>
                  <a:tcPr/>
                </a:tc>
                <a:tc>
                  <a:txBody>
                    <a:bodyPr/>
                    <a:lstStyle/>
                    <a:p>
                      <a:r>
                        <a:rPr lang="fr-FR" dirty="0"/>
                        <a:t>2009-2017</a:t>
                      </a:r>
                    </a:p>
                  </a:txBody>
                  <a:tcPr/>
                </a:tc>
                <a:tc>
                  <a:txBody>
                    <a:bodyPr/>
                    <a:lstStyle/>
                    <a:p>
                      <a:r>
                        <a:rPr lang="fr-FR" dirty="0"/>
                        <a:t>2018-2022</a:t>
                      </a:r>
                    </a:p>
                  </a:txBody>
                  <a:tcPr/>
                </a:tc>
                <a:extLst>
                  <a:ext uri="{0D108BD9-81ED-4DB2-BD59-A6C34878D82A}">
                    <a16:rowId xmlns:a16="http://schemas.microsoft.com/office/drawing/2014/main" val="2305580898"/>
                  </a:ext>
                </a:extLst>
              </a:tr>
              <a:tr h="370840">
                <a:tc>
                  <a:txBody>
                    <a:bodyPr/>
                    <a:lstStyle/>
                    <a:p>
                      <a:r>
                        <a:rPr lang="fr-FR" dirty="0" err="1"/>
                        <a:t>Evolution</a:t>
                      </a:r>
                      <a:r>
                        <a:rPr lang="fr-FR" dirty="0"/>
                        <a:t> du budget militaire mondial</a:t>
                      </a:r>
                    </a:p>
                  </a:txBody>
                  <a:tcPr/>
                </a:tc>
                <a:tc>
                  <a:txBody>
                    <a:bodyPr/>
                    <a:lstStyle/>
                    <a:p>
                      <a:r>
                        <a:rPr lang="fr-FR" dirty="0"/>
                        <a:t>+ 70%</a:t>
                      </a:r>
                    </a:p>
                  </a:txBody>
                  <a:tcPr/>
                </a:tc>
                <a:tc>
                  <a:txBody>
                    <a:bodyPr/>
                    <a:lstStyle/>
                    <a:p>
                      <a:r>
                        <a:rPr lang="fr-FR" dirty="0"/>
                        <a:t>+ 7%</a:t>
                      </a:r>
                    </a:p>
                  </a:txBody>
                  <a:tcPr/>
                </a:tc>
                <a:tc>
                  <a:txBody>
                    <a:bodyPr/>
                    <a:lstStyle/>
                    <a:p>
                      <a:r>
                        <a:rPr lang="fr-FR" dirty="0"/>
                        <a:t>+10%</a:t>
                      </a:r>
                    </a:p>
                  </a:txBody>
                  <a:tcPr/>
                </a:tc>
                <a:extLst>
                  <a:ext uri="{0D108BD9-81ED-4DB2-BD59-A6C34878D82A}">
                    <a16:rowId xmlns:a16="http://schemas.microsoft.com/office/drawing/2014/main" val="1902779557"/>
                  </a:ext>
                </a:extLst>
              </a:tr>
            </a:tbl>
          </a:graphicData>
        </a:graphic>
      </p:graphicFrame>
      <p:graphicFrame>
        <p:nvGraphicFramePr>
          <p:cNvPr id="5" name="Tableau 5">
            <a:extLst>
              <a:ext uri="{FF2B5EF4-FFF2-40B4-BE49-F238E27FC236}">
                <a16:creationId xmlns:a16="http://schemas.microsoft.com/office/drawing/2014/main" id="{362AD31E-F864-421D-B3E7-DE3927D436EB}"/>
              </a:ext>
            </a:extLst>
          </p:cNvPr>
          <p:cNvGraphicFramePr>
            <a:graphicFrameLocks noGrp="1"/>
          </p:cNvGraphicFramePr>
          <p:nvPr>
            <p:extLst>
              <p:ext uri="{D42A27DB-BD31-4B8C-83A1-F6EECF244321}">
                <p14:modId xmlns:p14="http://schemas.microsoft.com/office/powerpoint/2010/main" val="940970614"/>
              </p:ext>
            </p:extLst>
          </p:nvPr>
        </p:nvGraphicFramePr>
        <p:xfrm>
          <a:off x="531840" y="4400306"/>
          <a:ext cx="4064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32733140"/>
                    </a:ext>
                  </a:extLst>
                </a:gridCol>
                <a:gridCol w="2032000">
                  <a:extLst>
                    <a:ext uri="{9D8B030D-6E8A-4147-A177-3AD203B41FA5}">
                      <a16:colId xmlns:a16="http://schemas.microsoft.com/office/drawing/2014/main" val="114246817"/>
                    </a:ext>
                  </a:extLst>
                </a:gridCol>
              </a:tblGrid>
              <a:tr h="370840">
                <a:tc>
                  <a:txBody>
                    <a:bodyPr/>
                    <a:lstStyle/>
                    <a:p>
                      <a:endParaRPr lang="fr-FR" dirty="0"/>
                    </a:p>
                  </a:txBody>
                  <a:tcPr/>
                </a:tc>
                <a:tc>
                  <a:txBody>
                    <a:bodyPr/>
                    <a:lstStyle/>
                    <a:p>
                      <a:r>
                        <a:rPr lang="fr-FR" dirty="0"/>
                        <a:t>Augmentation des dépenses 2000-2022</a:t>
                      </a:r>
                    </a:p>
                  </a:txBody>
                  <a:tcPr/>
                </a:tc>
                <a:extLst>
                  <a:ext uri="{0D108BD9-81ED-4DB2-BD59-A6C34878D82A}">
                    <a16:rowId xmlns:a16="http://schemas.microsoft.com/office/drawing/2014/main" val="3723113321"/>
                  </a:ext>
                </a:extLst>
              </a:tr>
              <a:tr h="370840">
                <a:tc>
                  <a:txBody>
                    <a:bodyPr/>
                    <a:lstStyle/>
                    <a:p>
                      <a:r>
                        <a:rPr lang="fr-FR" dirty="0"/>
                        <a:t>Chine</a:t>
                      </a:r>
                    </a:p>
                  </a:txBody>
                  <a:tcPr/>
                </a:tc>
                <a:tc>
                  <a:txBody>
                    <a:bodyPr/>
                    <a:lstStyle/>
                    <a:p>
                      <a:r>
                        <a:rPr lang="fr-FR" dirty="0"/>
                        <a:t>X 5,3</a:t>
                      </a:r>
                    </a:p>
                  </a:txBody>
                  <a:tcPr/>
                </a:tc>
                <a:extLst>
                  <a:ext uri="{0D108BD9-81ED-4DB2-BD59-A6C34878D82A}">
                    <a16:rowId xmlns:a16="http://schemas.microsoft.com/office/drawing/2014/main" val="4010075590"/>
                  </a:ext>
                </a:extLst>
              </a:tr>
              <a:tr h="370840">
                <a:tc>
                  <a:txBody>
                    <a:bodyPr/>
                    <a:lstStyle/>
                    <a:p>
                      <a:r>
                        <a:rPr lang="fr-FR" dirty="0"/>
                        <a:t>Russie</a:t>
                      </a:r>
                    </a:p>
                  </a:txBody>
                  <a:tcPr/>
                </a:tc>
                <a:tc>
                  <a:txBody>
                    <a:bodyPr/>
                    <a:lstStyle/>
                    <a:p>
                      <a:r>
                        <a:rPr lang="fr-FR" dirty="0"/>
                        <a:t>3,3</a:t>
                      </a:r>
                    </a:p>
                  </a:txBody>
                  <a:tcPr/>
                </a:tc>
                <a:extLst>
                  <a:ext uri="{0D108BD9-81ED-4DB2-BD59-A6C34878D82A}">
                    <a16:rowId xmlns:a16="http://schemas.microsoft.com/office/drawing/2014/main" val="3946790252"/>
                  </a:ext>
                </a:extLst>
              </a:tr>
              <a:tr h="370840">
                <a:tc>
                  <a:txBody>
                    <a:bodyPr/>
                    <a:lstStyle/>
                    <a:p>
                      <a:r>
                        <a:rPr lang="fr-FR" dirty="0"/>
                        <a:t>Inde</a:t>
                      </a:r>
                    </a:p>
                  </a:txBody>
                  <a:tcPr/>
                </a:tc>
                <a:tc>
                  <a:txBody>
                    <a:bodyPr/>
                    <a:lstStyle/>
                    <a:p>
                      <a:r>
                        <a:rPr lang="fr-FR" dirty="0"/>
                        <a:t>2,3</a:t>
                      </a:r>
                    </a:p>
                  </a:txBody>
                  <a:tcPr/>
                </a:tc>
                <a:extLst>
                  <a:ext uri="{0D108BD9-81ED-4DB2-BD59-A6C34878D82A}">
                    <a16:rowId xmlns:a16="http://schemas.microsoft.com/office/drawing/2014/main" val="1115368115"/>
                  </a:ext>
                </a:extLst>
              </a:tr>
            </a:tbl>
          </a:graphicData>
        </a:graphic>
      </p:graphicFrame>
      <p:graphicFrame>
        <p:nvGraphicFramePr>
          <p:cNvPr id="6" name="Tableau 6">
            <a:extLst>
              <a:ext uri="{FF2B5EF4-FFF2-40B4-BE49-F238E27FC236}">
                <a16:creationId xmlns:a16="http://schemas.microsoft.com/office/drawing/2014/main" id="{773760F3-4231-4615-9CA9-6F289F7CE19B}"/>
              </a:ext>
            </a:extLst>
          </p:cNvPr>
          <p:cNvGraphicFramePr>
            <a:graphicFrameLocks noGrp="1"/>
          </p:cNvGraphicFramePr>
          <p:nvPr>
            <p:extLst>
              <p:ext uri="{D42A27DB-BD31-4B8C-83A1-F6EECF244321}">
                <p14:modId xmlns:p14="http://schemas.microsoft.com/office/powerpoint/2010/main" val="2835948423"/>
              </p:ext>
            </p:extLst>
          </p:nvPr>
        </p:nvGraphicFramePr>
        <p:xfrm>
          <a:off x="4975668" y="4400306"/>
          <a:ext cx="5195274" cy="1833880"/>
        </p:xfrm>
        <a:graphic>
          <a:graphicData uri="http://schemas.openxmlformats.org/drawingml/2006/table">
            <a:tbl>
              <a:tblPr firstRow="1" bandRow="1">
                <a:tableStyleId>{5C22544A-7EE6-4342-B048-85BDC9FD1C3A}</a:tableStyleId>
              </a:tblPr>
              <a:tblGrid>
                <a:gridCol w="2597637">
                  <a:extLst>
                    <a:ext uri="{9D8B030D-6E8A-4147-A177-3AD203B41FA5}">
                      <a16:colId xmlns:a16="http://schemas.microsoft.com/office/drawing/2014/main" val="968522431"/>
                    </a:ext>
                  </a:extLst>
                </a:gridCol>
                <a:gridCol w="2597637">
                  <a:extLst>
                    <a:ext uri="{9D8B030D-6E8A-4147-A177-3AD203B41FA5}">
                      <a16:colId xmlns:a16="http://schemas.microsoft.com/office/drawing/2014/main" val="1773506723"/>
                    </a:ext>
                  </a:extLst>
                </a:gridCol>
              </a:tblGrid>
              <a:tr h="370840">
                <a:tc>
                  <a:txBody>
                    <a:bodyPr/>
                    <a:lstStyle/>
                    <a:p>
                      <a:endParaRPr lang="fr-FR"/>
                    </a:p>
                  </a:txBody>
                  <a:tcPr/>
                </a:tc>
                <a:tc>
                  <a:txBody>
                    <a:bodyPr/>
                    <a:lstStyle/>
                    <a:p>
                      <a:endParaRPr lang="fr-FR"/>
                    </a:p>
                  </a:txBody>
                  <a:tcPr/>
                </a:tc>
                <a:extLst>
                  <a:ext uri="{0D108BD9-81ED-4DB2-BD59-A6C34878D82A}">
                    <a16:rowId xmlns:a16="http://schemas.microsoft.com/office/drawing/2014/main" val="3867397922"/>
                  </a:ext>
                </a:extLst>
              </a:tr>
              <a:tr h="370840">
                <a:tc>
                  <a:txBody>
                    <a:bodyPr/>
                    <a:lstStyle/>
                    <a:p>
                      <a:r>
                        <a:rPr lang="fr-FR" dirty="0"/>
                        <a:t>Les 5 plus gros budgets en 2021</a:t>
                      </a:r>
                    </a:p>
                  </a:txBody>
                  <a:tcPr/>
                </a:tc>
                <a:tc>
                  <a:txBody>
                    <a:bodyPr/>
                    <a:lstStyle/>
                    <a:p>
                      <a:r>
                        <a:rPr lang="fr-FR" dirty="0"/>
                        <a:t>Etats-Unis</a:t>
                      </a:r>
                    </a:p>
                    <a:p>
                      <a:r>
                        <a:rPr lang="fr-FR" dirty="0"/>
                        <a:t>Chine</a:t>
                      </a:r>
                    </a:p>
                    <a:p>
                      <a:r>
                        <a:rPr lang="fr-FR" dirty="0"/>
                        <a:t>Inde</a:t>
                      </a:r>
                    </a:p>
                    <a:p>
                      <a:r>
                        <a:rPr lang="fr-FR" dirty="0"/>
                        <a:t>Russie</a:t>
                      </a:r>
                    </a:p>
                    <a:p>
                      <a:r>
                        <a:rPr lang="fr-FR" dirty="0"/>
                        <a:t>Royaume-Uni</a:t>
                      </a:r>
                    </a:p>
                  </a:txBody>
                  <a:tcPr/>
                </a:tc>
                <a:extLst>
                  <a:ext uri="{0D108BD9-81ED-4DB2-BD59-A6C34878D82A}">
                    <a16:rowId xmlns:a16="http://schemas.microsoft.com/office/drawing/2014/main" val="4202658232"/>
                  </a:ext>
                </a:extLst>
              </a:tr>
            </a:tbl>
          </a:graphicData>
        </a:graphic>
      </p:graphicFrame>
    </p:spTree>
    <p:extLst>
      <p:ext uri="{BB962C8B-B14F-4D97-AF65-F5344CB8AC3E}">
        <p14:creationId xmlns:p14="http://schemas.microsoft.com/office/powerpoint/2010/main" val="130408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24914-BD69-4226-B878-6DEE250FEF61}"/>
              </a:ext>
            </a:extLst>
          </p:cNvPr>
          <p:cNvSpPr>
            <a:spLocks noGrp="1"/>
          </p:cNvSpPr>
          <p:nvPr>
            <p:ph type="title"/>
          </p:nvPr>
        </p:nvSpPr>
        <p:spPr>
          <a:xfrm>
            <a:off x="227168" y="156238"/>
            <a:ext cx="8596668" cy="1320800"/>
          </a:xfrm>
        </p:spPr>
        <p:txBody>
          <a:bodyPr/>
          <a:lstStyle/>
          <a:p>
            <a:r>
              <a:rPr lang="fr-FR" dirty="0"/>
              <a:t>La nouveauté des conflits?</a:t>
            </a:r>
          </a:p>
        </p:txBody>
      </p:sp>
      <p:sp>
        <p:nvSpPr>
          <p:cNvPr id="3" name="Espace réservé du contenu 2">
            <a:extLst>
              <a:ext uri="{FF2B5EF4-FFF2-40B4-BE49-F238E27FC236}">
                <a16:creationId xmlns:a16="http://schemas.microsoft.com/office/drawing/2014/main" id="{168A4D85-1FA5-4878-AAB1-4FCCF3FE94DF}"/>
              </a:ext>
            </a:extLst>
          </p:cNvPr>
          <p:cNvSpPr>
            <a:spLocks noGrp="1"/>
          </p:cNvSpPr>
          <p:nvPr>
            <p:ph idx="1"/>
          </p:nvPr>
        </p:nvSpPr>
        <p:spPr>
          <a:xfrm>
            <a:off x="128694" y="1043032"/>
            <a:ext cx="10196992" cy="5641145"/>
          </a:xfrm>
        </p:spPr>
        <p:txBody>
          <a:bodyPr>
            <a:normAutofit lnSpcReduction="10000"/>
          </a:bodyPr>
          <a:lstStyle/>
          <a:p>
            <a:pPr marL="0" indent="0">
              <a:buNone/>
            </a:pPr>
            <a:r>
              <a:rPr lang="fr-FR" b="0" i="0" dirty="0">
                <a:solidFill>
                  <a:srgbClr val="323232"/>
                </a:solidFill>
                <a:effectLst/>
                <a:latin typeface="Alegreya"/>
              </a:rPr>
              <a:t>La question se pose de savoir quelle est la nouveauté des formes de violence armée. Traditionnellement, les conflits internes (guerres civiles, rébellion) se différencient des conflits externes (guerres internationales) mais la plupart des polémologues considèrent que cette distinction a perdu beaucoup de sa pertinence depuis la chute du Mur de Berlin. Les partisans de l’opposition entre les anciennes et les nouvelles formes de guerre considèrent que les anciennes étaient plutôt idéologiques, centralisées et caractérisées par les doléances alors que les nouvelles formes de guerre sont plus décentralisées et davantage caractérisées par des déterminants ethniques, le pillage et la prédation [Collier, </a:t>
            </a:r>
            <a:r>
              <a:rPr lang="fr-FR" b="0" i="0" dirty="0" err="1">
                <a:solidFill>
                  <a:srgbClr val="323232"/>
                </a:solidFill>
                <a:effectLst/>
                <a:latin typeface="Alegreya"/>
              </a:rPr>
              <a:t>Hoeffler</a:t>
            </a:r>
            <a:r>
              <a:rPr lang="fr-FR" b="0" i="0" dirty="0">
                <a:solidFill>
                  <a:srgbClr val="323232"/>
                </a:solidFill>
                <a:effectLst/>
                <a:latin typeface="Alegreya"/>
              </a:rPr>
              <a:t> 2000]. Aux conflits de la période de la guerre froide, caractérisés par des oppositions idéologiques et le soutien des grands blocs, ont succédé des guérillas multiformes davantage </a:t>
            </a:r>
            <a:r>
              <a:rPr lang="fr-FR" b="0" i="0" dirty="0" err="1">
                <a:solidFill>
                  <a:srgbClr val="323232"/>
                </a:solidFill>
                <a:effectLst/>
                <a:latin typeface="Alegreya"/>
              </a:rPr>
              <a:t>intranationales</a:t>
            </a:r>
            <a:r>
              <a:rPr lang="fr-FR" b="0" i="0" dirty="0">
                <a:solidFill>
                  <a:srgbClr val="323232"/>
                </a:solidFill>
                <a:effectLst/>
                <a:latin typeface="Alegreya"/>
              </a:rPr>
              <a:t> avec retrait partiel des grandes puissances [Clapham, 2000]. Ces thèses de la nouveauté des conflits armés sont controversées, soit niées [</a:t>
            </a:r>
            <a:r>
              <a:rPr lang="fr-FR" b="0" i="0" dirty="0" err="1">
                <a:solidFill>
                  <a:srgbClr val="323232"/>
                </a:solidFill>
                <a:effectLst/>
                <a:latin typeface="Alegreya"/>
              </a:rPr>
              <a:t>Kalivas</a:t>
            </a:r>
            <a:r>
              <a:rPr lang="fr-FR" b="0" i="0" dirty="0">
                <a:solidFill>
                  <a:srgbClr val="323232"/>
                </a:solidFill>
                <a:effectLst/>
                <a:latin typeface="Alegreya"/>
              </a:rPr>
              <a:t>, 2001], soit fortement nuancées [Marchal, </a:t>
            </a:r>
            <a:r>
              <a:rPr lang="fr-FR" b="0" i="0" dirty="0" err="1">
                <a:solidFill>
                  <a:srgbClr val="323232"/>
                </a:solidFill>
                <a:effectLst/>
                <a:latin typeface="Alegreya"/>
              </a:rPr>
              <a:t>Messiant</a:t>
            </a:r>
            <a:r>
              <a:rPr lang="fr-FR" b="0" i="0" dirty="0">
                <a:solidFill>
                  <a:srgbClr val="323232"/>
                </a:solidFill>
                <a:effectLst/>
                <a:latin typeface="Alegreya"/>
              </a:rPr>
              <a:t>, 2002 ; de </a:t>
            </a:r>
            <a:r>
              <a:rPr lang="fr-FR" b="0" i="0" dirty="0" err="1">
                <a:solidFill>
                  <a:srgbClr val="323232"/>
                </a:solidFill>
                <a:effectLst/>
                <a:latin typeface="Alegreya"/>
              </a:rPr>
              <a:t>Montclos</a:t>
            </a:r>
            <a:r>
              <a:rPr lang="fr-FR" b="0" i="0" dirty="0">
                <a:solidFill>
                  <a:srgbClr val="323232"/>
                </a:solidFill>
                <a:effectLst/>
                <a:latin typeface="Alegreya"/>
              </a:rPr>
              <a:t>, 2007]. Elles agrégeraient des conflits de natures différentes et renverraient à trois courants hétérogènes : néoconservateur américain, développant la thèse du chaos généralisé, de guerres où se mêlent gangs, conflits ethniques et trafics, et chocs civilisationnels ; économiciste, avec Collier en particulier, au sein de la Banque mondiale, mettant en avant l’avidité des rebelles et légitimant ainsi les pouvoirs en place ; politiste [Kaldor, 1999] enfin, privilégiant la fin de la guerre froide et agrégeant des conflits de nature diverses. Marchal et </a:t>
            </a:r>
            <a:r>
              <a:rPr lang="fr-FR" b="0" i="0" dirty="0" err="1">
                <a:solidFill>
                  <a:srgbClr val="323232"/>
                </a:solidFill>
                <a:effectLst/>
                <a:latin typeface="Alegreya"/>
              </a:rPr>
              <a:t>Messiant</a:t>
            </a:r>
            <a:r>
              <a:rPr lang="fr-FR" b="0" i="0" dirty="0">
                <a:solidFill>
                  <a:srgbClr val="323232"/>
                </a:solidFill>
                <a:effectLst/>
                <a:latin typeface="Alegreya"/>
              </a:rPr>
              <a:t> refusent toute théorie globalisante évacuant le politique, le social et l’historique ; ils différencient au contraire les conflits politiques au caractère identitaire marqué (Balkans, Rwanda) et les prédations peu motivées politiquement (Sierra Leone, Liberia).</a:t>
            </a:r>
          </a:p>
          <a:p>
            <a:pPr marL="0" indent="0">
              <a:buNone/>
            </a:pPr>
            <a:r>
              <a:rPr lang="fr-FR" dirty="0">
                <a:solidFill>
                  <a:srgbClr val="323232"/>
                </a:solidFill>
                <a:latin typeface="Alegreya"/>
              </a:rPr>
              <a:t>P. Hugon.</a:t>
            </a:r>
            <a:endParaRPr lang="fr-FR" dirty="0"/>
          </a:p>
        </p:txBody>
      </p:sp>
    </p:spTree>
    <p:extLst>
      <p:ext uri="{BB962C8B-B14F-4D97-AF65-F5344CB8AC3E}">
        <p14:creationId xmlns:p14="http://schemas.microsoft.com/office/powerpoint/2010/main" val="3452651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1C8E2-8C25-44B6-A6E0-A55ED79CEAB7}"/>
              </a:ext>
            </a:extLst>
          </p:cNvPr>
          <p:cNvSpPr>
            <a:spLocks noGrp="1"/>
          </p:cNvSpPr>
          <p:nvPr>
            <p:ph type="title"/>
          </p:nvPr>
        </p:nvSpPr>
        <p:spPr/>
        <p:txBody>
          <a:bodyPr/>
          <a:lstStyle/>
          <a:p>
            <a:endParaRPr lang="fr-FR"/>
          </a:p>
        </p:txBody>
      </p:sp>
      <p:graphicFrame>
        <p:nvGraphicFramePr>
          <p:cNvPr id="4" name="Espace réservé du contenu 3">
            <a:extLst>
              <a:ext uri="{FF2B5EF4-FFF2-40B4-BE49-F238E27FC236}">
                <a16:creationId xmlns:a16="http://schemas.microsoft.com/office/drawing/2014/main" id="{072C1628-353B-41CF-810A-4BC988EE97FB}"/>
              </a:ext>
            </a:extLst>
          </p:cNvPr>
          <p:cNvGraphicFramePr>
            <a:graphicFrameLocks noGrp="1"/>
          </p:cNvGraphicFramePr>
          <p:nvPr>
            <p:ph idx="1"/>
            <p:extLst>
              <p:ext uri="{D42A27DB-BD31-4B8C-83A1-F6EECF244321}">
                <p14:modId xmlns:p14="http://schemas.microsoft.com/office/powerpoint/2010/main" val="2504624724"/>
              </p:ext>
            </p:extLst>
          </p:nvPr>
        </p:nvGraphicFramePr>
        <p:xfrm>
          <a:off x="949325" y="2321170"/>
          <a:ext cx="8053388" cy="3927231"/>
        </p:xfrm>
        <a:graphic>
          <a:graphicData uri="http://schemas.openxmlformats.org/drawingml/2006/table">
            <a:tbl>
              <a:tblPr/>
              <a:tblGrid>
                <a:gridCol w="4026694">
                  <a:extLst>
                    <a:ext uri="{9D8B030D-6E8A-4147-A177-3AD203B41FA5}">
                      <a16:colId xmlns:a16="http://schemas.microsoft.com/office/drawing/2014/main" val="4290265018"/>
                    </a:ext>
                  </a:extLst>
                </a:gridCol>
                <a:gridCol w="4026694">
                  <a:extLst>
                    <a:ext uri="{9D8B030D-6E8A-4147-A177-3AD203B41FA5}">
                      <a16:colId xmlns:a16="http://schemas.microsoft.com/office/drawing/2014/main" val="1368714309"/>
                    </a:ext>
                  </a:extLst>
                </a:gridCol>
              </a:tblGrid>
              <a:tr h="624787">
                <a:tc>
                  <a:txBody>
                    <a:bodyPr/>
                    <a:lstStyle/>
                    <a:p>
                      <a:r>
                        <a:rPr lang="fr-FR" i="1">
                          <a:effectLst/>
                        </a:rPr>
                        <a:t>Anciennes guerres</a:t>
                      </a:r>
                      <a:endParaRPr lang="fr-FR">
                        <a:effectLst/>
                      </a:endParaRPr>
                    </a:p>
                  </a:txBody>
                  <a:tcPr marL="76200" marR="76200" marT="76200" marB="76200" anchor="ctr">
                    <a:lnL>
                      <a:noFill/>
                    </a:lnL>
                    <a:lnR>
                      <a:noFill/>
                    </a:lnR>
                    <a:lnT>
                      <a:noFill/>
                    </a:lnT>
                    <a:lnB>
                      <a:noFill/>
                    </a:lnB>
                    <a:solidFill>
                      <a:srgbClr val="FAFAFA"/>
                    </a:solidFill>
                  </a:tcPr>
                </a:tc>
                <a:tc>
                  <a:txBody>
                    <a:bodyPr/>
                    <a:lstStyle/>
                    <a:p>
                      <a:r>
                        <a:rPr lang="fr-FR" i="1">
                          <a:effectLst/>
                        </a:rPr>
                        <a:t>Nouvelles guerres</a:t>
                      </a:r>
                      <a:endParaRPr lang="fr-FR">
                        <a:effectLst/>
                      </a:endParaRPr>
                    </a:p>
                  </a:txBody>
                  <a:tcPr marL="76200" marR="76200" marT="76200" marB="76200" anchor="ctr">
                    <a:lnL>
                      <a:noFill/>
                    </a:lnL>
                    <a:lnR>
                      <a:noFill/>
                    </a:lnR>
                    <a:lnT>
                      <a:noFill/>
                    </a:lnT>
                    <a:lnB>
                      <a:noFill/>
                    </a:lnB>
                    <a:solidFill>
                      <a:srgbClr val="FAFAFA"/>
                    </a:solidFill>
                  </a:tcPr>
                </a:tc>
                <a:extLst>
                  <a:ext uri="{0D108BD9-81ED-4DB2-BD59-A6C34878D82A}">
                    <a16:rowId xmlns:a16="http://schemas.microsoft.com/office/drawing/2014/main" val="409176535"/>
                  </a:ext>
                </a:extLst>
              </a:tr>
              <a:tr h="1026435">
                <a:tc>
                  <a:txBody>
                    <a:bodyPr/>
                    <a:lstStyle/>
                    <a:p>
                      <a:r>
                        <a:rPr lang="fr-FR">
                          <a:effectLst/>
                        </a:rPr>
                        <a:t>Causalité idéologique : nationalisme, marxisme</a:t>
                      </a:r>
                    </a:p>
                  </a:txBody>
                  <a:tcPr marL="76200" marR="76200" marT="76200" marB="76200" anchor="ctr">
                    <a:lnL>
                      <a:noFill/>
                    </a:lnL>
                    <a:lnR>
                      <a:noFill/>
                    </a:lnR>
                    <a:lnT>
                      <a:noFill/>
                    </a:lnT>
                    <a:lnB>
                      <a:noFill/>
                    </a:lnB>
                    <a:solidFill>
                      <a:srgbClr val="FAFAFA"/>
                    </a:solidFill>
                  </a:tcPr>
                </a:tc>
                <a:tc>
                  <a:txBody>
                    <a:bodyPr/>
                    <a:lstStyle/>
                    <a:p>
                      <a:r>
                        <a:rPr lang="fr-FR">
                          <a:effectLst/>
                        </a:rPr>
                        <a:t>Haines religieuses, tribales, ethniques</a:t>
                      </a:r>
                    </a:p>
                  </a:txBody>
                  <a:tcPr marL="76200" marR="76200" marT="76200" marB="76200" anchor="ctr">
                    <a:lnL>
                      <a:noFill/>
                    </a:lnL>
                    <a:lnR>
                      <a:noFill/>
                    </a:lnR>
                    <a:lnT>
                      <a:noFill/>
                    </a:lnT>
                    <a:lnB>
                      <a:noFill/>
                    </a:lnB>
                    <a:solidFill>
                      <a:srgbClr val="FAFAFA"/>
                    </a:solidFill>
                  </a:tcPr>
                </a:tc>
                <a:extLst>
                  <a:ext uri="{0D108BD9-81ED-4DB2-BD59-A6C34878D82A}">
                    <a16:rowId xmlns:a16="http://schemas.microsoft.com/office/drawing/2014/main" val="2180042896"/>
                  </a:ext>
                </a:extLst>
              </a:tr>
              <a:tr h="624787">
                <a:tc>
                  <a:txBody>
                    <a:bodyPr/>
                    <a:lstStyle/>
                    <a:p>
                      <a:r>
                        <a:rPr lang="fr-FR">
                          <a:effectLst/>
                        </a:rPr>
                        <a:t>Soutien populaire</a:t>
                      </a:r>
                    </a:p>
                  </a:txBody>
                  <a:tcPr marL="76200" marR="76200" marT="76200" marB="76200" anchor="ctr">
                    <a:lnL>
                      <a:noFill/>
                    </a:lnL>
                    <a:lnR>
                      <a:noFill/>
                    </a:lnR>
                    <a:lnT>
                      <a:noFill/>
                    </a:lnT>
                    <a:lnB>
                      <a:noFill/>
                    </a:lnB>
                    <a:solidFill>
                      <a:srgbClr val="FAFAFA"/>
                    </a:solidFill>
                  </a:tcPr>
                </a:tc>
                <a:tc>
                  <a:txBody>
                    <a:bodyPr/>
                    <a:lstStyle/>
                    <a:p>
                      <a:r>
                        <a:rPr lang="fr-FR">
                          <a:effectLst/>
                        </a:rPr>
                        <a:t>Absence de soutiens populaires</a:t>
                      </a:r>
                    </a:p>
                  </a:txBody>
                  <a:tcPr marL="76200" marR="76200" marT="76200" marB="76200" anchor="ctr">
                    <a:lnL>
                      <a:noFill/>
                    </a:lnL>
                    <a:lnR>
                      <a:noFill/>
                    </a:lnR>
                    <a:lnT>
                      <a:noFill/>
                    </a:lnT>
                    <a:lnB>
                      <a:noFill/>
                    </a:lnB>
                    <a:solidFill>
                      <a:srgbClr val="FAFAFA"/>
                    </a:solidFill>
                  </a:tcPr>
                </a:tc>
                <a:extLst>
                  <a:ext uri="{0D108BD9-81ED-4DB2-BD59-A6C34878D82A}">
                    <a16:rowId xmlns:a16="http://schemas.microsoft.com/office/drawing/2014/main" val="3824771024"/>
                  </a:ext>
                </a:extLst>
              </a:tr>
              <a:tr h="1026435">
                <a:tc>
                  <a:txBody>
                    <a:bodyPr/>
                    <a:lstStyle/>
                    <a:p>
                      <a:r>
                        <a:rPr lang="fr-FR">
                          <a:effectLst/>
                        </a:rPr>
                        <a:t>Violence contrôlée : centralisation de la guerre</a:t>
                      </a:r>
                    </a:p>
                  </a:txBody>
                  <a:tcPr marL="76200" marR="76200" marT="76200" marB="76200" anchor="ctr">
                    <a:lnL>
                      <a:noFill/>
                    </a:lnL>
                    <a:lnR>
                      <a:noFill/>
                    </a:lnR>
                    <a:lnT>
                      <a:noFill/>
                    </a:lnT>
                    <a:lnB>
                      <a:noFill/>
                    </a:lnB>
                    <a:solidFill>
                      <a:srgbClr val="FAFAFA"/>
                    </a:solidFill>
                  </a:tcPr>
                </a:tc>
                <a:tc>
                  <a:txBody>
                    <a:bodyPr/>
                    <a:lstStyle/>
                    <a:p>
                      <a:r>
                        <a:rPr lang="fr-FR">
                          <a:effectLst/>
                        </a:rPr>
                        <a:t>Violence décentralisée et transfrontalière</a:t>
                      </a:r>
                    </a:p>
                  </a:txBody>
                  <a:tcPr marL="76200" marR="76200" marT="76200" marB="76200" anchor="ctr">
                    <a:lnL>
                      <a:noFill/>
                    </a:lnL>
                    <a:lnR>
                      <a:noFill/>
                    </a:lnR>
                    <a:lnT>
                      <a:noFill/>
                    </a:lnT>
                    <a:lnB>
                      <a:noFill/>
                    </a:lnB>
                    <a:solidFill>
                      <a:srgbClr val="FAFAFA"/>
                    </a:solidFill>
                  </a:tcPr>
                </a:tc>
                <a:extLst>
                  <a:ext uri="{0D108BD9-81ED-4DB2-BD59-A6C34878D82A}">
                    <a16:rowId xmlns:a16="http://schemas.microsoft.com/office/drawing/2014/main" val="703783791"/>
                  </a:ext>
                </a:extLst>
              </a:tr>
              <a:tr h="624787">
                <a:tc>
                  <a:txBody>
                    <a:bodyPr/>
                    <a:lstStyle/>
                    <a:p>
                      <a:r>
                        <a:rPr lang="fr-FR">
                          <a:effectLst/>
                        </a:rPr>
                        <a:t>Revendications</a:t>
                      </a:r>
                    </a:p>
                  </a:txBody>
                  <a:tcPr marL="76200" marR="76200" marT="76200" marB="76200" anchor="ctr">
                    <a:lnL>
                      <a:noFill/>
                    </a:lnL>
                    <a:lnR>
                      <a:noFill/>
                    </a:lnR>
                    <a:lnT>
                      <a:noFill/>
                    </a:lnT>
                    <a:lnB>
                      <a:noFill/>
                    </a:lnB>
                    <a:solidFill>
                      <a:srgbClr val="FAFAFA"/>
                    </a:solidFill>
                  </a:tcPr>
                </a:tc>
                <a:tc>
                  <a:txBody>
                    <a:bodyPr/>
                    <a:lstStyle/>
                    <a:p>
                      <a:r>
                        <a:rPr lang="fr-FR" dirty="0">
                          <a:effectLst/>
                        </a:rPr>
                        <a:t>Activités, pillage</a:t>
                      </a:r>
                    </a:p>
                  </a:txBody>
                  <a:tcPr marL="76200" marR="76200" marT="76200" marB="76200" anchor="ctr">
                    <a:lnL>
                      <a:noFill/>
                    </a:lnL>
                    <a:lnR>
                      <a:noFill/>
                    </a:lnR>
                    <a:lnT>
                      <a:noFill/>
                    </a:lnT>
                    <a:lnB>
                      <a:noFill/>
                    </a:lnB>
                    <a:solidFill>
                      <a:srgbClr val="FAFAFA"/>
                    </a:solidFill>
                  </a:tcPr>
                </a:tc>
                <a:extLst>
                  <a:ext uri="{0D108BD9-81ED-4DB2-BD59-A6C34878D82A}">
                    <a16:rowId xmlns:a16="http://schemas.microsoft.com/office/drawing/2014/main" val="948940870"/>
                  </a:ext>
                </a:extLst>
              </a:tr>
            </a:tbl>
          </a:graphicData>
        </a:graphic>
      </p:graphicFrame>
    </p:spTree>
    <p:extLst>
      <p:ext uri="{BB962C8B-B14F-4D97-AF65-F5344CB8AC3E}">
        <p14:creationId xmlns:p14="http://schemas.microsoft.com/office/powerpoint/2010/main" val="226836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17EA4-19FF-4F2F-8EE2-AC1C587BF2D0}"/>
              </a:ext>
            </a:extLst>
          </p:cNvPr>
          <p:cNvSpPr>
            <a:spLocks noGrp="1"/>
          </p:cNvSpPr>
          <p:nvPr>
            <p:ph type="title"/>
          </p:nvPr>
        </p:nvSpPr>
        <p:spPr>
          <a:xfrm>
            <a:off x="100558" y="0"/>
            <a:ext cx="8596668" cy="1320800"/>
          </a:xfrm>
        </p:spPr>
        <p:txBody>
          <a:bodyPr/>
          <a:lstStyle/>
          <a:p>
            <a:r>
              <a:rPr lang="fr-FR" dirty="0">
                <a:solidFill>
                  <a:schemeClr val="tx1"/>
                </a:solidFill>
              </a:rPr>
              <a:t>Les guerres dans les années 90-2022.</a:t>
            </a:r>
          </a:p>
        </p:txBody>
      </p:sp>
      <p:sp>
        <p:nvSpPr>
          <p:cNvPr id="3" name="Espace réservé du contenu 2">
            <a:extLst>
              <a:ext uri="{FF2B5EF4-FFF2-40B4-BE49-F238E27FC236}">
                <a16:creationId xmlns:a16="http://schemas.microsoft.com/office/drawing/2014/main" id="{D033094B-01FA-492E-93FE-F716B794E4EC}"/>
              </a:ext>
            </a:extLst>
          </p:cNvPr>
          <p:cNvSpPr>
            <a:spLocks noGrp="1"/>
          </p:cNvSpPr>
          <p:nvPr>
            <p:ph idx="1"/>
          </p:nvPr>
        </p:nvSpPr>
        <p:spPr>
          <a:xfrm>
            <a:off x="-112542" y="689317"/>
            <a:ext cx="4178105" cy="6168684"/>
          </a:xfrm>
        </p:spPr>
        <p:txBody>
          <a:bodyPr>
            <a:normAutofit fontScale="85000" lnSpcReduction="20000"/>
          </a:bodyPr>
          <a:lstStyle/>
          <a:p>
            <a:pPr algn="ctr">
              <a:buFontTx/>
              <a:buChar char="-"/>
            </a:pPr>
            <a:r>
              <a:rPr lang="fr-FR" b="1" dirty="0"/>
              <a:t>Les guerres inter-étatiques</a:t>
            </a:r>
          </a:p>
          <a:p>
            <a:pPr algn="ctr">
              <a:buFontTx/>
              <a:buChar char="-"/>
            </a:pPr>
            <a:endParaRPr lang="fr-FR" dirty="0"/>
          </a:p>
          <a:p>
            <a:pPr algn="ctr">
              <a:buFontTx/>
              <a:buChar char="-"/>
            </a:pPr>
            <a:r>
              <a:rPr lang="fr-FR" dirty="0"/>
              <a:t>1990-91: guerre du Golfe.</a:t>
            </a:r>
          </a:p>
          <a:p>
            <a:pPr algn="ctr">
              <a:buFontTx/>
              <a:buChar char="-"/>
            </a:pPr>
            <a:r>
              <a:rPr lang="fr-FR" dirty="0"/>
              <a:t>1993-94: guerre entre l’Arménie et l’Azerbaïdjan.</a:t>
            </a:r>
          </a:p>
          <a:p>
            <a:pPr algn="ctr">
              <a:buFontTx/>
              <a:buChar char="-"/>
            </a:pPr>
            <a:r>
              <a:rPr lang="fr-FR" dirty="0"/>
              <a:t>1995: guerre entre l’</a:t>
            </a:r>
            <a:r>
              <a:rPr lang="fr-FR" dirty="0" err="1"/>
              <a:t>Equateur</a:t>
            </a:r>
            <a:r>
              <a:rPr lang="fr-FR" dirty="0"/>
              <a:t> et le Pérou.</a:t>
            </a:r>
          </a:p>
          <a:p>
            <a:pPr algn="ctr">
              <a:buFontTx/>
              <a:buChar char="-"/>
            </a:pPr>
            <a:r>
              <a:rPr lang="fr-FR" dirty="0"/>
              <a:t>1998-1999: guerre entre l’Inde et le Pakistan.</a:t>
            </a:r>
          </a:p>
          <a:p>
            <a:pPr algn="ctr">
              <a:buFontTx/>
              <a:buChar char="-"/>
            </a:pPr>
            <a:r>
              <a:rPr lang="fr-FR" dirty="0"/>
              <a:t>1999: guerre au Kosovo.</a:t>
            </a:r>
          </a:p>
          <a:p>
            <a:pPr algn="ctr">
              <a:buFontTx/>
              <a:buChar char="-"/>
            </a:pPr>
            <a:r>
              <a:rPr lang="fr-FR" dirty="0"/>
              <a:t>1998-2000: guerre entre l’</a:t>
            </a:r>
            <a:r>
              <a:rPr lang="fr-FR" dirty="0" err="1"/>
              <a:t>Erythrée</a:t>
            </a:r>
            <a:r>
              <a:rPr lang="fr-FR" dirty="0"/>
              <a:t> et le Soudan.</a:t>
            </a:r>
          </a:p>
          <a:p>
            <a:pPr algn="ctr">
              <a:buFontTx/>
              <a:buChar char="-"/>
            </a:pPr>
            <a:r>
              <a:rPr lang="fr-FR" dirty="0"/>
              <a:t>2001: guerre en Afghanistan.</a:t>
            </a:r>
          </a:p>
          <a:p>
            <a:pPr algn="ctr">
              <a:buFontTx/>
              <a:buChar char="-"/>
            </a:pPr>
            <a:r>
              <a:rPr lang="fr-FR" dirty="0"/>
              <a:t>2003: guerre en Irak.</a:t>
            </a:r>
          </a:p>
          <a:p>
            <a:pPr algn="ctr">
              <a:buFontTx/>
              <a:buChar char="-"/>
            </a:pPr>
            <a:r>
              <a:rPr lang="fr-FR" dirty="0"/>
              <a:t>2008: guerre entre Russie et Géorgie.</a:t>
            </a:r>
          </a:p>
          <a:p>
            <a:pPr algn="ctr">
              <a:buFontTx/>
              <a:buChar char="-"/>
            </a:pPr>
            <a:r>
              <a:rPr lang="fr-FR" dirty="0"/>
              <a:t>2008: guerre entre </a:t>
            </a:r>
            <a:r>
              <a:rPr lang="fr-FR" dirty="0" err="1"/>
              <a:t>Erythrée</a:t>
            </a:r>
            <a:r>
              <a:rPr lang="fr-FR" dirty="0"/>
              <a:t> et Djibouti.</a:t>
            </a:r>
          </a:p>
          <a:p>
            <a:pPr algn="ctr">
              <a:buFontTx/>
              <a:buChar char="-"/>
            </a:pPr>
            <a:r>
              <a:rPr lang="fr-FR" dirty="0"/>
              <a:t>2011: guerre entre </a:t>
            </a:r>
            <a:r>
              <a:rPr lang="fr-FR" dirty="0" err="1"/>
              <a:t>Thailande</a:t>
            </a:r>
            <a:r>
              <a:rPr lang="fr-FR" dirty="0"/>
              <a:t> et Cambodge.</a:t>
            </a:r>
          </a:p>
          <a:p>
            <a:pPr algn="ctr">
              <a:buFontTx/>
              <a:buChar char="-"/>
            </a:pPr>
            <a:r>
              <a:rPr lang="fr-FR" dirty="0"/>
              <a:t>2011: guerre en Lybie.</a:t>
            </a:r>
          </a:p>
          <a:p>
            <a:pPr algn="ctr">
              <a:buFontTx/>
              <a:buChar char="-"/>
            </a:pPr>
            <a:r>
              <a:rPr lang="fr-FR" dirty="0"/>
              <a:t>2020: guerre entre l’Arménie et l’Azerbaïdjan.</a:t>
            </a:r>
          </a:p>
          <a:p>
            <a:pPr algn="ctr">
              <a:buFontTx/>
              <a:buChar char="-"/>
            </a:pPr>
            <a:r>
              <a:rPr lang="fr-FR" dirty="0"/>
              <a:t>2022: guerre entre Russie et Ukraine.</a:t>
            </a:r>
          </a:p>
          <a:p>
            <a:pPr>
              <a:buFontTx/>
              <a:buChar char="-"/>
            </a:pPr>
            <a:endParaRPr lang="fr-FR" dirty="0"/>
          </a:p>
          <a:p>
            <a:pPr>
              <a:buFontTx/>
              <a:buChar char="-"/>
            </a:pPr>
            <a:endParaRPr lang="fr-FR" dirty="0"/>
          </a:p>
        </p:txBody>
      </p:sp>
      <p:sp>
        <p:nvSpPr>
          <p:cNvPr id="5" name="ZoneTexte 4">
            <a:extLst>
              <a:ext uri="{FF2B5EF4-FFF2-40B4-BE49-F238E27FC236}">
                <a16:creationId xmlns:a16="http://schemas.microsoft.com/office/drawing/2014/main" id="{A3F64674-F2CC-435E-ADC1-E10B9F7F6C52}"/>
              </a:ext>
            </a:extLst>
          </p:cNvPr>
          <p:cNvSpPr txBox="1"/>
          <p:nvPr/>
        </p:nvSpPr>
        <p:spPr>
          <a:xfrm>
            <a:off x="4557931" y="2652753"/>
            <a:ext cx="4895558" cy="2152256"/>
          </a:xfrm>
          <a:prstGeom prst="rect">
            <a:avLst/>
          </a:prstGeom>
          <a:noFill/>
        </p:spPr>
        <p:txBody>
          <a:bodyPr wrap="square">
            <a:spAutoFit/>
          </a:bodyPr>
          <a:lstStyle/>
          <a:p>
            <a:pPr lvl="0" algn="ctr">
              <a:lnSpc>
                <a:spcPct val="107000"/>
              </a:lnSpc>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 part des conflits internes dans les conflits.</a:t>
            </a:r>
          </a:p>
          <a:p>
            <a:pPr lvl="0" algn="just">
              <a:lnSpc>
                <a:spcPct val="107000"/>
              </a:lnSpc>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90’s : 54/57 conflits majeurs (plus de 1000 morts) sont internes.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2000’s : 27/30 sont internes.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En 2019 : 31/32 (le seul inter dénombré est le conflit Inde/Pakistan).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00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2B5D2-687A-4673-AF0F-E21BEDC9B4B0}"/>
              </a:ext>
            </a:extLst>
          </p:cNvPr>
          <p:cNvSpPr>
            <a:spLocks noGrp="1"/>
          </p:cNvSpPr>
          <p:nvPr>
            <p:ph type="title"/>
          </p:nvPr>
        </p:nvSpPr>
        <p:spPr/>
        <p:txBody>
          <a:bodyPr/>
          <a:lstStyle/>
          <a:p>
            <a:r>
              <a:rPr lang="fr-FR" dirty="0"/>
              <a:t>Les deux thèses sur la conflictualité</a:t>
            </a:r>
          </a:p>
        </p:txBody>
      </p:sp>
      <p:sp>
        <p:nvSpPr>
          <p:cNvPr id="3" name="Espace réservé du contenu 2">
            <a:extLst>
              <a:ext uri="{FF2B5EF4-FFF2-40B4-BE49-F238E27FC236}">
                <a16:creationId xmlns:a16="http://schemas.microsoft.com/office/drawing/2014/main" id="{5F4ECC85-F0C6-482A-B22C-C0E1ABEED446}"/>
              </a:ext>
            </a:extLst>
          </p:cNvPr>
          <p:cNvSpPr>
            <a:spLocks noGrp="1"/>
          </p:cNvSpPr>
          <p:nvPr>
            <p:ph idx="1"/>
          </p:nvPr>
        </p:nvSpPr>
        <p:spPr>
          <a:xfrm>
            <a:off x="677334" y="1392702"/>
            <a:ext cx="10000044" cy="5465297"/>
          </a:xfrm>
        </p:spPr>
        <p:txBody>
          <a:bodyPr>
            <a:normAutofit fontScale="92500" lnSpcReduction="20000"/>
          </a:bodyPr>
          <a:lstStyle/>
          <a:p>
            <a:pPr algn="just"/>
            <a:r>
              <a:rPr lang="fr-FR" dirty="0"/>
              <a:t>	Une thèse pessimiste, développée notamment par Huttington ou par le journaliste anglais Robert Kaplan  (« The </a:t>
            </a:r>
            <a:r>
              <a:rPr lang="fr-FR" dirty="0" err="1"/>
              <a:t>coming</a:t>
            </a:r>
            <a:r>
              <a:rPr lang="fr-FR" dirty="0"/>
              <a:t> </a:t>
            </a:r>
            <a:r>
              <a:rPr lang="fr-FR" dirty="0" err="1"/>
              <a:t>anarchy</a:t>
            </a:r>
            <a:r>
              <a:rPr lang="fr-FR" dirty="0"/>
              <a:t> », 1994, et reprise par de ombreux politologues et analystes comme récemment Thomas </a:t>
            </a:r>
            <a:r>
              <a:rPr lang="fr-FR" dirty="0" err="1"/>
              <a:t>Gomart</a:t>
            </a:r>
            <a:r>
              <a:rPr lang="fr-FR" dirty="0"/>
              <a:t> (« L’affolement du monde », 2018), et diffusés par de nombreux </a:t>
            </a:r>
            <a:r>
              <a:rPr lang="fr-FR" dirty="0" err="1"/>
              <a:t>medias</a:t>
            </a:r>
            <a:r>
              <a:rPr lang="fr-FR" dirty="0"/>
              <a:t>, notamment </a:t>
            </a:r>
            <a:r>
              <a:rPr lang="fr-FR" dirty="0" err="1"/>
              <a:t>neo-conservateurs</a:t>
            </a:r>
            <a:r>
              <a:rPr lang="fr-FR" dirty="0"/>
              <a:t> (Fox, </a:t>
            </a:r>
            <a:r>
              <a:rPr lang="fr-FR" dirty="0" err="1"/>
              <a:t>Cnews</a:t>
            </a:r>
            <a:r>
              <a:rPr lang="fr-FR" dirty="0"/>
              <a:t>, etc…) et d’hommes politiques du même bord. Cette vision insiste sur l’intensification de la violence depuis 1989, avec des conflits de plus en plus barbares à logique génocidaire, aux causes ethniques, religieuses, voire civilisationnelles, le monde rentrant dans une phase accélérée de chaos, avec un affaiblissement global de la sécurité mondiale. Elle s’inquiète de l’affaiblissement des </a:t>
            </a:r>
            <a:r>
              <a:rPr lang="fr-FR" dirty="0" err="1"/>
              <a:t>Etats</a:t>
            </a:r>
            <a:r>
              <a:rPr lang="fr-FR" dirty="0"/>
              <a:t>, de la porosité des frontières et de la mondialisation.</a:t>
            </a:r>
          </a:p>
          <a:p>
            <a:pPr marL="0" indent="0" algn="just">
              <a:buNone/>
            </a:pPr>
            <a:r>
              <a:rPr lang="fr-FR" dirty="0"/>
              <a:t>	Cette vision et notamment celle du choc des civilisations est cependant démentie par les 	chiffres et par les faits. S’agissant de Huttington, il est clair que les conflits sont surtout 	politiques et non pas ethniques ou religieux, et que les conflits ont plus lien à l’intérieur des 	civilisations qu’entre elles, ce qui marque bien que le penseur a enfermé de façon idéologique 	des individus très différents dans des formes de civilisation immuable et préconçues.</a:t>
            </a:r>
          </a:p>
          <a:p>
            <a:pPr algn="just"/>
            <a:endParaRPr lang="fr-FR" dirty="0"/>
          </a:p>
          <a:p>
            <a:pPr algn="just"/>
            <a:r>
              <a:rPr lang="fr-FR" dirty="0"/>
              <a:t>	Une vision plus optimiste : fondée sur la vision du sociologue allemand Norbert Elias, qui défendait l’idée que le progrès de la civilisation entrainait une baisse de la violence, et s’appuyant sur les résultats des différents centres d’observation et de recherches qui font état du déclin du  nombre de conflits et de morts.. L’ouvrage le plus célèbre est « La part des anges en nous », 2011, de Steven </a:t>
            </a:r>
            <a:r>
              <a:rPr lang="fr-FR" dirty="0" err="1"/>
              <a:t>Pinker</a:t>
            </a:r>
            <a:r>
              <a:rPr lang="fr-FR" dirty="0"/>
              <a:t>, qui insiste sur la baisse général de la violence dans nos sociétés (guerres, homicides) et sur l’amélioration de nos conditions de vie (confort, espérance de vie, baisse de la pauvreté,..).</a:t>
            </a:r>
          </a:p>
          <a:p>
            <a:endParaRPr lang="fr-FR" dirty="0"/>
          </a:p>
        </p:txBody>
      </p:sp>
    </p:spTree>
    <p:extLst>
      <p:ext uri="{BB962C8B-B14F-4D97-AF65-F5344CB8AC3E}">
        <p14:creationId xmlns:p14="http://schemas.microsoft.com/office/powerpoint/2010/main" val="429294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08603-346D-4560-9401-8D4C7FCFF443}"/>
              </a:ext>
            </a:extLst>
          </p:cNvPr>
          <p:cNvSpPr>
            <a:spLocks noGrp="1"/>
          </p:cNvSpPr>
          <p:nvPr>
            <p:ph type="title"/>
          </p:nvPr>
        </p:nvSpPr>
        <p:spPr>
          <a:xfrm>
            <a:off x="0" y="32825"/>
            <a:ext cx="8596668" cy="1320800"/>
          </a:xfrm>
        </p:spPr>
        <p:txBody>
          <a:bodyPr>
            <a:normAutofit/>
          </a:bodyPr>
          <a:lstStyle/>
          <a:p>
            <a:r>
              <a:rPr lang="fr-FR" dirty="0"/>
              <a:t>Terrorisme: la rupture des années 2000</a:t>
            </a:r>
            <a:br>
              <a:rPr lang="fr-FR" dirty="0"/>
            </a:br>
            <a:r>
              <a:rPr lang="fr-FR" sz="1300" dirty="0">
                <a:hlinkClick r:id="rId2"/>
              </a:rPr>
              <a:t>https://www.fondapol.org/etude/les-attentats-islamistes-dans-le-monde-1979-2019//</a:t>
            </a:r>
            <a:r>
              <a:rPr lang="fr-FR" sz="1300" dirty="0"/>
              <a:t> L’article est très intéressant avec une carte interactive des attentats de puis 1979.</a:t>
            </a:r>
          </a:p>
        </p:txBody>
      </p:sp>
      <p:pic>
        <p:nvPicPr>
          <p:cNvPr id="4" name="Espace réservé du contenu 3">
            <a:extLst>
              <a:ext uri="{FF2B5EF4-FFF2-40B4-BE49-F238E27FC236}">
                <a16:creationId xmlns:a16="http://schemas.microsoft.com/office/drawing/2014/main" id="{14C5E07D-64D2-4635-A2F3-EC7FDFEA5A50}"/>
              </a:ext>
            </a:extLst>
          </p:cNvPr>
          <p:cNvPicPr>
            <a:picLocks noGrp="1" noChangeAspect="1"/>
          </p:cNvPicPr>
          <p:nvPr>
            <p:ph idx="1"/>
          </p:nvPr>
        </p:nvPicPr>
        <p:blipFill>
          <a:blip r:embed="rId3"/>
          <a:stretch>
            <a:fillRect/>
          </a:stretch>
        </p:blipFill>
        <p:spPr>
          <a:xfrm>
            <a:off x="0" y="1055076"/>
            <a:ext cx="12192000" cy="5802923"/>
          </a:xfrm>
          <a:prstGeom prst="rect">
            <a:avLst/>
          </a:prstGeom>
        </p:spPr>
      </p:pic>
    </p:spTree>
    <p:extLst>
      <p:ext uri="{BB962C8B-B14F-4D97-AF65-F5344CB8AC3E}">
        <p14:creationId xmlns:p14="http://schemas.microsoft.com/office/powerpoint/2010/main" val="32722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E5680-4CAE-4BC0-85D4-5601432ADD42}"/>
              </a:ext>
            </a:extLst>
          </p:cNvPr>
          <p:cNvSpPr>
            <a:spLocks noGrp="1"/>
          </p:cNvSpPr>
          <p:nvPr>
            <p:ph type="title"/>
          </p:nvPr>
        </p:nvSpPr>
        <p:spPr>
          <a:xfrm>
            <a:off x="0" y="0"/>
            <a:ext cx="8596668" cy="1320800"/>
          </a:xfrm>
        </p:spPr>
        <p:txBody>
          <a:bodyPr/>
          <a:lstStyle/>
          <a:p>
            <a:r>
              <a:rPr lang="fr-FR" dirty="0"/>
              <a:t>Les pays musulmans en guerre les plus touchés.</a:t>
            </a:r>
          </a:p>
        </p:txBody>
      </p:sp>
      <p:pic>
        <p:nvPicPr>
          <p:cNvPr id="4" name="Espace réservé du contenu 3">
            <a:extLst>
              <a:ext uri="{FF2B5EF4-FFF2-40B4-BE49-F238E27FC236}">
                <a16:creationId xmlns:a16="http://schemas.microsoft.com/office/drawing/2014/main" id="{DF05EE10-FAD8-42A2-A6EB-4A219FAAEF63}"/>
              </a:ext>
            </a:extLst>
          </p:cNvPr>
          <p:cNvPicPr>
            <a:picLocks noGrp="1" noChangeAspect="1"/>
          </p:cNvPicPr>
          <p:nvPr>
            <p:ph idx="1"/>
          </p:nvPr>
        </p:nvPicPr>
        <p:blipFill>
          <a:blip r:embed="rId2"/>
          <a:stretch>
            <a:fillRect/>
          </a:stretch>
        </p:blipFill>
        <p:spPr>
          <a:xfrm>
            <a:off x="0" y="1280160"/>
            <a:ext cx="12191999" cy="5577840"/>
          </a:xfrm>
          <a:prstGeom prst="rect">
            <a:avLst/>
          </a:prstGeom>
        </p:spPr>
      </p:pic>
    </p:spTree>
    <p:extLst>
      <p:ext uri="{BB962C8B-B14F-4D97-AF65-F5344CB8AC3E}">
        <p14:creationId xmlns:p14="http://schemas.microsoft.com/office/powerpoint/2010/main" val="1189833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B9E6E7-3C86-4834-8279-E23F4374AFB1}"/>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7ED042AB-0D76-485B-AD8A-79F1493BD191}"/>
              </a:ext>
            </a:extLst>
          </p:cNvPr>
          <p:cNvPicPr>
            <a:picLocks noGrp="1" noChangeAspect="1"/>
          </p:cNvPicPr>
          <p:nvPr>
            <p:ph idx="1"/>
          </p:nvPr>
        </p:nvPicPr>
        <p:blipFill>
          <a:blip r:embed="rId2"/>
          <a:stretch>
            <a:fillRect/>
          </a:stretch>
        </p:blipFill>
        <p:spPr>
          <a:xfrm>
            <a:off x="0" y="0"/>
            <a:ext cx="5880296" cy="6858000"/>
          </a:xfrm>
          <a:prstGeom prst="rect">
            <a:avLst/>
          </a:prstGeom>
        </p:spPr>
      </p:pic>
      <p:pic>
        <p:nvPicPr>
          <p:cNvPr id="5" name="Image 4">
            <a:extLst>
              <a:ext uri="{FF2B5EF4-FFF2-40B4-BE49-F238E27FC236}">
                <a16:creationId xmlns:a16="http://schemas.microsoft.com/office/drawing/2014/main" id="{8ABE093B-67D2-4E21-9D57-F15386FABA8F}"/>
              </a:ext>
            </a:extLst>
          </p:cNvPr>
          <p:cNvPicPr>
            <a:picLocks noChangeAspect="1"/>
          </p:cNvPicPr>
          <p:nvPr/>
        </p:nvPicPr>
        <p:blipFill>
          <a:blip r:embed="rId3"/>
          <a:stretch>
            <a:fillRect/>
          </a:stretch>
        </p:blipFill>
        <p:spPr>
          <a:xfrm>
            <a:off x="5570807" y="0"/>
            <a:ext cx="6621194" cy="6858000"/>
          </a:xfrm>
          <a:prstGeom prst="rect">
            <a:avLst/>
          </a:prstGeom>
        </p:spPr>
      </p:pic>
    </p:spTree>
    <p:extLst>
      <p:ext uri="{BB962C8B-B14F-4D97-AF65-F5344CB8AC3E}">
        <p14:creationId xmlns:p14="http://schemas.microsoft.com/office/powerpoint/2010/main" val="223668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63FE3-BF39-4A80-B0AF-3FEEE30B2911}"/>
              </a:ext>
            </a:extLst>
          </p:cNvPr>
          <p:cNvSpPr>
            <a:spLocks noGrp="1"/>
          </p:cNvSpPr>
          <p:nvPr>
            <p:ph type="title"/>
          </p:nvPr>
        </p:nvSpPr>
        <p:spPr/>
        <p:txBody>
          <a:bodyPr/>
          <a:lstStyle/>
          <a:p>
            <a:r>
              <a:rPr lang="fr-FR" dirty="0"/>
              <a:t>Le </a:t>
            </a:r>
            <a:r>
              <a:rPr lang="fr-FR" dirty="0" err="1"/>
              <a:t>Cybercom</a:t>
            </a:r>
            <a:r>
              <a:rPr lang="fr-FR" dirty="0"/>
              <a:t> français</a:t>
            </a:r>
          </a:p>
        </p:txBody>
      </p:sp>
      <p:sp>
        <p:nvSpPr>
          <p:cNvPr id="3" name="Espace réservé du contenu 2">
            <a:extLst>
              <a:ext uri="{FF2B5EF4-FFF2-40B4-BE49-F238E27FC236}">
                <a16:creationId xmlns:a16="http://schemas.microsoft.com/office/drawing/2014/main" id="{9A02FE3C-9DDD-491F-BCA9-27846A9956E7}"/>
              </a:ext>
            </a:extLst>
          </p:cNvPr>
          <p:cNvSpPr>
            <a:spLocks noGrp="1"/>
          </p:cNvSpPr>
          <p:nvPr>
            <p:ph idx="1"/>
          </p:nvPr>
        </p:nvSpPr>
        <p:spPr>
          <a:xfrm>
            <a:off x="0" y="1392703"/>
            <a:ext cx="10691446" cy="5465298"/>
          </a:xfrm>
        </p:spPr>
        <p:txBody>
          <a:bodyPr>
            <a:normAutofit fontScale="92500" lnSpcReduction="10000"/>
          </a:bodyPr>
          <a:lstStyle/>
          <a:p>
            <a:pPr marL="0" indent="0" algn="l">
              <a:buNone/>
            </a:pPr>
            <a:r>
              <a:rPr lang="fr-FR" b="0" i="0" dirty="0">
                <a:solidFill>
                  <a:srgbClr val="3F4853"/>
                </a:solidFill>
                <a:effectLst/>
                <a:latin typeface="Libre Franklin" pitchFamily="2" charset="0"/>
              </a:rPr>
              <a:t>Afin de lutter le plus efficacement possible contre les cyberattaques, la France semble décidée à mettre le paquet. Profitant de sa visite du pôle d'excellence cyber (PEC) à Bruz en Bretagne, le ministre de la défense Jean-Yves Le Drian a annoncé la création d'un commandement dédié à la cyberdéfense qui va disposer de moyens jusqu'alors inédits.</a:t>
            </a:r>
          </a:p>
          <a:p>
            <a:pPr marL="0" indent="0" algn="l">
              <a:buNone/>
            </a:pPr>
            <a:r>
              <a:rPr lang="fr-FR" b="0" i="0" dirty="0">
                <a:solidFill>
                  <a:srgbClr val="3F4853"/>
                </a:solidFill>
                <a:effectLst/>
                <a:latin typeface="Libre Franklin" pitchFamily="2" charset="0"/>
              </a:rPr>
              <a:t>« L'émergence d'un nouveau milieu, le cyber, doit nous amener à repenser profondément notre manière d'aborder l'art de la guerre », a indiqué Jean-Yves Le Drian. « Nos capacités cyber offensives doivent nous permettre de nous introduire dans les systèmes ou les réseaux de nos ennemis, afin d'y causer des dommages, des interruptions de service ou des neutralisations temporaires ou définitives ».</a:t>
            </a:r>
          </a:p>
          <a:p>
            <a:pPr marL="0" indent="0" algn="l">
              <a:buNone/>
            </a:pPr>
            <a:r>
              <a:rPr lang="fr-FR" b="1" i="0" dirty="0">
                <a:solidFill>
                  <a:srgbClr val="333333"/>
                </a:solidFill>
                <a:effectLst/>
                <a:latin typeface="Libre Franklin" pitchFamily="2" charset="0"/>
              </a:rPr>
              <a:t>2 600 combattants numériques déployés en 2019</a:t>
            </a:r>
          </a:p>
          <a:p>
            <a:pPr marL="0" indent="0" algn="l">
              <a:buNone/>
            </a:pPr>
            <a:r>
              <a:rPr lang="fr-FR" b="0" i="0" dirty="0">
                <a:solidFill>
                  <a:srgbClr val="3F4853"/>
                </a:solidFill>
                <a:effectLst/>
                <a:latin typeface="Libre Franklin" pitchFamily="2" charset="0"/>
              </a:rPr>
              <a:t>Cela passe notamment par la création d'un poste de commandeur (</a:t>
            </a:r>
            <a:r>
              <a:rPr lang="fr-FR" b="0" i="0" dirty="0" err="1">
                <a:solidFill>
                  <a:srgbClr val="3F4853"/>
                </a:solidFill>
                <a:effectLst/>
                <a:latin typeface="Libre Franklin" pitchFamily="2" charset="0"/>
              </a:rPr>
              <a:t>Cybercom</a:t>
            </a:r>
            <a:r>
              <a:rPr lang="fr-FR" b="0" i="0" dirty="0">
                <a:solidFill>
                  <a:srgbClr val="3F4853"/>
                </a:solidFill>
                <a:effectLst/>
                <a:latin typeface="Libre Franklin" pitchFamily="2" charset="0"/>
              </a:rPr>
              <a:t>), un officier général 4 étoiles, dont la mission va être de mener à bien les opérations militaires dans « l'espace numérique ». Un état-major à part entière est également créé, constitué de 2 600 militaires appelés « combattants du numérique » placés sous la direction du commandeur qui répondra directement au chef d'état-major des armées.</a:t>
            </a:r>
          </a:p>
          <a:p>
            <a:pPr marL="0" indent="0" algn="l">
              <a:buNone/>
            </a:pPr>
            <a:r>
              <a:rPr lang="fr-FR" b="0" i="0" dirty="0">
                <a:solidFill>
                  <a:srgbClr val="3F4853"/>
                </a:solidFill>
                <a:effectLst/>
                <a:latin typeface="Libre Franklin" pitchFamily="2" charset="0"/>
              </a:rPr>
              <a:t>Le déploiement de cette force en cyberdéfense est prévue en 2019, renforcé par la mobilisation autant que de besoin de 4 400 réservistes en cybersécurité. Par ailleurs, il est prévu que plus de 400 personnes au sein de la direction générale de l'armement (DGA) Maîtrise de l'information à Bruz soient également mobilisées, sachant qu'à terme ils pourraient être 200 de plus à travailler sur la problématique de la protection des réseaux.</a:t>
            </a:r>
          </a:p>
          <a:p>
            <a:pPr marL="0" indent="0" algn="l">
              <a:buNone/>
            </a:pPr>
            <a:r>
              <a:rPr lang="fr-FR" i="1" dirty="0">
                <a:solidFill>
                  <a:srgbClr val="3F4853"/>
                </a:solidFill>
                <a:latin typeface="Libre Franklin" pitchFamily="2" charset="0"/>
              </a:rPr>
              <a:t>Le monde diplomatique, 2018.</a:t>
            </a:r>
            <a:endParaRPr lang="fr-FR" b="0" i="1" dirty="0">
              <a:solidFill>
                <a:srgbClr val="3F4853"/>
              </a:solidFill>
              <a:effectLst/>
              <a:latin typeface="Libre Franklin" pitchFamily="2" charset="0"/>
            </a:endParaRPr>
          </a:p>
          <a:p>
            <a:pPr marL="0" indent="0">
              <a:buNone/>
            </a:pPr>
            <a:endParaRPr lang="fr-FR" dirty="0"/>
          </a:p>
        </p:txBody>
      </p:sp>
    </p:spTree>
    <p:extLst>
      <p:ext uri="{BB962C8B-B14F-4D97-AF65-F5344CB8AC3E}">
        <p14:creationId xmlns:p14="http://schemas.microsoft.com/office/powerpoint/2010/main" val="3183582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D4BB2-A88C-4798-B402-051579BC4B56}"/>
              </a:ext>
            </a:extLst>
          </p:cNvPr>
          <p:cNvSpPr>
            <a:spLocks noGrp="1"/>
          </p:cNvSpPr>
          <p:nvPr>
            <p:ph type="title"/>
          </p:nvPr>
        </p:nvSpPr>
        <p:spPr/>
        <p:txBody>
          <a:bodyPr>
            <a:normAutofit fontScale="90000"/>
          </a:bodyPr>
          <a:lstStyle/>
          <a:p>
            <a:r>
              <a:rPr lang="fr-FR" dirty="0"/>
              <a:t>La guerre Ukraine-Russie: une cyber-guerre?</a:t>
            </a:r>
            <a:br>
              <a:rPr lang="fr-FR" dirty="0"/>
            </a:br>
            <a:r>
              <a:rPr lang="fr-FR" sz="1600" dirty="0"/>
              <a:t>Entretien très intéressant avec des spécialistes pour le titre « Le Numérique ».</a:t>
            </a:r>
          </a:p>
        </p:txBody>
      </p:sp>
      <p:sp>
        <p:nvSpPr>
          <p:cNvPr id="3" name="Espace réservé du contenu 2">
            <a:extLst>
              <a:ext uri="{FF2B5EF4-FFF2-40B4-BE49-F238E27FC236}">
                <a16:creationId xmlns:a16="http://schemas.microsoft.com/office/drawing/2014/main" id="{531D973C-89A5-4FA6-8FC6-2BF4421D28C1}"/>
              </a:ext>
            </a:extLst>
          </p:cNvPr>
          <p:cNvSpPr>
            <a:spLocks noGrp="1"/>
          </p:cNvSpPr>
          <p:nvPr>
            <p:ph idx="1"/>
          </p:nvPr>
        </p:nvSpPr>
        <p:spPr>
          <a:xfrm>
            <a:off x="677334" y="1800665"/>
            <a:ext cx="8596668" cy="5205046"/>
          </a:xfrm>
        </p:spPr>
        <p:txBody>
          <a:bodyPr>
            <a:normAutofit/>
          </a:bodyPr>
          <a:lstStyle/>
          <a:p>
            <a:pPr marL="0" indent="0">
              <a:buNone/>
            </a:pPr>
            <a:r>
              <a:rPr lang="fr-FR" dirty="0"/>
              <a:t>Attaques informatiques contre des infrastructures critiques, des services d'intérêts généraux, mais aussi campagnes de désinformation massive… Ces formes d'agressions sont régulièrement documentées par les médias et réunies sous le terme de cyberguerre. Une dénomination qui fait grincer les dents de certains, quand d’autres la trouvent plutôt à propos. Elle regroupe toutes les actions cybernétiques consistant en l'utilisation d'ordinateurs et d'Internet pour déstabiliser un adversaire.</a:t>
            </a:r>
          </a:p>
          <a:p>
            <a:pPr marL="0" indent="0">
              <a:buNone/>
            </a:pPr>
            <a:endParaRPr lang="fr-FR" dirty="0"/>
          </a:p>
          <a:p>
            <a:pPr marL="0" indent="0">
              <a:buNone/>
            </a:pPr>
            <a:r>
              <a:rPr lang="fr-FR" dirty="0"/>
              <a:t>Alors qu'un conflit armé oppose la Russie à l'Ukraine, un autre, parallèle, a-t-il actuellement lieu dans le cyberespace ? Quelles attaques informatiques peut-on redouter dans les zones de conflits comme dans le reste du monde ? Quels impacts peuvent-elles avoir ? Quel serait le pire scénario à craindre ? Pour décrypter les événements qui se déroulent actuellement dans l'espace numérique, nous avons interrogé plusieurs spécialistes….. Suite de l’article à lire sur:</a:t>
            </a:r>
          </a:p>
          <a:p>
            <a:pPr marL="0" indent="0">
              <a:buNone/>
            </a:pPr>
            <a:r>
              <a:rPr lang="fr-FR" dirty="0"/>
              <a:t>https://www.lesnumeriques.com/vie-du-net/conflit-en-ukraine-peut-on-vraiment-parler-de-cyberguerre-a177805.html</a:t>
            </a:r>
          </a:p>
          <a:p>
            <a:pPr marL="0" indent="0">
              <a:buNone/>
            </a:pPr>
            <a:endParaRPr lang="fr-FR" dirty="0"/>
          </a:p>
        </p:txBody>
      </p:sp>
    </p:spTree>
    <p:extLst>
      <p:ext uri="{BB962C8B-B14F-4D97-AF65-F5344CB8AC3E}">
        <p14:creationId xmlns:p14="http://schemas.microsoft.com/office/powerpoint/2010/main" val="36978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7963B-3B23-4049-8595-E4C664405E90}"/>
              </a:ext>
            </a:extLst>
          </p:cNvPr>
          <p:cNvSpPr>
            <a:spLocks noGrp="1"/>
          </p:cNvSpPr>
          <p:nvPr>
            <p:ph type="title"/>
          </p:nvPr>
        </p:nvSpPr>
        <p:spPr/>
        <p:txBody>
          <a:bodyPr/>
          <a:lstStyle/>
          <a:p>
            <a:r>
              <a:rPr lang="fr-FR" dirty="0"/>
              <a:t>Les sept piliers de la sécurité selon Le PNUD (1994)</a:t>
            </a:r>
          </a:p>
        </p:txBody>
      </p:sp>
      <p:sp>
        <p:nvSpPr>
          <p:cNvPr id="3" name="Espace réservé du contenu 2">
            <a:extLst>
              <a:ext uri="{FF2B5EF4-FFF2-40B4-BE49-F238E27FC236}">
                <a16:creationId xmlns:a16="http://schemas.microsoft.com/office/drawing/2014/main" id="{47B6A5A4-6BC2-43EB-8F07-C73E14B689B3}"/>
              </a:ext>
            </a:extLst>
          </p:cNvPr>
          <p:cNvSpPr>
            <a:spLocks noGrp="1"/>
          </p:cNvSpPr>
          <p:nvPr>
            <p:ph idx="1"/>
          </p:nvPr>
        </p:nvSpPr>
        <p:spPr/>
        <p:txBody>
          <a:bodyPr/>
          <a:lstStyle/>
          <a:p>
            <a:pPr lvl="0" algn="just">
              <a:lnSpc>
                <a:spcPct val="107000"/>
              </a:lnSpc>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Sécurité économique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Sécurité alimentaire.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Sécurité sanitaire.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Sécurité de l’environnement.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Sécurité personnelle.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Sécurité de la communauté.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q"/>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Sécurité politique.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91629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52690-F981-4BB7-A077-8F9F3FEEF78E}"/>
              </a:ext>
            </a:extLst>
          </p:cNvPr>
          <p:cNvSpPr>
            <a:spLocks noGrp="1"/>
          </p:cNvSpPr>
          <p:nvPr>
            <p:ph type="title"/>
          </p:nvPr>
        </p:nvSpPr>
        <p:spPr/>
        <p:txBody>
          <a:bodyPr/>
          <a:lstStyle/>
          <a:p>
            <a:r>
              <a:rPr lang="fr-FR" dirty="0"/>
              <a:t>La </a:t>
            </a:r>
            <a:r>
              <a:rPr lang="fr-FR" dirty="0" err="1"/>
              <a:t>sécuritisation</a:t>
            </a:r>
            <a:endParaRPr lang="fr-FR" dirty="0"/>
          </a:p>
        </p:txBody>
      </p:sp>
      <p:sp>
        <p:nvSpPr>
          <p:cNvPr id="3" name="Espace réservé du contenu 2">
            <a:extLst>
              <a:ext uri="{FF2B5EF4-FFF2-40B4-BE49-F238E27FC236}">
                <a16:creationId xmlns:a16="http://schemas.microsoft.com/office/drawing/2014/main" id="{C65B2C80-7E24-4121-BFC5-9977D7042558}"/>
              </a:ext>
            </a:extLst>
          </p:cNvPr>
          <p:cNvSpPr>
            <a:spLocks noGrp="1"/>
          </p:cNvSpPr>
          <p:nvPr>
            <p:ph idx="1"/>
          </p:nvPr>
        </p:nvSpPr>
        <p:spPr>
          <a:xfrm>
            <a:off x="0" y="2160589"/>
            <a:ext cx="10396025" cy="4697411"/>
          </a:xfrm>
        </p:spPr>
        <p:txBody>
          <a:bodyPr/>
          <a:lstStyle/>
          <a:p>
            <a:pPr marL="0" indent="0">
              <a:buNone/>
            </a:pPr>
            <a:r>
              <a:rPr lang="fr-FR" dirty="0"/>
              <a:t>La « </a:t>
            </a:r>
            <a:r>
              <a:rPr lang="fr-FR" dirty="0" err="1"/>
              <a:t>sécuritisation</a:t>
            </a:r>
            <a:r>
              <a:rPr lang="fr-FR" dirty="0"/>
              <a:t> », c'est l'ensemble des processus à travers lesquels un enjeu social, public, est élevé au rang d'enjeu de sécurité, avec tout ce que cela peut entraîner. Par exemple, la question du traitement dans l'urgence est un élément propre à la </a:t>
            </a:r>
            <a:r>
              <a:rPr lang="fr-FR" dirty="0" err="1"/>
              <a:t>sécuritisation</a:t>
            </a:r>
            <a:r>
              <a:rPr lang="fr-FR" dirty="0"/>
              <a:t>. En une phrase, c'est la transformation fonctionnelle d'un problème en enjeu de sécurité. Ce problème aurait pu être traité dans d'autres termes mais on choisit de le présenter comme un enjeu de sécurité, entraînant une grammaire et des pratiques tout à fait singulières. </a:t>
            </a:r>
          </a:p>
          <a:p>
            <a:pPr marL="0" indent="0">
              <a:buNone/>
            </a:pPr>
            <a:r>
              <a:rPr lang="fr-FR" dirty="0"/>
              <a:t>La "grammaire" de la </a:t>
            </a:r>
            <a:r>
              <a:rPr lang="fr-FR" dirty="0" err="1"/>
              <a:t>sécuritisation</a:t>
            </a:r>
            <a:r>
              <a:rPr lang="fr-FR" dirty="0"/>
              <a:t> repose sur trois piliers. Le premier c'est qu'avec la sécurisation, il y a une oligarchie de la prise de décision, tout se prend dans un cercle très restreint. Le deuxième, c'est la clôture des options politiques : quand on </a:t>
            </a:r>
            <a:r>
              <a:rPr lang="fr-FR" dirty="0" err="1"/>
              <a:t>sécuritise</a:t>
            </a:r>
            <a:r>
              <a:rPr lang="fr-FR" dirty="0"/>
              <a:t>, on se prive - volontairement ou involontairement - de saisir les autres significations et les autres chaînes causales des phénomènes de sécurité. Enfin, il y a une restriction drastique de la délibération publique : on ne délibère plus car les termes du débat sont posés par la déclaration de danger sécuritaire.</a:t>
            </a:r>
          </a:p>
          <a:p>
            <a:pPr marL="0" indent="0">
              <a:buNone/>
            </a:pPr>
            <a:r>
              <a:rPr lang="fr-FR" dirty="0"/>
              <a:t>Thierry </a:t>
            </a:r>
            <a:r>
              <a:rPr lang="fr-FR" dirty="0" err="1"/>
              <a:t>Balzacq</a:t>
            </a:r>
            <a:r>
              <a:rPr lang="fr-FR" dirty="0"/>
              <a:t>, Science-po.</a:t>
            </a:r>
          </a:p>
        </p:txBody>
      </p:sp>
    </p:spTree>
    <p:extLst>
      <p:ext uri="{BB962C8B-B14F-4D97-AF65-F5344CB8AC3E}">
        <p14:creationId xmlns:p14="http://schemas.microsoft.com/office/powerpoint/2010/main" val="424556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DBBE7-BEDB-4091-9FFD-8BC4AC9A2AD3}"/>
              </a:ext>
            </a:extLst>
          </p:cNvPr>
          <p:cNvSpPr>
            <a:spLocks noGrp="1"/>
          </p:cNvSpPr>
          <p:nvPr>
            <p:ph type="title"/>
          </p:nvPr>
        </p:nvSpPr>
        <p:spPr>
          <a:xfrm>
            <a:off x="0" y="29699"/>
            <a:ext cx="8596668" cy="772159"/>
          </a:xfrm>
        </p:spPr>
        <p:txBody>
          <a:bodyPr/>
          <a:lstStyle/>
          <a:p>
            <a:r>
              <a:rPr lang="fr-FR" dirty="0"/>
              <a:t>La guerre partout.</a:t>
            </a:r>
          </a:p>
        </p:txBody>
      </p:sp>
      <p:sp>
        <p:nvSpPr>
          <p:cNvPr id="3" name="Espace réservé du contenu 2">
            <a:extLst>
              <a:ext uri="{FF2B5EF4-FFF2-40B4-BE49-F238E27FC236}">
                <a16:creationId xmlns:a16="http://schemas.microsoft.com/office/drawing/2014/main" id="{3C70CA13-B5B3-4130-820C-1827B7D5B1FE}"/>
              </a:ext>
            </a:extLst>
          </p:cNvPr>
          <p:cNvSpPr>
            <a:spLocks noGrp="1"/>
          </p:cNvSpPr>
          <p:nvPr>
            <p:ph idx="1"/>
          </p:nvPr>
        </p:nvSpPr>
        <p:spPr>
          <a:xfrm>
            <a:off x="281354" y="801858"/>
            <a:ext cx="10607040" cy="6056143"/>
          </a:xfrm>
        </p:spPr>
        <p:txBody>
          <a:bodyPr>
            <a:normAutofit lnSpcReduction="10000"/>
          </a:bodyPr>
          <a:lstStyle/>
          <a:p>
            <a:pPr marL="0" indent="0">
              <a:buNone/>
            </a:pPr>
            <a:r>
              <a:rPr lang="fr-FR" sz="2600" dirty="0"/>
              <a:t>G. Bush, 2001.</a:t>
            </a:r>
            <a:r>
              <a:rPr lang="fr-FR" sz="2600" dirty="0">
                <a:latin typeface="Times New Roman" panose="02020603050405020304" pitchFamily="18" charset="0"/>
                <a:cs typeface="Times New Roman" panose="02020603050405020304" pitchFamily="18" charset="0"/>
              </a:rPr>
              <a:t> « Notre guerre contre la terreur commence avec Al-Qaeda, mais elle ne s'arrête pas là. Elle ne prendra fin que lorsque l'ensemble des groupes terroristes internationaux auront été débusqués, arrêtés et vaincus ».</a:t>
            </a:r>
          </a:p>
          <a:p>
            <a:pPr marL="0" indent="0">
              <a:buNone/>
            </a:pPr>
            <a:endParaRPr lang="fr-FR" dirty="0"/>
          </a:p>
          <a:p>
            <a:pPr marL="0" indent="0">
              <a:buNone/>
            </a:pPr>
            <a:r>
              <a:rPr lang="fr-FR" dirty="0">
                <a:solidFill>
                  <a:schemeClr val="tx1"/>
                </a:solidFill>
              </a:rPr>
              <a:t>Voir l’article entier sur l’utilisation « contre-productive » de ce terme: </a:t>
            </a:r>
            <a:r>
              <a:rPr lang="fr-FR" dirty="0">
                <a:solidFill>
                  <a:schemeClr val="tx1"/>
                </a:solidFill>
                <a:hlinkClick r:id="rId2">
                  <a:extLst>
                    <a:ext uri="{A12FA001-AC4F-418D-AE19-62706E023703}">
                      <ahyp:hlinkClr xmlns:ahyp="http://schemas.microsoft.com/office/drawing/2018/hyperlinkcolor" val="tx"/>
                    </a:ext>
                  </a:extLst>
                </a:hlinkClick>
              </a:rPr>
              <a:t>https://www.cairn.info/revue-les-champs-de-mars-2018-1-page-479.htm</a:t>
            </a:r>
            <a:endParaRPr lang="fr-FR" dirty="0">
              <a:solidFill>
                <a:schemeClr val="tx1"/>
              </a:solidFill>
            </a:endParaRPr>
          </a:p>
          <a:p>
            <a:pPr marL="0" indent="0">
              <a:buNone/>
            </a:pPr>
            <a:endParaRPr lang="fr-FR" b="0" i="0" dirty="0">
              <a:solidFill>
                <a:srgbClr val="383F4E"/>
              </a:solidFill>
              <a:effectLst/>
              <a:latin typeface="The Antiqua B"/>
            </a:endParaRPr>
          </a:p>
          <a:p>
            <a:pPr marL="0" indent="0">
              <a:buNone/>
            </a:pPr>
            <a:endParaRPr lang="fr-FR" b="0" i="0" dirty="0">
              <a:solidFill>
                <a:srgbClr val="383F4E"/>
              </a:solidFill>
              <a:effectLst/>
              <a:latin typeface="The Antiqua B"/>
            </a:endParaRPr>
          </a:p>
          <a:p>
            <a:pPr marL="0" indent="0">
              <a:buNone/>
            </a:pPr>
            <a:r>
              <a:rPr lang="fr-FR" sz="2400" dirty="0">
                <a:solidFill>
                  <a:srgbClr val="383F4E"/>
                </a:solidFill>
                <a:latin typeface="The Antiqua B"/>
              </a:rPr>
              <a:t>« </a:t>
            </a:r>
            <a:r>
              <a:rPr lang="fr-FR" sz="2400" b="0" i="0" dirty="0">
                <a:solidFill>
                  <a:srgbClr val="383F4E"/>
                </a:solidFill>
                <a:effectLst/>
                <a:latin typeface="The Antiqua B"/>
              </a:rPr>
              <a:t>Nous sommes en guerre, en guerre sanitaire certes. Nous ne luttons ni contre une armée ni contre une autre nation, mais l’ennemi est là, invisible, insaisissable, et qui progresse. Et cela requiert notre mobilisation générale. Nous sommes en guerre. Toute l’action du gouvernement et du Parlement doit être désormais tournée vers le combat contre l’épidémie, de jour comme de nuit. Rien ne doit nous en divertir. C’est pourquoi j’ai décidé que toutes les réformes en cours seraient suspendues, à commencer par la réforme des retraites. »</a:t>
            </a:r>
          </a:p>
          <a:p>
            <a:pPr marL="0" indent="0">
              <a:buNone/>
            </a:pPr>
            <a:r>
              <a:rPr lang="fr-FR" dirty="0">
                <a:solidFill>
                  <a:srgbClr val="383F4E"/>
                </a:solidFill>
                <a:latin typeface="The Antiqua B"/>
              </a:rPr>
              <a:t>E. Macron, 2020.</a:t>
            </a: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49932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A56DC-C289-4A69-9192-C0877322C4C9}"/>
              </a:ext>
            </a:extLst>
          </p:cNvPr>
          <p:cNvSpPr>
            <a:spLocks noGrp="1"/>
          </p:cNvSpPr>
          <p:nvPr>
            <p:ph type="title"/>
          </p:nvPr>
        </p:nvSpPr>
        <p:spPr/>
        <p:txBody>
          <a:bodyPr/>
          <a:lstStyle/>
          <a:p>
            <a:r>
              <a:rPr lang="fr-FR" dirty="0"/>
              <a:t>Les sanctions économiques contre la Russie par l’UE</a:t>
            </a:r>
          </a:p>
        </p:txBody>
      </p:sp>
      <p:sp>
        <p:nvSpPr>
          <p:cNvPr id="3" name="Espace réservé du contenu 2">
            <a:extLst>
              <a:ext uri="{FF2B5EF4-FFF2-40B4-BE49-F238E27FC236}">
                <a16:creationId xmlns:a16="http://schemas.microsoft.com/office/drawing/2014/main" id="{2D4E15B8-CD63-48EC-AD42-2F4B97ED518B}"/>
              </a:ext>
            </a:extLst>
          </p:cNvPr>
          <p:cNvSpPr>
            <a:spLocks noGrp="1"/>
          </p:cNvSpPr>
          <p:nvPr>
            <p:ph idx="1"/>
          </p:nvPr>
        </p:nvSpPr>
        <p:spPr/>
        <p:txBody>
          <a:bodyPr/>
          <a:lstStyle/>
          <a:p>
            <a:r>
              <a:rPr lang="fr-FR" sz="2000" dirty="0"/>
              <a:t>Gel des avoirs de la Banque Centrale Russe.</a:t>
            </a:r>
          </a:p>
          <a:p>
            <a:r>
              <a:rPr lang="fr-FR" sz="2000" dirty="0"/>
              <a:t>Exclusion de 7 banques  importantes du système de paiement Swift.</a:t>
            </a:r>
          </a:p>
          <a:p>
            <a:r>
              <a:rPr lang="fr-FR" sz="2000" dirty="0"/>
              <a:t>877personnes et 62 entités ont vu leurs avoirs gelés dans l’UE.</a:t>
            </a:r>
          </a:p>
          <a:p>
            <a:r>
              <a:rPr lang="fr-FR" sz="2000" dirty="0"/>
              <a:t>Exportation de fer, d’acier,…, et de technologies cruciales interdites.</a:t>
            </a:r>
          </a:p>
          <a:p>
            <a:r>
              <a:rPr lang="fr-FR" sz="2000" dirty="0"/>
              <a:t>Espace aérien fermé.</a:t>
            </a:r>
          </a:p>
          <a:p>
            <a:r>
              <a:rPr lang="fr-FR" sz="2000" dirty="0"/>
              <a:t>Gazoduc </a:t>
            </a:r>
            <a:r>
              <a:rPr lang="fr-FR" sz="2000" dirty="0" err="1"/>
              <a:t>Northtream</a:t>
            </a:r>
            <a:r>
              <a:rPr lang="fr-FR" sz="2000" dirty="0"/>
              <a:t> abandonné.</a:t>
            </a:r>
          </a:p>
          <a:p>
            <a:r>
              <a:rPr lang="fr-FR" sz="2000" dirty="0"/>
              <a:t>Embargo sur le pétrole et le gaz.</a:t>
            </a:r>
          </a:p>
          <a:p>
            <a:endParaRPr lang="fr-FR" dirty="0"/>
          </a:p>
          <a:p>
            <a:endParaRPr lang="fr-FR" dirty="0"/>
          </a:p>
        </p:txBody>
      </p:sp>
    </p:spTree>
    <p:extLst>
      <p:ext uri="{BB962C8B-B14F-4D97-AF65-F5344CB8AC3E}">
        <p14:creationId xmlns:p14="http://schemas.microsoft.com/office/powerpoint/2010/main" val="566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FC12C-9980-4BB0-84A0-FA2F6F1176C7}"/>
              </a:ext>
            </a:extLst>
          </p:cNvPr>
          <p:cNvSpPr>
            <a:spLocks noGrp="1"/>
          </p:cNvSpPr>
          <p:nvPr>
            <p:ph type="title"/>
          </p:nvPr>
        </p:nvSpPr>
        <p:spPr>
          <a:xfrm>
            <a:off x="0" y="0"/>
            <a:ext cx="8596668" cy="1320800"/>
          </a:xfrm>
        </p:spPr>
        <p:txBody>
          <a:bodyPr>
            <a:normAutofit/>
          </a:bodyPr>
          <a:lstStyle/>
          <a:p>
            <a:r>
              <a:rPr lang="fr-FR" dirty="0"/>
              <a:t>Le conflit syrien en 2013</a:t>
            </a:r>
            <a:br>
              <a:rPr lang="fr-FR" dirty="0"/>
            </a:br>
            <a:r>
              <a:rPr lang="fr-FR" sz="1600" dirty="0"/>
              <a:t>https://www.francetvinfo.fr/monde/revolte-en-syrie/syrie-deux-ans-de-conflit-en-cinq-cartes_281371.html</a:t>
            </a:r>
          </a:p>
        </p:txBody>
      </p:sp>
      <p:pic>
        <p:nvPicPr>
          <p:cNvPr id="4" name="Espace réservé du contenu 3">
            <a:extLst>
              <a:ext uri="{FF2B5EF4-FFF2-40B4-BE49-F238E27FC236}">
                <a16:creationId xmlns:a16="http://schemas.microsoft.com/office/drawing/2014/main" id="{8188D8A0-17D0-493D-AA61-0E8FA59E1676}"/>
              </a:ext>
            </a:extLst>
          </p:cNvPr>
          <p:cNvPicPr>
            <a:picLocks noGrp="1" noChangeAspect="1"/>
          </p:cNvPicPr>
          <p:nvPr>
            <p:ph idx="1"/>
          </p:nvPr>
        </p:nvPicPr>
        <p:blipFill>
          <a:blip r:embed="rId2"/>
          <a:stretch>
            <a:fillRect/>
          </a:stretch>
        </p:blipFill>
        <p:spPr>
          <a:xfrm>
            <a:off x="0" y="1111348"/>
            <a:ext cx="12192000" cy="5627077"/>
          </a:xfrm>
          <a:prstGeom prst="rect">
            <a:avLst/>
          </a:prstGeom>
        </p:spPr>
      </p:pic>
    </p:spTree>
    <p:extLst>
      <p:ext uri="{BB962C8B-B14F-4D97-AF65-F5344CB8AC3E}">
        <p14:creationId xmlns:p14="http://schemas.microsoft.com/office/powerpoint/2010/main" val="3565625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8BE202-562F-469F-B392-E0A9BF934865}"/>
              </a:ext>
            </a:extLst>
          </p:cNvPr>
          <p:cNvSpPr>
            <a:spLocks noGrp="1"/>
          </p:cNvSpPr>
          <p:nvPr>
            <p:ph type="title"/>
          </p:nvPr>
        </p:nvSpPr>
        <p:spPr/>
        <p:txBody>
          <a:bodyPr/>
          <a:lstStyle/>
          <a:p>
            <a:r>
              <a:rPr lang="fr-FR" dirty="0"/>
              <a:t>L’Etat de violence par Frédéric Gros.</a:t>
            </a:r>
          </a:p>
        </p:txBody>
      </p:sp>
      <p:sp>
        <p:nvSpPr>
          <p:cNvPr id="3" name="Espace réservé du contenu 2">
            <a:extLst>
              <a:ext uri="{FF2B5EF4-FFF2-40B4-BE49-F238E27FC236}">
                <a16:creationId xmlns:a16="http://schemas.microsoft.com/office/drawing/2014/main" id="{59E2D075-D952-4148-808C-2ED16D5AED0C}"/>
              </a:ext>
            </a:extLst>
          </p:cNvPr>
          <p:cNvSpPr>
            <a:spLocks noGrp="1"/>
          </p:cNvSpPr>
          <p:nvPr>
            <p:ph idx="1"/>
          </p:nvPr>
        </p:nvSpPr>
        <p:spPr>
          <a:xfrm>
            <a:off x="168813" y="1491175"/>
            <a:ext cx="9762978" cy="5092505"/>
          </a:xfrm>
        </p:spPr>
        <p:txBody>
          <a:bodyPr>
            <a:normAutofit fontScale="92500" lnSpcReduction="20000"/>
          </a:bodyPr>
          <a:lstStyle/>
          <a:p>
            <a:pPr marL="0" indent="0">
              <a:buNone/>
            </a:pPr>
            <a:r>
              <a:rPr lang="fr-FR" dirty="0"/>
              <a:t>La philosophie occidentale a longtemps pensé la guerre comme une mise en forme spécifique du chaos des forces. Elle l'a définie, dans une formulation fameuse, comme «conflit armé, public et juste», soutenu par une tension éthique (défense de l'honneur, courage, sens du sacrifice), un objectif politique (donner consistance à un État) et un cadre juridique (fonder le droit, défendre une juste cause, définir des règles de combat). Cette construction spéculative n'eut pas d'influence directe sur la réalité des carnages, elle n'en constitua pas moins un horizon régulateur qui servit à définir en Occident un droit de la guerre, des conventions internationales et un imaginaire spécifique. Or ce concept de guerre, stabilisé par des siècles de réflexion philosophique, échoue aujourd'hui à penser les nouvelles formes de violence : attentats terroristes, factions armées sillonnant des pays ravagés, envoi de missiles intelligents pour des conflits à «zéro mort».</a:t>
            </a:r>
          </a:p>
          <a:p>
            <a:pPr marL="0" indent="0">
              <a:buNone/>
            </a:pPr>
            <a:r>
              <a:rPr lang="fr-FR" dirty="0"/>
              <a:t>La guerre et la paix tendent à disparaître, laissant place à l'intervention et à la sécurité. L'humanité serait entrée, depuis peu, dans ce que Frédéric Gros, par provision, appelle l'âge des «états de violence» : la fin de la guerre, ce n'est pas la fin des violences, mais leur reconfiguration selon des économies inédites.</a:t>
            </a:r>
          </a:p>
          <a:p>
            <a:pPr marL="0" indent="0">
              <a:buNone/>
            </a:pPr>
            <a:r>
              <a:rPr lang="fr-FR" dirty="0"/>
              <a:t>Les états de violence transforment le rapport à la mort, ils imposent toujours plus la logique d'une destruction unilatérale de civils démunis, brisant un rapport ancestral d'égalité et d'échange. La guerre visait à défendre ou accroître une Cité, un Empire, un État ; voici que les états de violence s'adressent à la seule fragilité de l'individu, ramené à sa condition vulnérable de vivant. La guerre, enfin, avait été constituée comme violence justifiée ; les états de violence offrent, à travers leur médiatisation, le spectacle du malheur nu, le scandale de victimes dont la souffrance exhibée décourage d'avance toute reprise critique.</a:t>
            </a:r>
          </a:p>
        </p:txBody>
      </p:sp>
    </p:spTree>
    <p:extLst>
      <p:ext uri="{BB962C8B-B14F-4D97-AF65-F5344CB8AC3E}">
        <p14:creationId xmlns:p14="http://schemas.microsoft.com/office/powerpoint/2010/main" val="45205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6B6B133-7D20-487A-A794-054BAD43D587}"/>
              </a:ext>
            </a:extLst>
          </p:cNvPr>
          <p:cNvSpPr>
            <a:spLocks noGrp="1"/>
          </p:cNvSpPr>
          <p:nvPr>
            <p:ph type="title"/>
          </p:nvPr>
        </p:nvSpPr>
        <p:spPr/>
        <p:txBody>
          <a:bodyPr/>
          <a:lstStyle/>
          <a:p>
            <a:r>
              <a:rPr lang="fr-FR" dirty="0"/>
              <a:t>Les acteurs du conflit syrien</a:t>
            </a:r>
            <a:br>
              <a:rPr lang="fr-FR" dirty="0"/>
            </a:br>
            <a:r>
              <a:rPr lang="fr-FR" dirty="0"/>
              <a:t>(2011-2022)</a:t>
            </a:r>
          </a:p>
        </p:txBody>
      </p:sp>
      <p:sp>
        <p:nvSpPr>
          <p:cNvPr id="5" name="Espace réservé du contenu 4">
            <a:extLst>
              <a:ext uri="{FF2B5EF4-FFF2-40B4-BE49-F238E27FC236}">
                <a16:creationId xmlns:a16="http://schemas.microsoft.com/office/drawing/2014/main" id="{BF88BAD1-67F6-4E0C-823E-314A7BD95547}"/>
              </a:ext>
            </a:extLst>
          </p:cNvPr>
          <p:cNvSpPr>
            <a:spLocks noGrp="1"/>
          </p:cNvSpPr>
          <p:nvPr>
            <p:ph sz="half" idx="1"/>
          </p:nvPr>
        </p:nvSpPr>
        <p:spPr>
          <a:xfrm>
            <a:off x="0" y="2160589"/>
            <a:ext cx="4861369" cy="4507496"/>
          </a:xfrm>
        </p:spPr>
        <p:txBody>
          <a:bodyPr>
            <a:normAutofit fontScale="70000" lnSpcReduction="20000"/>
          </a:bodyPr>
          <a:lstStyle/>
          <a:p>
            <a:pPr marL="0" indent="0">
              <a:buNone/>
            </a:pPr>
            <a:r>
              <a:rPr lang="fr-FR" sz="2300" i="1" dirty="0"/>
              <a:t>Côté </a:t>
            </a:r>
            <a:r>
              <a:rPr lang="fr-FR" sz="2300" i="1" dirty="0" err="1"/>
              <a:t>Bacher</a:t>
            </a:r>
            <a:r>
              <a:rPr lang="fr-FR" sz="2300" i="1" dirty="0"/>
              <a:t> al-</a:t>
            </a:r>
            <a:r>
              <a:rPr lang="fr-FR" sz="2300" i="1" dirty="0" err="1"/>
              <a:t>hassad</a:t>
            </a:r>
            <a:r>
              <a:rPr lang="fr-FR" sz="2300" i="1" dirty="0"/>
              <a:t>.</a:t>
            </a:r>
          </a:p>
          <a:p>
            <a:pPr>
              <a:buFont typeface="Wingdings" panose="05000000000000000000" pitchFamily="2" charset="2"/>
              <a:buChar char="q"/>
            </a:pPr>
            <a:endParaRPr lang="fr-FR" sz="2300" i="1" dirty="0"/>
          </a:p>
          <a:p>
            <a:pPr>
              <a:buFont typeface="Wingdings" panose="05000000000000000000" pitchFamily="2" charset="2"/>
              <a:buChar char="q"/>
            </a:pPr>
            <a:r>
              <a:rPr lang="fr-FR" sz="2300" dirty="0"/>
              <a:t>-	L’armée régulière syrienne au service de Bachar al </a:t>
            </a:r>
            <a:r>
              <a:rPr lang="fr-FR" sz="2300" dirty="0" err="1"/>
              <a:t>hassad</a:t>
            </a:r>
            <a:r>
              <a:rPr lang="fr-FR" sz="2300" dirty="0"/>
              <a:t> (150.000 hommes).</a:t>
            </a:r>
          </a:p>
          <a:p>
            <a:pPr>
              <a:buFont typeface="Wingdings" panose="05000000000000000000" pitchFamily="2" charset="2"/>
              <a:buChar char="q"/>
            </a:pPr>
            <a:r>
              <a:rPr lang="fr-FR" sz="2300" dirty="0"/>
              <a:t>-	Des milices syriennes pro-régime, souvent alaouites.</a:t>
            </a:r>
          </a:p>
          <a:p>
            <a:pPr>
              <a:buFont typeface="Wingdings" panose="05000000000000000000" pitchFamily="2" charset="2"/>
              <a:buChar char="q"/>
            </a:pPr>
            <a:r>
              <a:rPr lang="fr-FR" sz="2300" dirty="0"/>
              <a:t>-	Des milices étrangères pro-régime, envoyés par le Hezbollah du </a:t>
            </a:r>
            <a:r>
              <a:rPr lang="fr-FR" sz="2300" dirty="0" err="1"/>
              <a:t>liban</a:t>
            </a:r>
            <a:r>
              <a:rPr lang="fr-FR" sz="2300" dirty="0"/>
              <a:t>, l’Iran, les chiites irakiens, environ 200.000.</a:t>
            </a:r>
          </a:p>
          <a:p>
            <a:pPr>
              <a:buFont typeface="Wingdings" panose="05000000000000000000" pitchFamily="2" charset="2"/>
              <a:buChar char="q"/>
            </a:pPr>
            <a:r>
              <a:rPr lang="fr-FR" sz="2300" dirty="0"/>
              <a:t>-	Des milices privées russes, comme le groupe Wagner.</a:t>
            </a:r>
          </a:p>
          <a:p>
            <a:pPr>
              <a:buFont typeface="Wingdings" panose="05000000000000000000" pitchFamily="2" charset="2"/>
              <a:buChar char="q"/>
            </a:pPr>
            <a:r>
              <a:rPr lang="fr-FR" sz="2300" dirty="0"/>
              <a:t>-	La Turquie, au départ allié des rebelles, qui s’est allié à la Russie et l’Iran par peur des kurdes, et qui arme des milices turkmènes contre les kurdes au nord.</a:t>
            </a:r>
          </a:p>
          <a:p>
            <a:endParaRPr lang="fr-FR" dirty="0"/>
          </a:p>
        </p:txBody>
      </p:sp>
      <p:sp>
        <p:nvSpPr>
          <p:cNvPr id="6" name="Espace réservé du contenu 5">
            <a:extLst>
              <a:ext uri="{FF2B5EF4-FFF2-40B4-BE49-F238E27FC236}">
                <a16:creationId xmlns:a16="http://schemas.microsoft.com/office/drawing/2014/main" id="{1FDC8F9E-E58F-42C2-A755-307E5F0CDFBE}"/>
              </a:ext>
            </a:extLst>
          </p:cNvPr>
          <p:cNvSpPr>
            <a:spLocks noGrp="1"/>
          </p:cNvSpPr>
          <p:nvPr>
            <p:ph sz="half" idx="2"/>
          </p:nvPr>
        </p:nvSpPr>
        <p:spPr>
          <a:xfrm>
            <a:off x="5089969" y="2160589"/>
            <a:ext cx="5671815" cy="4697411"/>
          </a:xfrm>
        </p:spPr>
        <p:txBody>
          <a:bodyPr>
            <a:normAutofit fontScale="70000" lnSpcReduction="20000"/>
          </a:bodyPr>
          <a:lstStyle/>
          <a:p>
            <a:pPr marL="0" indent="0" algn="just">
              <a:lnSpc>
                <a:spcPct val="107000"/>
              </a:lnSpc>
              <a:spcAft>
                <a:spcPts val="800"/>
              </a:spcAft>
              <a:buNone/>
            </a:pP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300" i="1" dirty="0">
                <a:effectLst/>
                <a:latin typeface="Times New Roman" panose="02020603050405020304" pitchFamily="18" charset="0"/>
                <a:ea typeface="Calibri" panose="020F0502020204030204" pitchFamily="34" charset="0"/>
                <a:cs typeface="Times New Roman" panose="02020603050405020304" pitchFamily="18" charset="0"/>
              </a:rPr>
              <a:t>Côté rebelles.</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Des milices </a:t>
            </a:r>
            <a:r>
              <a:rPr lang="fr-FR" sz="2300" dirty="0" err="1">
                <a:effectLst/>
                <a:latin typeface="Times New Roman" panose="02020603050405020304" pitchFamily="18" charset="0"/>
                <a:ea typeface="Calibri" panose="020F0502020204030204" pitchFamily="34" charset="0"/>
                <a:cs typeface="Times New Roman" panose="02020603050405020304" pitchFamily="18" charset="0"/>
              </a:rPr>
              <a:t>pro-démocraties</a:t>
            </a: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 ou simplement anti Bachar al-Hassad, majoritairement sunnites.</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Des milices jihadistes :  des milices de l’EI et le groupe </a:t>
            </a:r>
            <a:r>
              <a:rPr lang="fr-FR" sz="2300" dirty="0" err="1">
                <a:effectLst/>
                <a:latin typeface="Times New Roman" panose="02020603050405020304" pitchFamily="18" charset="0"/>
                <a:ea typeface="Calibri" panose="020F0502020204030204" pitchFamily="34" charset="0"/>
                <a:cs typeface="Times New Roman" panose="02020603050405020304" pitchFamily="18" charset="0"/>
              </a:rPr>
              <a:t>HayatTahrir</a:t>
            </a: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 al-Cham, affilié à Al-Qaida, rivales.</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Au nord les milices kurdes. Elles forment le noyau dur de la rébellion démocratique. </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q"/>
            </a:pP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La coalition internationale, menée par les Américains, plus de 60 pays dont surtout Français et Britanniques. Frappes aériennes et envoi de forces spéciales (2000 soldats américains présents). Rapidement cela dit la priorité devient la lutte contre l’EI et pas contre le régime.</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q"/>
            </a:pPr>
            <a:r>
              <a:rPr lang="fr-FR" sz="2300" dirty="0">
                <a:effectLst/>
                <a:latin typeface="Times New Roman" panose="02020603050405020304" pitchFamily="18" charset="0"/>
                <a:ea typeface="Calibri" panose="020F0502020204030204" pitchFamily="34" charset="0"/>
                <a:cs typeface="Times New Roman" panose="02020603050405020304" pitchFamily="18" charset="0"/>
              </a:rPr>
              <a:t>Arabie Saoudite et Qatar ont soutenu les rebelles au départ mais ont été marginalisés avec la victoire progressive des troupes du régime.</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57900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2CCDB1-A0A2-4BF2-BA44-A842428F3C14}"/>
              </a:ext>
            </a:extLst>
          </p:cNvPr>
          <p:cNvPicPr>
            <a:picLocks noChangeAspect="1"/>
          </p:cNvPicPr>
          <p:nvPr/>
        </p:nvPicPr>
        <p:blipFill>
          <a:blip r:embed="rId2"/>
          <a:stretch>
            <a:fillRect/>
          </a:stretch>
        </p:blipFill>
        <p:spPr>
          <a:xfrm>
            <a:off x="-140677" y="0"/>
            <a:ext cx="12332677" cy="6858000"/>
          </a:xfrm>
          <a:prstGeom prst="rect">
            <a:avLst/>
          </a:prstGeom>
        </p:spPr>
      </p:pic>
      <p:sp>
        <p:nvSpPr>
          <p:cNvPr id="7" name="ZoneTexte 6">
            <a:extLst>
              <a:ext uri="{FF2B5EF4-FFF2-40B4-BE49-F238E27FC236}">
                <a16:creationId xmlns:a16="http://schemas.microsoft.com/office/drawing/2014/main" id="{09338924-152A-4121-8CC6-9005E1EF2491}"/>
              </a:ext>
            </a:extLst>
          </p:cNvPr>
          <p:cNvSpPr txBox="1"/>
          <p:nvPr/>
        </p:nvSpPr>
        <p:spPr>
          <a:xfrm>
            <a:off x="9186203" y="4023360"/>
            <a:ext cx="2822917" cy="523220"/>
          </a:xfrm>
          <a:prstGeom prst="rect">
            <a:avLst/>
          </a:prstGeom>
          <a:noFill/>
        </p:spPr>
        <p:txBody>
          <a:bodyPr wrap="square" rtlCol="0">
            <a:spAutoFit/>
          </a:bodyPr>
          <a:lstStyle/>
          <a:p>
            <a:pPr algn="ctr"/>
            <a:r>
              <a:rPr lang="fr-FR" sz="2800" b="1" dirty="0"/>
              <a:t>BLACKWATER</a:t>
            </a:r>
          </a:p>
        </p:txBody>
      </p:sp>
    </p:spTree>
    <p:extLst>
      <p:ext uri="{BB962C8B-B14F-4D97-AF65-F5344CB8AC3E}">
        <p14:creationId xmlns:p14="http://schemas.microsoft.com/office/powerpoint/2010/main" val="103963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F1220-B481-41D9-BE29-B13164A38F8E}"/>
              </a:ext>
            </a:extLst>
          </p:cNvPr>
          <p:cNvSpPr>
            <a:spLocks noGrp="1"/>
          </p:cNvSpPr>
          <p:nvPr>
            <p:ph type="title"/>
          </p:nvPr>
        </p:nvSpPr>
        <p:spPr>
          <a:xfrm>
            <a:off x="0" y="0"/>
            <a:ext cx="8596668" cy="661182"/>
          </a:xfrm>
        </p:spPr>
        <p:txBody>
          <a:bodyPr/>
          <a:lstStyle/>
          <a:p>
            <a:r>
              <a:rPr lang="fr-FR" dirty="0"/>
              <a:t>Le groupe Wagner</a:t>
            </a:r>
          </a:p>
        </p:txBody>
      </p:sp>
      <p:sp>
        <p:nvSpPr>
          <p:cNvPr id="3" name="Espace réservé du contenu 2">
            <a:extLst>
              <a:ext uri="{FF2B5EF4-FFF2-40B4-BE49-F238E27FC236}">
                <a16:creationId xmlns:a16="http://schemas.microsoft.com/office/drawing/2014/main" id="{4BC1D0EB-F0DC-4E63-B972-95CCA3DCB719}"/>
              </a:ext>
            </a:extLst>
          </p:cNvPr>
          <p:cNvSpPr>
            <a:spLocks noGrp="1"/>
          </p:cNvSpPr>
          <p:nvPr>
            <p:ph sz="half" idx="1"/>
          </p:nvPr>
        </p:nvSpPr>
        <p:spPr>
          <a:xfrm>
            <a:off x="-1" y="661182"/>
            <a:ext cx="5387927" cy="6196818"/>
          </a:xfrm>
        </p:spPr>
        <p:txBody>
          <a:bodyPr>
            <a:normAutofit fontScale="92500" lnSpcReduction="20000"/>
          </a:bodyPr>
          <a:lstStyle/>
          <a:p>
            <a:pPr marL="0" indent="0" algn="just" fontAlgn="base">
              <a:buNone/>
            </a:pPr>
            <a:endParaRPr lang="fr-FR"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lgn="just" fontAlgn="base">
              <a:buNone/>
            </a:pPr>
            <a:r>
              <a:rPr lang="fr-FR" b="0" i="0"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Wagner ou PMC Wagner</a:t>
            </a:r>
            <a:r>
              <a:rPr lang="fr-FR" b="0" i="0" dirty="0">
                <a:solidFill>
                  <a:schemeClr val="tx1"/>
                </a:solidFill>
                <a:effectLst/>
                <a:latin typeface="Times New Roman" panose="02020603050405020304" pitchFamily="18" charset="0"/>
                <a:cs typeface="Times New Roman" panose="02020603050405020304" pitchFamily="18" charset="0"/>
              </a:rPr>
              <a:t> est une société de mercenaires russe créée par </a:t>
            </a:r>
            <a:r>
              <a:rPr lang="fr-FR" b="0" i="0" dirty="0" err="1">
                <a:solidFill>
                  <a:schemeClr val="tx1"/>
                </a:solidFill>
                <a:effectLst/>
                <a:latin typeface="Times New Roman" panose="02020603050405020304" pitchFamily="18" charset="0"/>
                <a:cs typeface="Times New Roman" panose="02020603050405020304" pitchFamily="18" charset="0"/>
              </a:rPr>
              <a:t>Dmitri</a:t>
            </a:r>
            <a:r>
              <a:rPr lang="fr-FR" b="0" i="0" dirty="0">
                <a:solidFill>
                  <a:schemeClr val="tx1"/>
                </a:solidFill>
                <a:effectLst/>
                <a:latin typeface="Times New Roman" panose="02020603050405020304" pitchFamily="18" charset="0"/>
                <a:cs typeface="Times New Roman" panose="02020603050405020304" pitchFamily="18" charset="0"/>
              </a:rPr>
              <a:t> </a:t>
            </a:r>
            <a:r>
              <a:rPr lang="fr-FR" b="0" i="0" dirty="0" err="1">
                <a:solidFill>
                  <a:schemeClr val="tx1"/>
                </a:solidFill>
                <a:effectLst/>
                <a:latin typeface="Times New Roman" panose="02020603050405020304" pitchFamily="18" charset="0"/>
                <a:cs typeface="Times New Roman" panose="02020603050405020304" pitchFamily="18" charset="0"/>
              </a:rPr>
              <a:t>Outkin</a:t>
            </a:r>
            <a:r>
              <a:rPr lang="fr-FR" b="0" i="0" dirty="0">
                <a:solidFill>
                  <a:schemeClr val="tx1"/>
                </a:solidFill>
                <a:effectLst/>
                <a:latin typeface="Times New Roman" panose="02020603050405020304" pitchFamily="18" charset="0"/>
                <a:cs typeface="Times New Roman" panose="02020603050405020304" pitchFamily="18" charset="0"/>
              </a:rPr>
              <a:t>, un ancien officier du GRU (renseignements militaires russes). Le groupe paramilitaire est connu depuis 2014 pour son implication dans le conflit en Ukraine puis son intervention en Syrie un an plus tard, dans le sillage de l’armée russe. </a:t>
            </a:r>
            <a:r>
              <a:rPr lang="fr-FR" b="0" i="0"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Le groupe Wagner </a:t>
            </a:r>
            <a:r>
              <a:rPr lang="fr-FR" b="0" i="0" dirty="0">
                <a:solidFill>
                  <a:schemeClr val="tx1"/>
                </a:solidFill>
                <a:effectLst/>
                <a:latin typeface="Times New Roman" panose="02020603050405020304" pitchFamily="18" charset="0"/>
                <a:cs typeface="Times New Roman" panose="02020603050405020304" pitchFamily="18" charset="0"/>
              </a:rPr>
              <a:t>serait financé par un oligarque russe, Evguéni </a:t>
            </a:r>
            <a:r>
              <a:rPr lang="fr-FR" b="0" i="0" dirty="0" err="1">
                <a:solidFill>
                  <a:schemeClr val="tx1"/>
                </a:solidFill>
                <a:effectLst/>
                <a:latin typeface="Times New Roman" panose="02020603050405020304" pitchFamily="18" charset="0"/>
                <a:cs typeface="Times New Roman" panose="02020603050405020304" pitchFamily="18" charset="0"/>
              </a:rPr>
              <a:t>Prigojine</a:t>
            </a:r>
            <a:r>
              <a:rPr lang="fr-FR" b="0" i="0" dirty="0">
                <a:solidFill>
                  <a:schemeClr val="tx1"/>
                </a:solidFill>
                <a:effectLst/>
                <a:latin typeface="Times New Roman" panose="02020603050405020304" pitchFamily="18" charset="0"/>
                <a:cs typeface="Times New Roman" panose="02020603050405020304" pitchFamily="18" charset="0"/>
              </a:rPr>
              <a:t>. Surnommé "le cuisinier du Kremlin", l’homme d’affaires, proche de Vladimir Poutine, a fait fortune dans la restauration avant de conclure de nombreux contrats avec l’armée russe.</a:t>
            </a:r>
          </a:p>
          <a:p>
            <a:pPr marL="0" indent="0" algn="just" fontAlgn="base">
              <a:buNone/>
            </a:pPr>
            <a:r>
              <a:rPr lang="fr-FR" b="0" i="0" dirty="0">
                <a:solidFill>
                  <a:schemeClr val="tx1"/>
                </a:solidFill>
                <a:effectLst/>
                <a:latin typeface="Times New Roman" panose="02020603050405020304" pitchFamily="18" charset="0"/>
                <a:cs typeface="Times New Roman" panose="02020603050405020304" pitchFamily="18" charset="0"/>
              </a:rPr>
              <a:t> Le premier déploiement connu des "agents privés" de Wagner sur le continent africain a lieu en 2018 en </a:t>
            </a:r>
            <a:r>
              <a:rPr lang="fr-FR" b="0" i="0"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Centrafrique</a:t>
            </a:r>
            <a:r>
              <a:rPr lang="fr-FR" b="0" i="0" dirty="0">
                <a:solidFill>
                  <a:schemeClr val="tx1"/>
                </a:solidFill>
                <a:effectLst/>
                <a:latin typeface="Times New Roman" panose="02020603050405020304" pitchFamily="18" charset="0"/>
                <a:cs typeface="Times New Roman" panose="02020603050405020304" pitchFamily="18" charset="0"/>
              </a:rPr>
              <a:t>. Il intervient dans le cadre d’un accord de coopération militaire qui permet à Moscou de bénéficier de concessions minières en échange de ses services. Mais la présence des "instructeurs" russes et leur mission restent opaques. Le groupe opère au même moment </a:t>
            </a:r>
            <a:r>
              <a:rPr lang="fr-FR" b="0" i="0" dirty="0">
                <a:solidFill>
                  <a:schemeClr val="tx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en Libye</a:t>
            </a:r>
            <a:r>
              <a:rPr lang="fr-FR" b="0" i="0" dirty="0">
                <a:solidFill>
                  <a:schemeClr val="tx1"/>
                </a:solidFill>
                <a:effectLst/>
                <a:latin typeface="Times New Roman" panose="02020603050405020304" pitchFamily="18" charset="0"/>
                <a:cs typeface="Times New Roman" panose="02020603050405020304" pitchFamily="18" charset="0"/>
              </a:rPr>
              <a:t>, au service du général </a:t>
            </a:r>
            <a:r>
              <a:rPr lang="fr-FR" b="0" i="0" dirty="0" err="1">
                <a:solidFill>
                  <a:schemeClr val="tx1"/>
                </a:solidFill>
                <a:effectLst/>
                <a:latin typeface="Times New Roman" panose="02020603050405020304" pitchFamily="18" charset="0"/>
                <a:cs typeface="Times New Roman" panose="02020603050405020304" pitchFamily="18" charset="0"/>
              </a:rPr>
              <a:t>Haftar</a:t>
            </a:r>
            <a:r>
              <a:rPr lang="fr-FR" b="0" i="0" dirty="0">
                <a:solidFill>
                  <a:schemeClr val="tx1"/>
                </a:solidFill>
                <a:effectLst/>
                <a:latin typeface="Times New Roman" panose="02020603050405020304" pitchFamily="18" charset="0"/>
                <a:cs typeface="Times New Roman" panose="02020603050405020304" pitchFamily="18" charset="0"/>
              </a:rPr>
              <a:t>, le chef de l’autoproclamée Armée nationale libyenne. Formation d’officiers, protection de sites pétroliers, renseignements… "</a:t>
            </a:r>
            <a:r>
              <a:rPr lang="fr-FR" b="0" i="1" dirty="0">
                <a:solidFill>
                  <a:schemeClr val="tx1"/>
                </a:solidFill>
                <a:effectLst/>
                <a:latin typeface="Times New Roman" panose="02020603050405020304" pitchFamily="18" charset="0"/>
                <a:cs typeface="Times New Roman" panose="02020603050405020304" pitchFamily="18" charset="0"/>
              </a:rPr>
              <a:t>Un mode opératoire multi-facettes</a:t>
            </a:r>
            <a:r>
              <a:rPr lang="fr-FR" b="0" i="0" dirty="0">
                <a:solidFill>
                  <a:schemeClr val="tx1"/>
                </a:solidFill>
                <a:effectLst/>
                <a:latin typeface="Times New Roman" panose="02020603050405020304" pitchFamily="18" charset="0"/>
                <a:cs typeface="Times New Roman" panose="02020603050405020304" pitchFamily="18" charset="0"/>
              </a:rPr>
              <a:t>", selon </a:t>
            </a:r>
            <a:r>
              <a:rPr lang="fr-FR" b="0" i="0" dirty="0">
                <a:solidFill>
                  <a:schemeClr val="tx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l’Institut Open </a:t>
            </a:r>
            <a:r>
              <a:rPr lang="fr-FR" b="0" i="0" dirty="0" err="1">
                <a:solidFill>
                  <a:schemeClr val="tx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diplomacy</a:t>
            </a:r>
            <a:r>
              <a:rPr lang="fr-FR" b="0" i="0" dirty="0">
                <a:solidFill>
                  <a:schemeClr val="tx1"/>
                </a:solidFill>
                <a:effectLst/>
                <a:latin typeface="Times New Roman" panose="02020603050405020304" pitchFamily="18" charset="0"/>
                <a:cs typeface="Times New Roman" panose="02020603050405020304" pitchFamily="18" charset="0"/>
              </a:rPr>
              <a:t> qui se décline au sein d’autres terrains en Afrique, comme au Soudan sous le régime d’Omar el-Béchir ou bien encore au </a:t>
            </a:r>
            <a:r>
              <a:rPr lang="fr-FR" b="0" i="0" dirty="0">
                <a:solidFill>
                  <a:schemeClr val="tx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Mozambique</a:t>
            </a:r>
            <a:r>
              <a:rPr lang="fr-FR" b="0" i="0" dirty="0">
                <a:solidFill>
                  <a:schemeClr val="tx1"/>
                </a:solidFill>
                <a:effectLst/>
                <a:latin typeface="Times New Roman" panose="02020603050405020304" pitchFamily="18" charset="0"/>
                <a:cs typeface="Times New Roman" panose="02020603050405020304" pitchFamily="18" charset="0"/>
              </a:rPr>
              <a:t>. Il s’agit souvent d’</a:t>
            </a:r>
            <a:r>
              <a:rPr lang="fr-FR" b="0" i="0" dirty="0" err="1">
                <a:solidFill>
                  <a:schemeClr val="tx1"/>
                </a:solidFill>
                <a:effectLst/>
                <a:latin typeface="Times New Roman" panose="02020603050405020304" pitchFamily="18" charset="0"/>
                <a:cs typeface="Times New Roman" panose="02020603050405020304" pitchFamily="18" charset="0"/>
              </a:rPr>
              <a:t>Etats</a:t>
            </a:r>
            <a:r>
              <a:rPr lang="fr-FR" b="0" i="0" dirty="0">
                <a:solidFill>
                  <a:schemeClr val="tx1"/>
                </a:solidFill>
                <a:effectLst/>
                <a:latin typeface="Times New Roman" panose="02020603050405020304" pitchFamily="18" charset="0"/>
                <a:cs typeface="Times New Roman" panose="02020603050405020304" pitchFamily="18" charset="0"/>
              </a:rPr>
              <a:t> en quête de soutiens économique, politique ou sécuritaire.</a:t>
            </a:r>
          </a:p>
          <a:p>
            <a:pPr marL="0" indent="0">
              <a:buNone/>
            </a:pPr>
            <a:endParaRPr lang="fr-FR" dirty="0"/>
          </a:p>
        </p:txBody>
      </p:sp>
      <p:pic>
        <p:nvPicPr>
          <p:cNvPr id="5" name="Image 4">
            <a:extLst>
              <a:ext uri="{FF2B5EF4-FFF2-40B4-BE49-F238E27FC236}">
                <a16:creationId xmlns:a16="http://schemas.microsoft.com/office/drawing/2014/main" id="{6B45CA02-2514-48FC-9838-FE5515A72193}"/>
              </a:ext>
            </a:extLst>
          </p:cNvPr>
          <p:cNvPicPr>
            <a:picLocks noChangeAspect="1"/>
          </p:cNvPicPr>
          <p:nvPr/>
        </p:nvPicPr>
        <p:blipFill>
          <a:blip r:embed="rId8"/>
          <a:stretch>
            <a:fillRect/>
          </a:stretch>
        </p:blipFill>
        <p:spPr>
          <a:xfrm>
            <a:off x="5514535" y="0"/>
            <a:ext cx="6677465" cy="6196818"/>
          </a:xfrm>
          <a:prstGeom prst="rect">
            <a:avLst/>
          </a:prstGeom>
        </p:spPr>
      </p:pic>
    </p:spTree>
    <p:extLst>
      <p:ext uri="{BB962C8B-B14F-4D97-AF65-F5344CB8AC3E}">
        <p14:creationId xmlns:p14="http://schemas.microsoft.com/office/powerpoint/2010/main" val="38950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8CBB264-3EB0-4318-A124-028F8CF88DF4}"/>
              </a:ext>
            </a:extLst>
          </p:cNvPr>
          <p:cNvSpPr>
            <a:spLocks noGrp="1"/>
          </p:cNvSpPr>
          <p:nvPr>
            <p:ph type="title"/>
          </p:nvPr>
        </p:nvSpPr>
        <p:spPr/>
        <p:txBody>
          <a:bodyPr/>
          <a:lstStyle/>
          <a:p>
            <a:r>
              <a:rPr lang="fr-FR" dirty="0"/>
              <a:t>Le viol comme « arme de guerre ».</a:t>
            </a:r>
          </a:p>
        </p:txBody>
      </p:sp>
      <p:sp>
        <p:nvSpPr>
          <p:cNvPr id="6" name="Espace réservé du contenu 5">
            <a:extLst>
              <a:ext uri="{FF2B5EF4-FFF2-40B4-BE49-F238E27FC236}">
                <a16:creationId xmlns:a16="http://schemas.microsoft.com/office/drawing/2014/main" id="{690D3B93-C038-49DC-BE10-62E0119D5672}"/>
              </a:ext>
            </a:extLst>
          </p:cNvPr>
          <p:cNvSpPr>
            <a:spLocks noGrp="1"/>
          </p:cNvSpPr>
          <p:nvPr>
            <p:ph idx="1"/>
          </p:nvPr>
        </p:nvSpPr>
        <p:spPr>
          <a:xfrm>
            <a:off x="126610" y="1659989"/>
            <a:ext cx="10086536" cy="5022166"/>
          </a:xfrm>
        </p:spPr>
        <p:txBody>
          <a:bodyPr>
            <a:normAutofit/>
          </a:bodyPr>
          <a:lstStyle/>
          <a:p>
            <a:pPr marL="0" indent="0" algn="l">
              <a:buNone/>
            </a:pPr>
            <a:r>
              <a:rPr lang="fr-FR" b="0" i="0" dirty="0">
                <a:solidFill>
                  <a:srgbClr val="323232"/>
                </a:solidFill>
                <a:effectLst/>
                <a:latin typeface="Alegreya"/>
              </a:rPr>
              <a:t> Lettre du Secrétaire général des Nations Unies de mai 1994 sur la pratique du viol par les troupes serbes sur les bosniaques durant la guerre des Balkans. </a:t>
            </a:r>
          </a:p>
          <a:p>
            <a:pPr marL="0" indent="0" algn="l">
              <a:buNone/>
            </a:pPr>
            <a:r>
              <a:rPr lang="fr-FR" b="0" i="0" dirty="0">
                <a:solidFill>
                  <a:srgbClr val="323232"/>
                </a:solidFill>
                <a:effectLst/>
                <a:latin typeface="Alegreya"/>
              </a:rPr>
              <a:t>« </a:t>
            </a:r>
            <a:r>
              <a:rPr lang="fr-FR" b="0" i="1" dirty="0">
                <a:solidFill>
                  <a:srgbClr val="323232"/>
                </a:solidFill>
                <a:effectLst/>
                <a:latin typeface="Alegreya"/>
              </a:rPr>
              <a:t>Le “nettoyage ethnique et le viol ainsi que les violences sexuelles ont été pratiqués de façon tellement systématique par certaines des parties qu’il y a lieu de soupçonner le produit d’une politique </a:t>
            </a:r>
            <a:r>
              <a:rPr lang="fr-FR" b="0" i="0" dirty="0">
                <a:solidFill>
                  <a:srgbClr val="323232"/>
                </a:solidFill>
                <a:effectLst/>
                <a:latin typeface="Alegreya"/>
              </a:rPr>
              <a:t>».</a:t>
            </a:r>
          </a:p>
          <a:p>
            <a:pPr marL="0" indent="0" algn="l">
              <a:buNone/>
            </a:pPr>
            <a:r>
              <a:rPr lang="fr-FR" b="0" i="0" dirty="0">
                <a:solidFill>
                  <a:srgbClr val="323232"/>
                </a:solidFill>
                <a:effectLst/>
                <a:latin typeface="Alegreya"/>
              </a:rPr>
              <a:t>« </a:t>
            </a:r>
            <a:r>
              <a:rPr lang="fr-FR" b="0" i="1" dirty="0">
                <a:solidFill>
                  <a:srgbClr val="323232"/>
                </a:solidFill>
                <a:effectLst/>
                <a:latin typeface="Alegreya"/>
              </a:rPr>
              <a:t>Il semble qu’on se trouve devant un schéma à répétition qui n’est pas le fait du hasard. Les incidents coïncident avec d’autres violations du droit international humanitaire, des offensives militaires et des opérations visant à chasser les populations civiles, les viols s’accompagnant toujours de circonstances analogues avec pour but précis de causer, non seulement à la victime mais aussi à sa communauté, le plus de honte et d’humiliation possible, les crimes se situant à des moments bien déterminés en fonction des autres événements... Tout incite donc à conclure que le viol a été systématiquement encouragé, qu’il a fallu un certain degré d’organisation et d’action collective pour commettre une grande partie de ces abus et qu’il faut ainsi considérer les sévices sexuels dans la perspective du “nettoyage ethnique” </a:t>
            </a:r>
            <a:r>
              <a:rPr lang="fr-FR" b="0" i="0" dirty="0">
                <a:solidFill>
                  <a:srgbClr val="323232"/>
                </a:solidFill>
                <a:effectLst/>
                <a:latin typeface="Alegreya"/>
              </a:rPr>
              <a:t>»</a:t>
            </a:r>
          </a:p>
          <a:p>
            <a:pPr marL="0" indent="0">
              <a:buNone/>
            </a:pPr>
            <a:endParaRPr lang="fr-FR" dirty="0"/>
          </a:p>
        </p:txBody>
      </p:sp>
    </p:spTree>
    <p:extLst>
      <p:ext uri="{BB962C8B-B14F-4D97-AF65-F5344CB8AC3E}">
        <p14:creationId xmlns:p14="http://schemas.microsoft.com/office/powerpoint/2010/main" val="302278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E19E1-838E-49AE-8B20-B0EA0ADFC86B}"/>
              </a:ext>
            </a:extLst>
          </p:cNvPr>
          <p:cNvSpPr>
            <a:spLocks noGrp="1"/>
          </p:cNvSpPr>
          <p:nvPr>
            <p:ph type="title"/>
          </p:nvPr>
        </p:nvSpPr>
        <p:spPr>
          <a:xfrm>
            <a:off x="395980" y="200298"/>
            <a:ext cx="8596668" cy="1320800"/>
          </a:xfrm>
        </p:spPr>
        <p:txBody>
          <a:bodyPr/>
          <a:lstStyle/>
          <a:p>
            <a:r>
              <a:rPr lang="fr-FR" dirty="0"/>
              <a:t>Le principaux génocides au XX et </a:t>
            </a:r>
            <a:r>
              <a:rPr lang="fr-FR" dirty="0" err="1"/>
              <a:t>XXIèmes</a:t>
            </a:r>
            <a:r>
              <a:rPr lang="fr-FR" dirty="0"/>
              <a:t> siècles</a:t>
            </a:r>
          </a:p>
        </p:txBody>
      </p:sp>
      <p:pic>
        <p:nvPicPr>
          <p:cNvPr id="4" name="Espace réservé du contenu 3">
            <a:extLst>
              <a:ext uri="{FF2B5EF4-FFF2-40B4-BE49-F238E27FC236}">
                <a16:creationId xmlns:a16="http://schemas.microsoft.com/office/drawing/2014/main" id="{12A4376C-94BF-49AE-814F-494515A91154}"/>
              </a:ext>
            </a:extLst>
          </p:cNvPr>
          <p:cNvPicPr>
            <a:picLocks noGrp="1" noChangeAspect="1"/>
          </p:cNvPicPr>
          <p:nvPr>
            <p:ph idx="1"/>
          </p:nvPr>
        </p:nvPicPr>
        <p:blipFill>
          <a:blip r:embed="rId2"/>
          <a:stretch>
            <a:fillRect/>
          </a:stretch>
        </p:blipFill>
        <p:spPr>
          <a:xfrm>
            <a:off x="0" y="1547446"/>
            <a:ext cx="12192000" cy="5338689"/>
          </a:xfrm>
          <a:prstGeom prst="rect">
            <a:avLst/>
          </a:prstGeom>
        </p:spPr>
      </p:pic>
      <p:sp>
        <p:nvSpPr>
          <p:cNvPr id="5" name="ZoneTexte 4">
            <a:extLst>
              <a:ext uri="{FF2B5EF4-FFF2-40B4-BE49-F238E27FC236}">
                <a16:creationId xmlns:a16="http://schemas.microsoft.com/office/drawing/2014/main" id="{B071972D-3AA7-4AF2-B780-FC3B6F7C3F5C}"/>
              </a:ext>
            </a:extLst>
          </p:cNvPr>
          <p:cNvSpPr txBox="1"/>
          <p:nvPr/>
        </p:nvSpPr>
        <p:spPr>
          <a:xfrm>
            <a:off x="4473526" y="1983545"/>
            <a:ext cx="881973" cy="276999"/>
          </a:xfrm>
          <a:prstGeom prst="rect">
            <a:avLst/>
          </a:prstGeom>
          <a:noFill/>
        </p:spPr>
        <p:txBody>
          <a:bodyPr wrap="none" rtlCol="0">
            <a:spAutoFit/>
          </a:bodyPr>
          <a:lstStyle/>
          <a:p>
            <a:r>
              <a:rPr lang="fr-FR" sz="1200" dirty="0"/>
              <a:t>1933-1945</a:t>
            </a:r>
          </a:p>
        </p:txBody>
      </p:sp>
      <p:sp>
        <p:nvSpPr>
          <p:cNvPr id="6" name="ZoneTexte 5">
            <a:extLst>
              <a:ext uri="{FF2B5EF4-FFF2-40B4-BE49-F238E27FC236}">
                <a16:creationId xmlns:a16="http://schemas.microsoft.com/office/drawing/2014/main" id="{C93C2F69-1A7F-4F0C-8FD3-E64D4826F61D}"/>
              </a:ext>
            </a:extLst>
          </p:cNvPr>
          <p:cNvSpPr txBox="1"/>
          <p:nvPr/>
        </p:nvSpPr>
        <p:spPr>
          <a:xfrm>
            <a:off x="6780628" y="1930400"/>
            <a:ext cx="1491175" cy="307777"/>
          </a:xfrm>
          <a:prstGeom prst="rect">
            <a:avLst/>
          </a:prstGeom>
          <a:noFill/>
        </p:spPr>
        <p:txBody>
          <a:bodyPr wrap="square" rtlCol="0">
            <a:spAutoFit/>
          </a:bodyPr>
          <a:lstStyle/>
          <a:p>
            <a:r>
              <a:rPr lang="fr-FR" sz="1400" dirty="0"/>
              <a:t>1994-95</a:t>
            </a:r>
          </a:p>
        </p:txBody>
      </p:sp>
      <p:sp>
        <p:nvSpPr>
          <p:cNvPr id="7" name="ZoneTexte 6">
            <a:extLst>
              <a:ext uri="{FF2B5EF4-FFF2-40B4-BE49-F238E27FC236}">
                <a16:creationId xmlns:a16="http://schemas.microsoft.com/office/drawing/2014/main" id="{A42BF8C2-468B-48E4-818B-8A808C0BF087}"/>
              </a:ext>
            </a:extLst>
          </p:cNvPr>
          <p:cNvSpPr txBox="1"/>
          <p:nvPr/>
        </p:nvSpPr>
        <p:spPr>
          <a:xfrm>
            <a:off x="9467557" y="1983545"/>
            <a:ext cx="1195754" cy="307777"/>
          </a:xfrm>
          <a:prstGeom prst="rect">
            <a:avLst/>
          </a:prstGeom>
          <a:noFill/>
        </p:spPr>
        <p:txBody>
          <a:bodyPr wrap="square" rtlCol="0">
            <a:spAutoFit/>
          </a:bodyPr>
          <a:lstStyle/>
          <a:p>
            <a:r>
              <a:rPr lang="fr-FR" sz="1400" dirty="0"/>
              <a:t>1915-1917</a:t>
            </a:r>
          </a:p>
        </p:txBody>
      </p:sp>
      <p:sp>
        <p:nvSpPr>
          <p:cNvPr id="8" name="ZoneTexte 7">
            <a:extLst>
              <a:ext uri="{FF2B5EF4-FFF2-40B4-BE49-F238E27FC236}">
                <a16:creationId xmlns:a16="http://schemas.microsoft.com/office/drawing/2014/main" id="{F83D4BDE-D9CB-4392-B8EA-2E7958F498D5}"/>
              </a:ext>
            </a:extLst>
          </p:cNvPr>
          <p:cNvSpPr txBox="1"/>
          <p:nvPr/>
        </p:nvSpPr>
        <p:spPr>
          <a:xfrm>
            <a:off x="10410092" y="2739777"/>
            <a:ext cx="1055077" cy="307777"/>
          </a:xfrm>
          <a:prstGeom prst="rect">
            <a:avLst/>
          </a:prstGeom>
          <a:noFill/>
        </p:spPr>
        <p:txBody>
          <a:bodyPr wrap="square" rtlCol="0">
            <a:spAutoFit/>
          </a:bodyPr>
          <a:lstStyle/>
          <a:p>
            <a:r>
              <a:rPr lang="fr-FR" sz="1400" dirty="0"/>
              <a:t>1988</a:t>
            </a:r>
          </a:p>
        </p:txBody>
      </p:sp>
      <p:sp>
        <p:nvSpPr>
          <p:cNvPr id="9" name="ZoneTexte 8">
            <a:extLst>
              <a:ext uri="{FF2B5EF4-FFF2-40B4-BE49-F238E27FC236}">
                <a16:creationId xmlns:a16="http://schemas.microsoft.com/office/drawing/2014/main" id="{931FF6FB-B613-4580-8DC0-2E72DE914380}"/>
              </a:ext>
            </a:extLst>
          </p:cNvPr>
          <p:cNvSpPr txBox="1"/>
          <p:nvPr/>
        </p:nvSpPr>
        <p:spPr>
          <a:xfrm>
            <a:off x="10079501" y="3502670"/>
            <a:ext cx="1582615" cy="307777"/>
          </a:xfrm>
          <a:prstGeom prst="rect">
            <a:avLst/>
          </a:prstGeom>
          <a:noFill/>
        </p:spPr>
        <p:txBody>
          <a:bodyPr wrap="square" rtlCol="0">
            <a:spAutoFit/>
          </a:bodyPr>
          <a:lstStyle/>
          <a:p>
            <a:r>
              <a:rPr lang="fr-FR" sz="1400" dirty="0"/>
              <a:t>1975-1979</a:t>
            </a:r>
          </a:p>
        </p:txBody>
      </p:sp>
      <p:sp>
        <p:nvSpPr>
          <p:cNvPr id="10" name="ZoneTexte 9">
            <a:extLst>
              <a:ext uri="{FF2B5EF4-FFF2-40B4-BE49-F238E27FC236}">
                <a16:creationId xmlns:a16="http://schemas.microsoft.com/office/drawing/2014/main" id="{5FFCC371-CF93-457C-8E45-0BF71741D3FF}"/>
              </a:ext>
            </a:extLst>
          </p:cNvPr>
          <p:cNvSpPr txBox="1"/>
          <p:nvPr/>
        </p:nvSpPr>
        <p:spPr>
          <a:xfrm>
            <a:off x="7399606" y="4216790"/>
            <a:ext cx="1209822" cy="307777"/>
          </a:xfrm>
          <a:prstGeom prst="rect">
            <a:avLst/>
          </a:prstGeom>
          <a:noFill/>
        </p:spPr>
        <p:txBody>
          <a:bodyPr wrap="square" rtlCol="0">
            <a:spAutoFit/>
          </a:bodyPr>
          <a:lstStyle/>
          <a:p>
            <a:r>
              <a:rPr lang="fr-FR" sz="1400" dirty="0"/>
              <a:t>1972</a:t>
            </a:r>
          </a:p>
        </p:txBody>
      </p:sp>
      <p:sp>
        <p:nvSpPr>
          <p:cNvPr id="11" name="ZoneTexte 10">
            <a:extLst>
              <a:ext uri="{FF2B5EF4-FFF2-40B4-BE49-F238E27FC236}">
                <a16:creationId xmlns:a16="http://schemas.microsoft.com/office/drawing/2014/main" id="{C91DA794-8D24-4DAE-B2B4-39CFAE9209A4}"/>
              </a:ext>
            </a:extLst>
          </p:cNvPr>
          <p:cNvSpPr txBox="1"/>
          <p:nvPr/>
        </p:nvSpPr>
        <p:spPr>
          <a:xfrm>
            <a:off x="7385538" y="5002777"/>
            <a:ext cx="1491175" cy="307777"/>
          </a:xfrm>
          <a:prstGeom prst="rect">
            <a:avLst/>
          </a:prstGeom>
          <a:noFill/>
        </p:spPr>
        <p:txBody>
          <a:bodyPr wrap="square" rtlCol="0">
            <a:spAutoFit/>
          </a:bodyPr>
          <a:lstStyle/>
          <a:p>
            <a:r>
              <a:rPr lang="fr-FR" sz="1400" dirty="0"/>
              <a:t>1994</a:t>
            </a:r>
          </a:p>
        </p:txBody>
      </p:sp>
      <p:sp>
        <p:nvSpPr>
          <p:cNvPr id="12" name="ZoneTexte 11">
            <a:extLst>
              <a:ext uri="{FF2B5EF4-FFF2-40B4-BE49-F238E27FC236}">
                <a16:creationId xmlns:a16="http://schemas.microsoft.com/office/drawing/2014/main" id="{7A304A6E-4A30-47D0-B5AC-91087F5AA690}"/>
              </a:ext>
            </a:extLst>
          </p:cNvPr>
          <p:cNvSpPr txBox="1"/>
          <p:nvPr/>
        </p:nvSpPr>
        <p:spPr>
          <a:xfrm>
            <a:off x="4314490" y="5145240"/>
            <a:ext cx="1491175" cy="307777"/>
          </a:xfrm>
          <a:prstGeom prst="rect">
            <a:avLst/>
          </a:prstGeom>
          <a:noFill/>
        </p:spPr>
        <p:txBody>
          <a:bodyPr wrap="square" rtlCol="0">
            <a:spAutoFit/>
          </a:bodyPr>
          <a:lstStyle/>
          <a:p>
            <a:r>
              <a:rPr lang="fr-FR" sz="1400" dirty="0"/>
              <a:t>1904-1911</a:t>
            </a:r>
          </a:p>
        </p:txBody>
      </p:sp>
      <p:sp>
        <p:nvSpPr>
          <p:cNvPr id="13" name="ZoneTexte 12">
            <a:extLst>
              <a:ext uri="{FF2B5EF4-FFF2-40B4-BE49-F238E27FC236}">
                <a16:creationId xmlns:a16="http://schemas.microsoft.com/office/drawing/2014/main" id="{55151F57-4CE7-4D06-9AA3-7D121ACB0317}"/>
              </a:ext>
            </a:extLst>
          </p:cNvPr>
          <p:cNvSpPr txBox="1"/>
          <p:nvPr/>
        </p:nvSpPr>
        <p:spPr>
          <a:xfrm>
            <a:off x="1055078" y="4254379"/>
            <a:ext cx="1491175" cy="307777"/>
          </a:xfrm>
          <a:prstGeom prst="rect">
            <a:avLst/>
          </a:prstGeom>
          <a:noFill/>
        </p:spPr>
        <p:txBody>
          <a:bodyPr wrap="square" rtlCol="0">
            <a:spAutoFit/>
          </a:bodyPr>
          <a:lstStyle/>
          <a:p>
            <a:r>
              <a:rPr lang="fr-FR" sz="1400" dirty="0"/>
              <a:t>1950-60</a:t>
            </a:r>
          </a:p>
        </p:txBody>
      </p:sp>
      <p:sp>
        <p:nvSpPr>
          <p:cNvPr id="14" name="ZoneTexte 13">
            <a:extLst>
              <a:ext uri="{FF2B5EF4-FFF2-40B4-BE49-F238E27FC236}">
                <a16:creationId xmlns:a16="http://schemas.microsoft.com/office/drawing/2014/main" id="{DEA6FFB2-B37C-4CA9-92C2-648E181D4DA6}"/>
              </a:ext>
            </a:extLst>
          </p:cNvPr>
          <p:cNvSpPr txBox="1"/>
          <p:nvPr/>
        </p:nvSpPr>
        <p:spPr>
          <a:xfrm>
            <a:off x="1350498" y="3689319"/>
            <a:ext cx="1392702" cy="307777"/>
          </a:xfrm>
          <a:prstGeom prst="rect">
            <a:avLst/>
          </a:prstGeom>
          <a:noFill/>
        </p:spPr>
        <p:txBody>
          <a:bodyPr wrap="square" rtlCol="0">
            <a:spAutoFit/>
          </a:bodyPr>
          <a:lstStyle/>
          <a:p>
            <a:r>
              <a:rPr lang="fr-FR" sz="1400" dirty="0"/>
              <a:t>1972-1984</a:t>
            </a:r>
          </a:p>
        </p:txBody>
      </p:sp>
      <p:sp>
        <p:nvSpPr>
          <p:cNvPr id="15" name="ZoneTexte 14">
            <a:extLst>
              <a:ext uri="{FF2B5EF4-FFF2-40B4-BE49-F238E27FC236}">
                <a16:creationId xmlns:a16="http://schemas.microsoft.com/office/drawing/2014/main" id="{D8E9EFD2-6D10-4AD9-B147-F3BEA5F5CEB2}"/>
              </a:ext>
            </a:extLst>
          </p:cNvPr>
          <p:cNvSpPr txBox="1"/>
          <p:nvPr/>
        </p:nvSpPr>
        <p:spPr>
          <a:xfrm>
            <a:off x="1055078" y="2602523"/>
            <a:ext cx="2039814" cy="307777"/>
          </a:xfrm>
          <a:prstGeom prst="rect">
            <a:avLst/>
          </a:prstGeom>
          <a:noFill/>
        </p:spPr>
        <p:txBody>
          <a:bodyPr wrap="square" rtlCol="0">
            <a:spAutoFit/>
          </a:bodyPr>
          <a:lstStyle/>
          <a:p>
            <a:r>
              <a:rPr lang="fr-FR" sz="1400" dirty="0"/>
              <a:t>Débuté en 2003</a:t>
            </a:r>
          </a:p>
        </p:txBody>
      </p:sp>
    </p:spTree>
    <p:extLst>
      <p:ext uri="{BB962C8B-B14F-4D97-AF65-F5344CB8AC3E}">
        <p14:creationId xmlns:p14="http://schemas.microsoft.com/office/powerpoint/2010/main" val="40095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AB9D0-CF3C-4FA9-96E0-739F52A22B41}"/>
              </a:ext>
            </a:extLst>
          </p:cNvPr>
          <p:cNvSpPr>
            <a:spLocks noGrp="1"/>
          </p:cNvSpPr>
          <p:nvPr>
            <p:ph type="title"/>
          </p:nvPr>
        </p:nvSpPr>
        <p:spPr>
          <a:xfrm>
            <a:off x="0" y="0"/>
            <a:ext cx="8596668" cy="1320800"/>
          </a:xfrm>
        </p:spPr>
        <p:txBody>
          <a:bodyPr>
            <a:normAutofit fontScale="90000"/>
          </a:bodyPr>
          <a:lstStyle/>
          <a:p>
            <a:r>
              <a:rPr lang="fr-FR" dirty="0"/>
              <a:t>Zone grise</a:t>
            </a:r>
            <a:br>
              <a:rPr lang="fr-FR" dirty="0"/>
            </a:br>
            <a:r>
              <a:rPr lang="fr-FR" sz="1600" dirty="0">
                <a:hlinkClick r:id="rId2"/>
              </a:rPr>
              <a:t>https://www.sciencespo.fr/ceri/fr/content/dossiersduceri/sahel-et-sahara-ni-incontrolables-ni-incontroles</a:t>
            </a:r>
            <a:r>
              <a:rPr lang="fr-FR" sz="1600" dirty="0"/>
              <a:t> (Lire tout l’article pour un débat sur la notion de zone grise).</a:t>
            </a:r>
            <a:br>
              <a:rPr lang="fr-FR" sz="1600" dirty="0"/>
            </a:br>
            <a:endParaRPr lang="fr-FR" sz="1600" dirty="0"/>
          </a:p>
        </p:txBody>
      </p:sp>
      <p:sp>
        <p:nvSpPr>
          <p:cNvPr id="3" name="Espace réservé du contenu 2">
            <a:extLst>
              <a:ext uri="{FF2B5EF4-FFF2-40B4-BE49-F238E27FC236}">
                <a16:creationId xmlns:a16="http://schemas.microsoft.com/office/drawing/2014/main" id="{995435D2-5E42-46E4-8FF6-AE7CABC51074}"/>
              </a:ext>
            </a:extLst>
          </p:cNvPr>
          <p:cNvSpPr>
            <a:spLocks noGrp="1"/>
          </p:cNvSpPr>
          <p:nvPr>
            <p:ph idx="1"/>
          </p:nvPr>
        </p:nvSpPr>
        <p:spPr>
          <a:xfrm>
            <a:off x="0" y="1041009"/>
            <a:ext cx="12192000" cy="5816991"/>
          </a:xfrm>
        </p:spPr>
        <p:txBody>
          <a:bodyPr>
            <a:normAutofit/>
          </a:bodyPr>
          <a:lstStyle/>
          <a:p>
            <a:pPr marL="0" indent="0" algn="just">
              <a:buNone/>
            </a:pPr>
            <a:r>
              <a:rPr lang="fr-FR" b="0" i="0" dirty="0">
                <a:solidFill>
                  <a:srgbClr val="2A2A2A"/>
                </a:solidFill>
                <a:effectLst/>
                <a:latin typeface="Open Sans" panose="020B0606030504020204" pitchFamily="34" charset="0"/>
              </a:rPr>
              <a:t>Le Sahel est fréquemment dépeint comme une « zone grise » incontrôlable et incontrôlée où il serait difficile de savoir ce qui s’y passe, et plus encore d’avoir prise sur ce(</a:t>
            </a:r>
            <a:r>
              <a:rPr lang="fr-FR" b="0" i="0" dirty="0" err="1">
                <a:solidFill>
                  <a:srgbClr val="2A2A2A"/>
                </a:solidFill>
                <a:effectLst/>
                <a:latin typeface="Open Sans" panose="020B0606030504020204" pitchFamily="34" charset="0"/>
              </a:rPr>
              <a:t>ux</a:t>
            </a:r>
            <a:r>
              <a:rPr lang="fr-FR" b="0" i="0" dirty="0">
                <a:solidFill>
                  <a:srgbClr val="2A2A2A"/>
                </a:solidFill>
                <a:effectLst/>
                <a:latin typeface="Open Sans" panose="020B0606030504020204" pitchFamily="34" charset="0"/>
              </a:rPr>
              <a:t>) qui y passe(nt). L’image de la « zone grise », utilisée depuis quelques années tant par les médias et les hommes politiques que par nombre « d’experts », renvoie à l’idée d’espaces peu, sous, mal ou non contrôlés, par des États « fragiles », « déliquescents » ou « faillis », voire « voyous », pour reprendre une terminologie politique et militaire dorénavant courante</a:t>
            </a:r>
            <a:r>
              <a:rPr lang="fr-FR" b="0" i="0" u="none" strike="noStrike" baseline="30000" dirty="0">
                <a:solidFill>
                  <a:srgbClr val="E6142D"/>
                </a:solidFill>
                <a:effectLst/>
                <a:latin typeface="Open Sans" panose="020B0606030504020204" pitchFamily="34" charset="0"/>
                <a:hlinkClick r:id="rId3" tooltip="François Gaulme, 2011, « &quot;États faillis&quot;, &quot;États fragiles&quot; : concepts jumelés d'une nouvelle réflexion mondiale », Politique étrangère 1/2011, p. 17-29. Voir également Robert I. Rotberg (ed.), 2004, When States Fail: Causes and Consequences, Princeton, NJ, Princeton University Press. "/>
              </a:rPr>
              <a:t>1</a:t>
            </a:r>
            <a:r>
              <a:rPr lang="fr-FR" b="0" i="0" dirty="0">
                <a:solidFill>
                  <a:srgbClr val="2A2A2A"/>
                </a:solidFill>
                <a:effectLst/>
                <a:latin typeface="Open Sans" panose="020B0606030504020204" pitchFamily="34" charset="0"/>
              </a:rPr>
              <a:t>. La diffusion de ces notions à propos du Sahel, et de nombreux autres espaces à travers le monde, fait suite à la mise en </a:t>
            </a:r>
            <a:r>
              <a:rPr lang="fr-FR" b="0" i="0" dirty="0" err="1">
                <a:solidFill>
                  <a:srgbClr val="2A2A2A"/>
                </a:solidFill>
                <a:effectLst/>
                <a:latin typeface="Open Sans" panose="020B0606030504020204" pitchFamily="34" charset="0"/>
              </a:rPr>
              <a:t>oeuvre</a:t>
            </a:r>
            <a:r>
              <a:rPr lang="fr-FR" b="0" i="0" dirty="0">
                <a:solidFill>
                  <a:srgbClr val="2A2A2A"/>
                </a:solidFill>
                <a:effectLst/>
                <a:latin typeface="Open Sans" panose="020B0606030504020204" pitchFamily="34" charset="0"/>
              </a:rPr>
              <a:t> des politiques de lutte contre le terrorisme au cours des années 2000 et, notamment, la </a:t>
            </a:r>
            <a:r>
              <a:rPr lang="fr-FR" b="0" i="1" dirty="0">
                <a:solidFill>
                  <a:srgbClr val="2A2A2A"/>
                </a:solidFill>
                <a:effectLst/>
                <a:latin typeface="Open Sans" panose="020B0606030504020204" pitchFamily="34" charset="0"/>
              </a:rPr>
              <a:t>Global </a:t>
            </a:r>
            <a:r>
              <a:rPr lang="fr-FR" b="0" i="1" dirty="0" err="1">
                <a:solidFill>
                  <a:srgbClr val="2A2A2A"/>
                </a:solidFill>
                <a:effectLst/>
                <a:latin typeface="Open Sans" panose="020B0606030504020204" pitchFamily="34" charset="0"/>
              </a:rPr>
              <a:t>War</a:t>
            </a:r>
            <a:r>
              <a:rPr lang="fr-FR" b="0" i="1" dirty="0">
                <a:solidFill>
                  <a:srgbClr val="2A2A2A"/>
                </a:solidFill>
                <a:effectLst/>
                <a:latin typeface="Open Sans" panose="020B0606030504020204" pitchFamily="34" charset="0"/>
              </a:rPr>
              <a:t> On Terror </a:t>
            </a:r>
            <a:r>
              <a:rPr lang="fr-FR" b="0" i="0" dirty="0">
                <a:solidFill>
                  <a:srgbClr val="2A2A2A"/>
                </a:solidFill>
                <a:effectLst/>
                <a:latin typeface="Open Sans" panose="020B0606030504020204" pitchFamily="34" charset="0"/>
              </a:rPr>
              <a:t>du gouvernement des États-Unis d’Amérique. Peu après que la Pan Sahel Initiative n’ait été transformée et élargie en </a:t>
            </a:r>
            <a:r>
              <a:rPr lang="fr-FR" b="0" i="1" dirty="0">
                <a:solidFill>
                  <a:srgbClr val="2A2A2A"/>
                </a:solidFill>
                <a:effectLst/>
                <a:latin typeface="Open Sans" panose="020B0606030504020204" pitchFamily="34" charset="0"/>
              </a:rPr>
              <a:t>Trans-</a:t>
            </a:r>
            <a:r>
              <a:rPr lang="fr-FR" b="0" i="1" dirty="0" err="1">
                <a:solidFill>
                  <a:srgbClr val="2A2A2A"/>
                </a:solidFill>
                <a:effectLst/>
                <a:latin typeface="Open Sans" panose="020B0606030504020204" pitchFamily="34" charset="0"/>
              </a:rPr>
              <a:t>Saharan</a:t>
            </a:r>
            <a:r>
              <a:rPr lang="fr-FR" b="0" i="1" dirty="0">
                <a:solidFill>
                  <a:srgbClr val="2A2A2A"/>
                </a:solidFill>
                <a:effectLst/>
                <a:latin typeface="Open Sans" panose="020B0606030504020204" pitchFamily="34" charset="0"/>
              </a:rPr>
              <a:t> Counter </a:t>
            </a:r>
            <a:r>
              <a:rPr lang="fr-FR" b="0" i="1" dirty="0" err="1">
                <a:solidFill>
                  <a:srgbClr val="2A2A2A"/>
                </a:solidFill>
                <a:effectLst/>
                <a:latin typeface="Open Sans" panose="020B0606030504020204" pitchFamily="34" charset="0"/>
              </a:rPr>
              <a:t>Terrorism</a:t>
            </a:r>
            <a:r>
              <a:rPr lang="fr-FR" b="0" i="1" dirty="0">
                <a:solidFill>
                  <a:srgbClr val="2A2A2A"/>
                </a:solidFill>
                <a:effectLst/>
                <a:latin typeface="Open Sans" panose="020B0606030504020204" pitchFamily="34" charset="0"/>
              </a:rPr>
              <a:t> Initiative</a:t>
            </a:r>
            <a:r>
              <a:rPr lang="fr-FR" b="0" i="0" dirty="0">
                <a:solidFill>
                  <a:srgbClr val="2A2A2A"/>
                </a:solidFill>
                <a:effectLst/>
                <a:latin typeface="Open Sans" panose="020B0606030504020204" pitchFamily="34" charset="0"/>
              </a:rPr>
              <a:t> en 2005</a:t>
            </a:r>
            <a:r>
              <a:rPr lang="fr-FR" b="0" i="0" u="none" strike="noStrike" baseline="30000" dirty="0">
                <a:solidFill>
                  <a:srgbClr val="E6142D"/>
                </a:solidFill>
                <a:effectLst/>
                <a:latin typeface="Open Sans" panose="020B0606030504020204" pitchFamily="34" charset="0"/>
                <a:hlinkClick r:id="rId4" tooltip="Sur ces programmes d’assistance militaire, voire notamment : Alain Antil, 2006, « L'Afrique et la &quot;guerre contre la terreur&quot; », Politique étrangère 3/2006, p. 583-591 et Antonin Tisseron, 2011, « Enchevêtrements géopolitiques autour de la lutte contre le terrorisme dans le Sahara », Hérodote (142), p. 98-107. "/>
              </a:rPr>
              <a:t>2</a:t>
            </a:r>
            <a:r>
              <a:rPr lang="fr-FR" b="0" i="0" dirty="0">
                <a:solidFill>
                  <a:srgbClr val="2A2A2A"/>
                </a:solidFill>
                <a:effectLst/>
                <a:latin typeface="Open Sans" panose="020B0606030504020204" pitchFamily="34" charset="0"/>
              </a:rPr>
              <a:t>, un rapport préparé pour l’armée étasunienne marqua une étape dans la définition et la popularisation de la notion d’espace « incontrôlé ». Intitulé </a:t>
            </a:r>
            <a:r>
              <a:rPr lang="fr-FR" b="0" i="1" dirty="0" err="1">
                <a:solidFill>
                  <a:srgbClr val="2A2A2A"/>
                </a:solidFill>
                <a:effectLst/>
                <a:latin typeface="Open Sans" panose="020B0606030504020204" pitchFamily="34" charset="0"/>
              </a:rPr>
              <a:t>Ungoverned</a:t>
            </a:r>
            <a:r>
              <a:rPr lang="fr-FR" b="0" i="1" dirty="0">
                <a:solidFill>
                  <a:srgbClr val="2A2A2A"/>
                </a:solidFill>
                <a:effectLst/>
                <a:latin typeface="Open Sans" panose="020B0606030504020204" pitchFamily="34" charset="0"/>
              </a:rPr>
              <a:t> </a:t>
            </a:r>
            <a:r>
              <a:rPr lang="fr-FR" b="0" i="1" dirty="0" err="1">
                <a:solidFill>
                  <a:srgbClr val="2A2A2A"/>
                </a:solidFill>
                <a:effectLst/>
                <a:latin typeface="Open Sans" panose="020B0606030504020204" pitchFamily="34" charset="0"/>
              </a:rPr>
              <a:t>Territories</a:t>
            </a:r>
            <a:r>
              <a:rPr lang="fr-FR" b="0" i="1" dirty="0">
                <a:solidFill>
                  <a:srgbClr val="2A2A2A"/>
                </a:solidFill>
                <a:effectLst/>
                <a:latin typeface="Open Sans" panose="020B0606030504020204" pitchFamily="34" charset="0"/>
              </a:rPr>
              <a:t>: </a:t>
            </a:r>
            <a:r>
              <a:rPr lang="fr-FR" b="0" i="1" dirty="0" err="1">
                <a:solidFill>
                  <a:srgbClr val="2A2A2A"/>
                </a:solidFill>
                <a:effectLst/>
                <a:latin typeface="Open Sans" panose="020B0606030504020204" pitchFamily="34" charset="0"/>
              </a:rPr>
              <a:t>Understanding</a:t>
            </a:r>
            <a:r>
              <a:rPr lang="fr-FR" b="0" i="1" dirty="0">
                <a:solidFill>
                  <a:srgbClr val="2A2A2A"/>
                </a:solidFill>
                <a:effectLst/>
                <a:latin typeface="Open Sans" panose="020B0606030504020204" pitchFamily="34" charset="0"/>
              </a:rPr>
              <a:t> and </a:t>
            </a:r>
            <a:r>
              <a:rPr lang="fr-FR" b="0" i="1" dirty="0" err="1">
                <a:solidFill>
                  <a:srgbClr val="2A2A2A"/>
                </a:solidFill>
                <a:effectLst/>
                <a:latin typeface="Open Sans" panose="020B0606030504020204" pitchFamily="34" charset="0"/>
              </a:rPr>
              <a:t>Reducing</a:t>
            </a:r>
            <a:r>
              <a:rPr lang="fr-FR" b="0" i="1" dirty="0">
                <a:solidFill>
                  <a:srgbClr val="2A2A2A"/>
                </a:solidFill>
                <a:effectLst/>
                <a:latin typeface="Open Sans" panose="020B0606030504020204" pitchFamily="34" charset="0"/>
              </a:rPr>
              <a:t> </a:t>
            </a:r>
            <a:r>
              <a:rPr lang="fr-FR" b="0" i="1" dirty="0" err="1">
                <a:solidFill>
                  <a:srgbClr val="2A2A2A"/>
                </a:solidFill>
                <a:effectLst/>
                <a:latin typeface="Open Sans" panose="020B0606030504020204" pitchFamily="34" charset="0"/>
              </a:rPr>
              <a:t>Terrorism</a:t>
            </a:r>
            <a:r>
              <a:rPr lang="fr-FR" b="0" i="1" dirty="0">
                <a:solidFill>
                  <a:srgbClr val="2A2A2A"/>
                </a:solidFill>
                <a:effectLst/>
                <a:latin typeface="Open Sans" panose="020B0606030504020204" pitchFamily="34" charset="0"/>
              </a:rPr>
              <a:t> Risks</a:t>
            </a:r>
            <a:r>
              <a:rPr lang="fr-FR" b="0" i="0" dirty="0">
                <a:solidFill>
                  <a:srgbClr val="2A2A2A"/>
                </a:solidFill>
                <a:effectLst/>
                <a:latin typeface="Open Sans" panose="020B0606030504020204" pitchFamily="34" charset="0"/>
              </a:rPr>
              <a:t>, ce rapport de 2007, dont un chapitre porte sur l’Afrique de l’ouest, affirme que ces espaces sont les principaux foyers de développement des activités illégales, et spécialement des menaces terroristes, en raison de l’absence de pouvoir étatique</a:t>
            </a:r>
            <a:r>
              <a:rPr lang="fr-FR" b="0" i="0" u="none" strike="noStrike" baseline="30000" dirty="0">
                <a:solidFill>
                  <a:srgbClr val="E6142D"/>
                </a:solidFill>
                <a:effectLst/>
                <a:latin typeface="Open Sans" panose="020B0606030504020204" pitchFamily="34" charset="0"/>
                <a:hlinkClick r:id="rId5" tooltip="Angel Rabasa, et al., 2007, Ungoverned Territories: Understanding and Reducing Terrorism Risks, Rand Corporation Report for the United States Air Force, 364 p. Pour une critique du lien présumé entre fragilité de l’État et développement des activités terroristes, voir notamment Alain Antil et Aline Leboeuf, 2007, « Etats fragiles et terrorisme, un lien ambigu », in Etats et sociétés fragiles. Entre conflits, reconstruction et développement, J.-M. Châtaigner et H. Magro (ed.), Paris, Karthala, p. 191-212."/>
              </a:rPr>
              <a:t>3</a:t>
            </a:r>
            <a:r>
              <a:rPr lang="fr-FR" b="0" i="0" dirty="0">
                <a:solidFill>
                  <a:srgbClr val="2A2A2A"/>
                </a:solidFill>
                <a:effectLst/>
                <a:latin typeface="Open Sans" panose="020B0606030504020204" pitchFamily="34" charset="0"/>
              </a:rPr>
              <a:t>. La notion d</a:t>
            </a:r>
            <a:r>
              <a:rPr lang="fr-FR" b="0" i="1" dirty="0">
                <a:solidFill>
                  <a:srgbClr val="2A2A2A"/>
                </a:solidFill>
                <a:effectLst/>
                <a:latin typeface="Open Sans" panose="020B0606030504020204" pitchFamily="34" charset="0"/>
              </a:rPr>
              <a:t>’</a:t>
            </a:r>
            <a:r>
              <a:rPr lang="fr-FR" b="0" i="1" dirty="0" err="1">
                <a:solidFill>
                  <a:srgbClr val="2A2A2A"/>
                </a:solidFill>
                <a:effectLst/>
                <a:latin typeface="Open Sans" panose="020B0606030504020204" pitchFamily="34" charset="0"/>
              </a:rPr>
              <a:t>ungoverned</a:t>
            </a:r>
            <a:r>
              <a:rPr lang="fr-FR" b="0" i="1" dirty="0">
                <a:solidFill>
                  <a:srgbClr val="2A2A2A"/>
                </a:solidFill>
                <a:effectLst/>
                <a:latin typeface="Open Sans" panose="020B0606030504020204" pitchFamily="34" charset="0"/>
              </a:rPr>
              <a:t> </a:t>
            </a:r>
            <a:r>
              <a:rPr lang="fr-FR" b="0" i="1" dirty="0" err="1">
                <a:solidFill>
                  <a:srgbClr val="2A2A2A"/>
                </a:solidFill>
                <a:effectLst/>
                <a:latin typeface="Open Sans" panose="020B0606030504020204" pitchFamily="34" charset="0"/>
              </a:rPr>
              <a:t>territories</a:t>
            </a:r>
            <a:r>
              <a:rPr lang="fr-FR" b="0" i="1" dirty="0">
                <a:solidFill>
                  <a:srgbClr val="2A2A2A"/>
                </a:solidFill>
                <a:effectLst/>
                <a:latin typeface="Open Sans" panose="020B0606030504020204" pitchFamily="34" charset="0"/>
              </a:rPr>
              <a:t> </a:t>
            </a:r>
            <a:r>
              <a:rPr lang="fr-FR" b="0" i="0" dirty="0">
                <a:solidFill>
                  <a:srgbClr val="2A2A2A"/>
                </a:solidFill>
                <a:effectLst/>
                <a:latin typeface="Open Sans" panose="020B0606030504020204" pitchFamily="34" charset="0"/>
              </a:rPr>
              <a:t>et ses diverses déclinaisons floues, peu usitées jusqu’alors, allaient se trouver au cœur de toute une série de rapports politiques et militaires qui se sont succédé au cours de la seconde moitié des années 2000, validant et popularisant leur utilisation</a:t>
            </a:r>
            <a:r>
              <a:rPr lang="fr-FR" b="0" i="0" u="none" strike="noStrike" baseline="30000" dirty="0">
                <a:solidFill>
                  <a:srgbClr val="E6142D"/>
                </a:solidFill>
                <a:effectLst/>
                <a:latin typeface="Open Sans" panose="020B0606030504020204" pitchFamily="34" charset="0"/>
                <a:hlinkClick r:id="rId6" tooltip="Voir par exemple Robert G. Berschinski, 2007, “AFRICOM's Dilemma: The &quot;Global War on Terrorism&quot; &quot;Capacity Building,&quot; Humanitarianism, and the Future of U.S. Security Policy in Africa”, Strategic Studies Institute, United States Army War College, 77 p., rapport dans lequel le Sahel est qualifié d’espace visiblement et notoirement incontrôlé (ungoverned space) depuis 2003. Voir également Robert D. Lamb, 2008, Ungoverned Areas and Threats from Safe Havens, Final Report of the Ungoverned Areas Project, Office of the Under Secretary of Defense for Policy, USA, 62 p. : dans ce rapport destiné au ministère étasunien de la Défense, les régions du Sahel et du Sahara sont qualifiées de ill-governed ou misgoverned. "/>
              </a:rPr>
              <a:t>4</a:t>
            </a:r>
            <a:r>
              <a:rPr lang="fr-FR" b="0" i="0" dirty="0">
                <a:solidFill>
                  <a:srgbClr val="2A2A2A"/>
                </a:solidFill>
                <a:effectLst/>
                <a:latin typeface="Open Sans" panose="020B0606030504020204" pitchFamily="34" charset="0"/>
              </a:rPr>
              <a:t>. Depuis, les régions sahariennes et sahéliennes ont été qualifiées à d’innombrables reprises de régions incontrôlées et incontrôlables, « d’arc de crise » et de « zones grises », autant d’expressions devenues les slogans des experts de la géopolitique sécuritaire à travers le monde, repris sans ambages dans les discours politiques et les médias.</a:t>
            </a:r>
            <a:endParaRPr lang="fr-FR" dirty="0"/>
          </a:p>
        </p:txBody>
      </p:sp>
    </p:spTree>
    <p:extLst>
      <p:ext uri="{BB962C8B-B14F-4D97-AF65-F5344CB8AC3E}">
        <p14:creationId xmlns:p14="http://schemas.microsoft.com/office/powerpoint/2010/main" val="3652161678"/>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3216</TotalTime>
  <Words>4593</Words>
  <Application>Microsoft Office PowerPoint</Application>
  <PresentationFormat>Grand écran</PresentationFormat>
  <Paragraphs>179</Paragraphs>
  <Slides>30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30</vt:i4>
      </vt:variant>
    </vt:vector>
  </HeadingPairs>
  <TitlesOfParts>
    <vt:vector size="42" baseType="lpstr">
      <vt:lpstr>Alegreya</vt:lpstr>
      <vt:lpstr>Arial</vt:lpstr>
      <vt:lpstr>Calibri</vt:lpstr>
      <vt:lpstr>Libre Franklin</vt:lpstr>
      <vt:lpstr>Open Sans</vt:lpstr>
      <vt:lpstr>Roboto</vt:lpstr>
      <vt:lpstr>The Antiqua B</vt:lpstr>
      <vt:lpstr>Times New Roman</vt:lpstr>
      <vt:lpstr>Trebuchet MS</vt:lpstr>
      <vt:lpstr>Wingdings</vt:lpstr>
      <vt:lpstr>Wingdings 3</vt:lpstr>
      <vt:lpstr>Facette</vt:lpstr>
      <vt:lpstr>Violence et sécurité internationale</vt:lpstr>
      <vt:lpstr>Les guerres dans les années 90-2022.</vt:lpstr>
      <vt:lpstr>Le conflit syrien en 2013 https://www.francetvinfo.fr/monde/revolte-en-syrie/syrie-deux-ans-de-conflit-en-cinq-cartes_281371.html</vt:lpstr>
      <vt:lpstr>Les acteurs du conflit syrien (2011-2022)</vt:lpstr>
      <vt:lpstr>Présentation PowerPoint</vt:lpstr>
      <vt:lpstr>Le groupe Wagner</vt:lpstr>
      <vt:lpstr>Le viol comme « arme de guerre ».</vt:lpstr>
      <vt:lpstr>Le principaux génocides au XX et XXIèmes siècles</vt:lpstr>
      <vt:lpstr>Zone grise https://www.sciencespo.fr/ceri/fr/content/dossiersduceri/sahel-et-sahara-ni-incontrolables-ni-incontroles (Lire tout l’article pour un débat sur la notion de zone grise). </vt:lpstr>
      <vt:lpstr>Du Rwanda au Congo: la déstabilisation des Etats proches</vt:lpstr>
      <vt:lpstr>Conflits et mondialisation Mary Khaldor, New and Old Wars, 1999.</vt:lpstr>
      <vt:lpstr>Le conflit au Soudan (1983-2005)</vt:lpstr>
      <vt:lpstr>La guerre du Darfour (Depuis 2003)</vt:lpstr>
      <vt:lpstr>Guerres et ressources</vt:lpstr>
      <vt:lpstr>Guerre et ressources en RDC</vt:lpstr>
      <vt:lpstr>Réchauffement climatique et conflits.</vt:lpstr>
      <vt:lpstr>La reprise de la course aux armements (SIPRI)</vt:lpstr>
      <vt:lpstr>La nouveauté des conflits?</vt:lpstr>
      <vt:lpstr>Présentation PowerPoint</vt:lpstr>
      <vt:lpstr>Les deux thèses sur la conflictualité</vt:lpstr>
      <vt:lpstr>Terrorisme: la rupture des années 2000 https://www.fondapol.org/etude/les-attentats-islamistes-dans-le-monde-1979-2019// L’article est très intéressant avec une carte interactive des attentats de puis 1979.</vt:lpstr>
      <vt:lpstr>Les pays musulmans en guerre les plus touchés.</vt:lpstr>
      <vt:lpstr>Présentation PowerPoint</vt:lpstr>
      <vt:lpstr>Le Cybercom français</vt:lpstr>
      <vt:lpstr>La guerre Ukraine-Russie: une cyber-guerre? Entretien très intéressant avec des spécialistes pour le titre « Le Numérique ».</vt:lpstr>
      <vt:lpstr>Les sept piliers de la sécurité selon Le PNUD (1994)</vt:lpstr>
      <vt:lpstr>La sécuritisation</vt:lpstr>
      <vt:lpstr>La guerre partout.</vt:lpstr>
      <vt:lpstr>Les sanctions économiques contre la Russie par l’UE</vt:lpstr>
      <vt:lpstr>L’Etat de violence par Frédéric Gros.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et sécurité internationale</dc:title>
  <dc:creator>FABIEN LEVY</dc:creator>
  <cp:lastModifiedBy>FABIEN LEVY</cp:lastModifiedBy>
  <cp:revision>54</cp:revision>
  <dcterms:created xsi:type="dcterms:W3CDTF">2022-03-04T08:25:31Z</dcterms:created>
  <dcterms:modified xsi:type="dcterms:W3CDTF">2024-04-29T09:54:49Z</dcterms:modified>
</cp:coreProperties>
</file>