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59" r:id="rId7"/>
    <p:sldId id="263" r:id="rId8"/>
    <p:sldId id="262" r:id="rId9"/>
    <p:sldId id="264" r:id="rId10"/>
    <p:sldId id="265" r:id="rId11"/>
    <p:sldId id="266" r:id="rId12"/>
    <p:sldId id="273" r:id="rId13"/>
    <p:sldId id="268" r:id="rId14"/>
    <p:sldId id="267" r:id="rId15"/>
    <p:sldId id="269" r:id="rId16"/>
    <p:sldId id="270" r:id="rId17"/>
    <p:sldId id="272" r:id="rId18"/>
    <p:sldId id="271" r:id="rId19"/>
    <p:sldId id="275" r:id="rId20"/>
    <p:sldId id="27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BB174-3D1E-4093-9C33-8235A69D16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725B584-C228-4A2F-8C41-2E0709701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9E4B6E-0DC1-45E3-AAC6-D963261D42FD}"/>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81CB7B0D-A7EC-4815-AA59-349EDAAD3C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FAD7E2-05DE-45B0-9AB4-213F6C761EEF}"/>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276155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40A96-0256-4AC4-8A44-7C0D9A349D0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CD6506-190A-4F7F-AFFA-16FA453451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B68100-432C-44FC-A289-43096C4A887D}"/>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9C24BF2B-54E8-4118-BF36-55AFA9C2BB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C7318-BD25-4477-9EFE-853C838EC06C}"/>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15021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E85187-6107-4E95-A08B-0509D516D71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F12977-036A-41E3-858E-0D81AAED94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DD4C70-AE84-4EFD-81C1-D9DDA44B9C74}"/>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CE46515E-C78E-452D-9CE4-46618BF9F9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E87056-DAE1-4F33-841A-109A114F198F}"/>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173164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B996B-6553-4EB0-985F-336158016E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8E365C-9877-4185-B37E-2D787E6FA2E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5A483E-6BFE-433B-AC3C-C1B60C0E1D5B}"/>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06579A2C-6584-4B67-A97C-151CB8BE72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31301B-E19B-458D-87F9-104410403FB0}"/>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412551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D6717-210C-49FA-9C84-2FF476AF01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0D8820-DA59-425E-B28F-B47DDF652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A534872-7034-423E-921A-6350877885F2}"/>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D90BD8B3-25AC-491A-B17D-47412E4E61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033DDE-CC0A-4A55-8502-4CF731322A69}"/>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24380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76941-12CB-4C8C-8B23-0313AB19E8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8718EF-91C4-4C90-906D-A8FD479CC3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11D955B-F3D2-4C22-B9CB-3A1C54AC37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DC70A8-A0BB-4DA8-B41C-0707549BBB30}"/>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6" name="Espace réservé du pied de page 5">
            <a:extLst>
              <a:ext uri="{FF2B5EF4-FFF2-40B4-BE49-F238E27FC236}">
                <a16:creationId xmlns:a16="http://schemas.microsoft.com/office/drawing/2014/main" id="{B06EBB23-5A81-4A65-AE3B-B9B1FEBB3B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0599F0-19BA-4394-90A1-C6ADC4A302C2}"/>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342198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D66F5-4B6F-4AE4-92CF-0B3404D04A7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C77773D-0C34-4B3B-9BCF-7DE66AADBA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31F756-1370-4334-8F64-70D420DA9E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22F37A5-7B25-44A3-BBB0-D777A9C5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1486EC-379F-400F-BFEE-44BCDA3F247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903C9E-4D00-4038-8823-7C98790C8757}"/>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8" name="Espace réservé du pied de page 7">
            <a:extLst>
              <a:ext uri="{FF2B5EF4-FFF2-40B4-BE49-F238E27FC236}">
                <a16:creationId xmlns:a16="http://schemas.microsoft.com/office/drawing/2014/main" id="{AA191E42-E4BE-4179-99D5-AA8C96A363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F704EEF-97AD-436B-967B-21B8B049F1CC}"/>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98841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0C942-6F8A-4DC3-9C66-ACF8502A44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BE4CE6-D8B4-4A17-B2F8-392771CBF68A}"/>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4" name="Espace réservé du pied de page 3">
            <a:extLst>
              <a:ext uri="{FF2B5EF4-FFF2-40B4-BE49-F238E27FC236}">
                <a16:creationId xmlns:a16="http://schemas.microsoft.com/office/drawing/2014/main" id="{9A84C153-F86D-485D-B420-453D1DB9432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82B6E53-1028-4D59-B911-0C538EEFCF35}"/>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126438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E937D5-A399-4D74-BFC3-9FE4B90C6CDA}"/>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3" name="Espace réservé du pied de page 2">
            <a:extLst>
              <a:ext uri="{FF2B5EF4-FFF2-40B4-BE49-F238E27FC236}">
                <a16:creationId xmlns:a16="http://schemas.microsoft.com/office/drawing/2014/main" id="{D4F51FDB-2901-4717-9436-75E29BDA155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D0095DB-77F7-49BE-823E-A8A3AFA18FF8}"/>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192120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97A53-A875-4D02-80D0-80FCB8B1D2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0BBEE6-69A7-4CF7-A934-E1A375C0D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0C7958-80C3-4795-BF70-B60157F6C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871C27-B80B-4A3F-8B41-84E19D721018}"/>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6" name="Espace réservé du pied de page 5">
            <a:extLst>
              <a:ext uri="{FF2B5EF4-FFF2-40B4-BE49-F238E27FC236}">
                <a16:creationId xmlns:a16="http://schemas.microsoft.com/office/drawing/2014/main" id="{761FE54E-9845-4179-9030-4C538246BF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81581E-9950-484A-A82C-C74FEB2EB45A}"/>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274613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CB3D3-2937-49BB-9082-9106194607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FE3D755-5164-4BF0-A8C1-B8B3918C0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5DDBD8-D58F-42FB-84FD-73D923275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1735C7-EC3F-4A32-B4E7-1EF0277A45F5}"/>
              </a:ext>
            </a:extLst>
          </p:cNvPr>
          <p:cNvSpPr>
            <a:spLocks noGrp="1"/>
          </p:cNvSpPr>
          <p:nvPr>
            <p:ph type="dt" sz="half" idx="10"/>
          </p:nvPr>
        </p:nvSpPr>
        <p:spPr/>
        <p:txBody>
          <a:bodyPr/>
          <a:lstStyle/>
          <a:p>
            <a:fld id="{5671472D-D042-4C70-BC6F-EE75CB0A5BBA}" type="datetimeFigureOut">
              <a:rPr lang="fr-FR" smtClean="0"/>
              <a:t>15/06/2025</a:t>
            </a:fld>
            <a:endParaRPr lang="fr-FR"/>
          </a:p>
        </p:txBody>
      </p:sp>
      <p:sp>
        <p:nvSpPr>
          <p:cNvPr id="6" name="Espace réservé du pied de page 5">
            <a:extLst>
              <a:ext uri="{FF2B5EF4-FFF2-40B4-BE49-F238E27FC236}">
                <a16:creationId xmlns:a16="http://schemas.microsoft.com/office/drawing/2014/main" id="{E23252EF-AEA5-409E-87FF-920CA58DC6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745244-4DEF-40C8-A2AD-798CB20E0330}"/>
              </a:ext>
            </a:extLst>
          </p:cNvPr>
          <p:cNvSpPr>
            <a:spLocks noGrp="1"/>
          </p:cNvSpPr>
          <p:nvPr>
            <p:ph type="sldNum" sz="quarter" idx="12"/>
          </p:nvPr>
        </p:nvSpPr>
        <p:spPr/>
        <p:txBody>
          <a:bodyPr/>
          <a:lstStyle/>
          <a:p>
            <a:fld id="{93D4CC8C-A0A2-431B-BDC6-72E3CD56E190}" type="slidenum">
              <a:rPr lang="fr-FR" smtClean="0"/>
              <a:t>‹N°›</a:t>
            </a:fld>
            <a:endParaRPr lang="fr-FR"/>
          </a:p>
        </p:txBody>
      </p:sp>
    </p:spTree>
    <p:extLst>
      <p:ext uri="{BB962C8B-B14F-4D97-AF65-F5344CB8AC3E}">
        <p14:creationId xmlns:p14="http://schemas.microsoft.com/office/powerpoint/2010/main" val="332809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25AD8C-DF42-4490-A689-1BC0B7616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9F734C6-FC64-4CFE-96BB-A37177171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7CC314-6623-474F-A239-73BAA9678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1472D-D042-4C70-BC6F-EE75CB0A5BBA}" type="datetimeFigureOut">
              <a:rPr lang="fr-FR" smtClean="0"/>
              <a:t>15/06/2025</a:t>
            </a:fld>
            <a:endParaRPr lang="fr-FR"/>
          </a:p>
        </p:txBody>
      </p:sp>
      <p:sp>
        <p:nvSpPr>
          <p:cNvPr id="5" name="Espace réservé du pied de page 4">
            <a:extLst>
              <a:ext uri="{FF2B5EF4-FFF2-40B4-BE49-F238E27FC236}">
                <a16:creationId xmlns:a16="http://schemas.microsoft.com/office/drawing/2014/main" id="{C25BD5AC-EECC-42DC-9327-B23330DC8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2E9C41F-BEAD-40DB-96C9-EE424A235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4CC8C-A0A2-431B-BDC6-72E3CD56E190}" type="slidenum">
              <a:rPr lang="fr-FR" smtClean="0"/>
              <a:t>‹N°›</a:t>
            </a:fld>
            <a:endParaRPr lang="fr-FR"/>
          </a:p>
        </p:txBody>
      </p:sp>
    </p:spTree>
    <p:extLst>
      <p:ext uri="{BB962C8B-B14F-4D97-AF65-F5344CB8AC3E}">
        <p14:creationId xmlns:p14="http://schemas.microsoft.com/office/powerpoint/2010/main" val="331395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monde.fr/international/article/2025/04/30/a-l-onu-le-travail-de-sape-des-fausses-ong-chinoises_6601872_3210.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fr.wikipedia.org/wiki/Objectif_de_d%C3%A9veloppement_durable_no_7_des_Nations_unies" TargetMode="External"/><Relationship Id="rId13" Type="http://schemas.openxmlformats.org/officeDocument/2006/relationships/hyperlink" Target="https://fr.wikipedia.org/wiki/Objectif_de_d%C3%A9veloppement_durable_no_12_des_Nations_unies" TargetMode="External"/><Relationship Id="rId18" Type="http://schemas.openxmlformats.org/officeDocument/2006/relationships/hyperlink" Target="https://fr.wikipedia.org/wiki/Objectif_de_d%C3%A9veloppement_durable_no_17_des_Nations_unies" TargetMode="External"/><Relationship Id="rId3" Type="http://schemas.openxmlformats.org/officeDocument/2006/relationships/hyperlink" Target="https://fr.wikipedia.org/wiki/Objectif_de_d%C3%A9veloppement_durable_no_2_des_Nations_unies" TargetMode="External"/><Relationship Id="rId7" Type="http://schemas.openxmlformats.org/officeDocument/2006/relationships/hyperlink" Target="https://fr.wikipedia.org/wiki/Objectif_de_d%C3%A9veloppement_durable_no_6_des_Nations_unies" TargetMode="External"/><Relationship Id="rId12" Type="http://schemas.openxmlformats.org/officeDocument/2006/relationships/hyperlink" Target="https://fr.wikipedia.org/wiki/Objectif_de_d%C3%A9veloppement_durable_no_11_des_Nations_unies" TargetMode="External"/><Relationship Id="rId17" Type="http://schemas.openxmlformats.org/officeDocument/2006/relationships/hyperlink" Target="https://fr.wikipedia.org/wiki/Objectif_de_d%C3%A9veloppement_durable_no_16_des_Nations_unies" TargetMode="External"/><Relationship Id="rId2" Type="http://schemas.openxmlformats.org/officeDocument/2006/relationships/hyperlink" Target="https://fr.wikipedia.org/wiki/Objectif_de_d%C3%A9veloppement_durable_no_1_des_Nations_unies" TargetMode="External"/><Relationship Id="rId16" Type="http://schemas.openxmlformats.org/officeDocument/2006/relationships/hyperlink" Target="https://fr.wikipedia.org/wiki/Objectif_de_d%C3%A9veloppement_durable_no_15_des_Nations_unies" TargetMode="External"/><Relationship Id="rId1" Type="http://schemas.openxmlformats.org/officeDocument/2006/relationships/slideLayout" Target="../slideLayouts/slideLayout2.xml"/><Relationship Id="rId6" Type="http://schemas.openxmlformats.org/officeDocument/2006/relationships/hyperlink" Target="https://fr.wikipedia.org/wiki/Objectif_de_d%C3%A9veloppement_durable_no_5_des_Nations_unies" TargetMode="External"/><Relationship Id="rId11" Type="http://schemas.openxmlformats.org/officeDocument/2006/relationships/hyperlink" Target="https://fr.wikipedia.org/wiki/Objectif_de_d%C3%A9veloppement_durable_no_10_des_Nations_unies" TargetMode="External"/><Relationship Id="rId5" Type="http://schemas.openxmlformats.org/officeDocument/2006/relationships/hyperlink" Target="https://fr.wikipedia.org/wiki/Objectif_de_d%C3%A9veloppement_durable_no_4_des_Nations_unies" TargetMode="External"/><Relationship Id="rId15" Type="http://schemas.openxmlformats.org/officeDocument/2006/relationships/hyperlink" Target="https://fr.wikipedia.org/wiki/Objectif_de_d%C3%A9veloppement_durable_no_14_des_Nations_unies" TargetMode="External"/><Relationship Id="rId10" Type="http://schemas.openxmlformats.org/officeDocument/2006/relationships/hyperlink" Target="https://fr.wikipedia.org/wiki/Objectif_de_d%C3%A9veloppement_durable_no_9_des_Nations_unies" TargetMode="External"/><Relationship Id="rId4" Type="http://schemas.openxmlformats.org/officeDocument/2006/relationships/hyperlink" Target="https://fr.wikipedia.org/wiki/Objectif_de_d%C3%A9veloppement_durable_no_3_des_Nations_unies" TargetMode="External"/><Relationship Id="rId9" Type="http://schemas.openxmlformats.org/officeDocument/2006/relationships/hyperlink" Target="https://fr.wikipedia.org/wiki/Objectif_de_d%C3%A9veloppement_durable_no_8_des_Nations_unies" TargetMode="External"/><Relationship Id="rId14" Type="http://schemas.openxmlformats.org/officeDocument/2006/relationships/hyperlink" Target="https://fr.wikipedia.org/wiki/Objectif_de_d%C3%A9veloppement_durable_no_13_des_Nations_uni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ecuritycouncil/fr/content/repertoire/regional-arrangements" TargetMode="External"/><Relationship Id="rId2" Type="http://schemas.openxmlformats.org/officeDocument/2006/relationships/hyperlink" Target="https://www.un.org/securitycouncil/fr/content/repertoire/peacebuilding-commiss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589A3-8FEA-4EB9-B96B-DEBE7CB4C998}"/>
              </a:ext>
            </a:extLst>
          </p:cNvPr>
          <p:cNvSpPr>
            <a:spLocks noGrp="1"/>
          </p:cNvSpPr>
          <p:nvPr>
            <p:ph type="ctrTitle"/>
          </p:nvPr>
        </p:nvSpPr>
        <p:spPr/>
        <p:txBody>
          <a:bodyPr/>
          <a:lstStyle/>
          <a:p>
            <a:r>
              <a:rPr lang="fr-FR" dirty="0"/>
              <a:t>La gouvernance mondiale</a:t>
            </a:r>
          </a:p>
        </p:txBody>
      </p:sp>
      <p:sp>
        <p:nvSpPr>
          <p:cNvPr id="3" name="Sous-titre 2">
            <a:extLst>
              <a:ext uri="{FF2B5EF4-FFF2-40B4-BE49-F238E27FC236}">
                <a16:creationId xmlns:a16="http://schemas.microsoft.com/office/drawing/2014/main" id="{5100B4F5-0EF7-4192-811A-CD2D09C8473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8373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B8F5F-3C79-8247-2512-FE07B214661D}"/>
              </a:ext>
            </a:extLst>
          </p:cNvPr>
          <p:cNvSpPr>
            <a:spLocks noGrp="1"/>
          </p:cNvSpPr>
          <p:nvPr>
            <p:ph type="title"/>
          </p:nvPr>
        </p:nvSpPr>
        <p:spPr/>
        <p:txBody>
          <a:bodyPr/>
          <a:lstStyle/>
          <a:p>
            <a:r>
              <a:rPr lang="fr-FR" dirty="0"/>
              <a:t>Donald Trump et l’ONU</a:t>
            </a:r>
          </a:p>
        </p:txBody>
      </p:sp>
      <p:sp>
        <p:nvSpPr>
          <p:cNvPr id="3" name="Espace réservé du contenu 2">
            <a:extLst>
              <a:ext uri="{FF2B5EF4-FFF2-40B4-BE49-F238E27FC236}">
                <a16:creationId xmlns:a16="http://schemas.microsoft.com/office/drawing/2014/main" id="{DE13A217-4A96-3B66-D9EA-A78232689DFE}"/>
              </a:ext>
            </a:extLst>
          </p:cNvPr>
          <p:cNvSpPr>
            <a:spLocks noGrp="1"/>
          </p:cNvSpPr>
          <p:nvPr>
            <p:ph idx="1"/>
          </p:nvPr>
        </p:nvSpPr>
        <p:spPr/>
        <p:txBody>
          <a:bodyPr/>
          <a:lstStyle/>
          <a:p>
            <a:pPr marL="0" indent="0">
              <a:buNone/>
            </a:pPr>
            <a:r>
              <a:rPr lang="fr-FR" dirty="0"/>
              <a:t>Sous le mandat de Donald Trump 2017 et 2024, les Etats-Unis se désengagent de l’ONU, qu’ils ne reconnaissent plus comme une institution internationale légitime. Ils quittent ainsi:</a:t>
            </a:r>
          </a:p>
          <a:p>
            <a:pPr marL="0" indent="0">
              <a:buNone/>
            </a:pPr>
            <a:r>
              <a:rPr lang="fr-FR" dirty="0"/>
              <a:t>- L’Unesco</a:t>
            </a:r>
          </a:p>
          <a:p>
            <a:pPr marL="0" indent="0">
              <a:buNone/>
            </a:pPr>
            <a:r>
              <a:rPr lang="fr-FR" dirty="0"/>
              <a:t>-L’OMS</a:t>
            </a:r>
          </a:p>
          <a:p>
            <a:pPr>
              <a:buFontTx/>
              <a:buChar char="-"/>
            </a:pPr>
            <a:r>
              <a:rPr lang="fr-FR" dirty="0"/>
              <a:t>Le conseil des droits de l’homme.</a:t>
            </a:r>
          </a:p>
          <a:p>
            <a:pPr>
              <a:buFontTx/>
              <a:buChar char="-"/>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79527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CFEB9-5B88-A5A6-55EA-F6FD1797FF3D}"/>
              </a:ext>
            </a:extLst>
          </p:cNvPr>
          <p:cNvSpPr>
            <a:spLocks noGrp="1"/>
          </p:cNvSpPr>
          <p:nvPr>
            <p:ph type="title"/>
          </p:nvPr>
        </p:nvSpPr>
        <p:spPr/>
        <p:txBody>
          <a:bodyPr/>
          <a:lstStyle/>
          <a:p>
            <a:r>
              <a:rPr lang="fr-FR" dirty="0"/>
              <a:t>Les véto à l’ONU</a:t>
            </a:r>
          </a:p>
        </p:txBody>
      </p:sp>
      <p:pic>
        <p:nvPicPr>
          <p:cNvPr id="3074" name="Picture 2" descr="Aucune description de photo disponible.">
            <a:extLst>
              <a:ext uri="{FF2B5EF4-FFF2-40B4-BE49-F238E27FC236}">
                <a16:creationId xmlns:a16="http://schemas.microsoft.com/office/drawing/2014/main" id="{213EF5CC-A0EF-F3FF-7E3C-D0BF63C2E2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0031" y="1866507"/>
            <a:ext cx="9553403" cy="455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1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DDF6-D283-CE1A-B65B-0FD74C747275}"/>
              </a:ext>
            </a:extLst>
          </p:cNvPr>
          <p:cNvSpPr>
            <a:spLocks noGrp="1"/>
          </p:cNvSpPr>
          <p:nvPr>
            <p:ph type="title"/>
          </p:nvPr>
        </p:nvSpPr>
        <p:spPr/>
        <p:txBody>
          <a:bodyPr/>
          <a:lstStyle/>
          <a:p>
            <a:r>
              <a:rPr lang="fr-FR" dirty="0"/>
              <a:t>L’inversion des normes les </a:t>
            </a:r>
            <a:r>
              <a:rPr lang="fr-FR" dirty="0" err="1"/>
              <a:t>Gongos</a:t>
            </a:r>
            <a:r>
              <a:rPr lang="fr-FR" dirty="0"/>
              <a:t> chinoises</a:t>
            </a:r>
          </a:p>
        </p:txBody>
      </p:sp>
      <p:sp>
        <p:nvSpPr>
          <p:cNvPr id="3" name="Espace réservé du contenu 2">
            <a:extLst>
              <a:ext uri="{FF2B5EF4-FFF2-40B4-BE49-F238E27FC236}">
                <a16:creationId xmlns:a16="http://schemas.microsoft.com/office/drawing/2014/main" id="{7CD61AEF-ACC8-DCD3-C142-1B9E2C31C29E}"/>
              </a:ext>
            </a:extLst>
          </p:cNvPr>
          <p:cNvSpPr>
            <a:spLocks noGrp="1"/>
          </p:cNvSpPr>
          <p:nvPr>
            <p:ph idx="1"/>
          </p:nvPr>
        </p:nvSpPr>
        <p:spPr/>
        <p:txBody>
          <a:bodyPr/>
          <a:lstStyle/>
          <a:p>
            <a:pPr marL="0" indent="0">
              <a:buNone/>
            </a:pPr>
            <a:r>
              <a:rPr lang="fr-FR" dirty="0">
                <a:hlinkClick r:id="rId2"/>
              </a:rPr>
              <a:t>https://www.lemonde.fr/international/article/2025/04/30/a-l-onu-le-travail-de-sape-des-fausses-ong-chinoises_6601872_3210.html</a:t>
            </a:r>
            <a:endParaRPr lang="fr-FR" dirty="0"/>
          </a:p>
          <a:p>
            <a:pPr marL="0" indent="0">
              <a:buNone/>
            </a:pPr>
            <a:endParaRPr lang="fr-FR" dirty="0"/>
          </a:p>
          <a:p>
            <a:pPr marL="0" indent="0">
              <a:buNone/>
            </a:pPr>
            <a:r>
              <a:rPr lang="fr-FR" dirty="0"/>
              <a:t>« China </a:t>
            </a:r>
            <a:r>
              <a:rPr lang="fr-FR" dirty="0" err="1"/>
              <a:t>Targets</a:t>
            </a:r>
            <a:r>
              <a:rPr lang="fr-FR" dirty="0"/>
              <a:t> » (3/3). « Le Monde », en collaboration avec le consortium de journalistes ICIJ, a enquêté durant plusieurs mois sur la répression chinoise orchestrée depuis Pékin sur les opposants au régime hors de ses frontières. Ce troisième et dernier volet se penche sur les méthodes du régime chinois pour entraver les activités des défenseurs de droits humains au sein des Nations unies.</a:t>
            </a:r>
          </a:p>
        </p:txBody>
      </p:sp>
    </p:spTree>
    <p:extLst>
      <p:ext uri="{BB962C8B-B14F-4D97-AF65-F5344CB8AC3E}">
        <p14:creationId xmlns:p14="http://schemas.microsoft.com/office/powerpoint/2010/main" val="94863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9A83A-4E71-C93F-112E-20C1050FEF24}"/>
              </a:ext>
            </a:extLst>
          </p:cNvPr>
          <p:cNvSpPr>
            <a:spLocks noGrp="1"/>
          </p:cNvSpPr>
          <p:nvPr>
            <p:ph type="title"/>
          </p:nvPr>
        </p:nvSpPr>
        <p:spPr/>
        <p:txBody>
          <a:bodyPr/>
          <a:lstStyle/>
          <a:p>
            <a:r>
              <a:rPr lang="fr-FR" dirty="0"/>
              <a:t>Gaza et l’Ukraine: l’Onu comme tribune.</a:t>
            </a:r>
          </a:p>
        </p:txBody>
      </p:sp>
      <p:pic>
        <p:nvPicPr>
          <p:cNvPr id="4" name="Espace réservé du contenu 3">
            <a:extLst>
              <a:ext uri="{FF2B5EF4-FFF2-40B4-BE49-F238E27FC236}">
                <a16:creationId xmlns:a16="http://schemas.microsoft.com/office/drawing/2014/main" id="{93619E89-E7B8-11DF-E6A4-74403A5911FD}"/>
              </a:ext>
            </a:extLst>
          </p:cNvPr>
          <p:cNvPicPr>
            <a:picLocks noGrp="1" noChangeAspect="1"/>
          </p:cNvPicPr>
          <p:nvPr>
            <p:ph idx="1"/>
          </p:nvPr>
        </p:nvPicPr>
        <p:blipFill>
          <a:blip r:embed="rId2"/>
          <a:stretch>
            <a:fillRect/>
          </a:stretch>
        </p:blipFill>
        <p:spPr>
          <a:xfrm>
            <a:off x="380434" y="1919893"/>
            <a:ext cx="4794881" cy="4351338"/>
          </a:xfrm>
          <a:prstGeom prst="rect">
            <a:avLst/>
          </a:prstGeom>
        </p:spPr>
      </p:pic>
      <p:pic>
        <p:nvPicPr>
          <p:cNvPr id="4098" name="Picture 2" descr="Carte exclusive : la position en faveur d'un cessez-le-feu dans la bande de  Gaza progresse à l'Assemblée générale de l'ONU | Le Grand Continent">
            <a:extLst>
              <a:ext uri="{FF2B5EF4-FFF2-40B4-BE49-F238E27FC236}">
                <a16:creationId xmlns:a16="http://schemas.microsoft.com/office/drawing/2014/main" id="{6614EF36-474B-0657-F406-592B8FE87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71" y="1919893"/>
            <a:ext cx="5870591" cy="417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6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4E54B-23B0-3B3E-5140-1B0617053BE0}"/>
              </a:ext>
            </a:extLst>
          </p:cNvPr>
          <p:cNvSpPr>
            <a:spLocks noGrp="1"/>
          </p:cNvSpPr>
          <p:nvPr>
            <p:ph type="title"/>
          </p:nvPr>
        </p:nvSpPr>
        <p:spPr>
          <a:xfrm>
            <a:off x="838200" y="365125"/>
            <a:ext cx="7957008" cy="1325563"/>
          </a:xfrm>
        </p:spPr>
        <p:txBody>
          <a:bodyPr/>
          <a:lstStyle/>
          <a:p>
            <a:r>
              <a:rPr lang="fr-FR" dirty="0"/>
              <a:t>Un exemple de réussite: le Timor oriental</a:t>
            </a:r>
          </a:p>
        </p:txBody>
      </p:sp>
      <p:sp>
        <p:nvSpPr>
          <p:cNvPr id="3" name="Espace réservé du contenu 2">
            <a:extLst>
              <a:ext uri="{FF2B5EF4-FFF2-40B4-BE49-F238E27FC236}">
                <a16:creationId xmlns:a16="http://schemas.microsoft.com/office/drawing/2014/main" id="{1F6B353B-E669-C8AA-662A-3AB5F456D49D}"/>
              </a:ext>
            </a:extLst>
          </p:cNvPr>
          <p:cNvSpPr>
            <a:spLocks noGrp="1"/>
          </p:cNvSpPr>
          <p:nvPr>
            <p:ph idx="1"/>
          </p:nvPr>
        </p:nvSpPr>
        <p:spPr>
          <a:xfrm>
            <a:off x="470554" y="2114895"/>
            <a:ext cx="10515600" cy="5099901"/>
          </a:xfrm>
        </p:spPr>
        <p:txBody>
          <a:bodyPr>
            <a:normAutofit fontScale="77500" lnSpcReduction="20000"/>
          </a:bodyPr>
          <a:lstStyle/>
          <a:p>
            <a:pPr marL="0" indent="0" algn="l">
              <a:buNone/>
            </a:pPr>
            <a:r>
              <a:rPr lang="fr-FR" b="0" i="0" dirty="0">
                <a:solidFill>
                  <a:srgbClr val="191919"/>
                </a:solidFill>
                <a:effectLst/>
                <a:highlight>
                  <a:srgbClr val="F8F8F8"/>
                </a:highlight>
                <a:latin typeface="TiemposText"/>
              </a:rPr>
              <a:t>La force internationale de l'ONU se retire officiellement lundi du Timor oriental, après treize ans de présence qui ont permis de pacifier le minuscule pays d'Asie du Sud-Est marqué par une transition sanglante vers l'indépendance et la démocratie. Après le départ des derniers Casques bleus, seule une </a:t>
            </a:r>
            <a:r>
              <a:rPr lang="fr-FR" b="0" i="1" dirty="0">
                <a:solidFill>
                  <a:srgbClr val="191919"/>
                </a:solidFill>
                <a:effectLst/>
                <a:highlight>
                  <a:srgbClr val="F8F8F8"/>
                </a:highlight>
                <a:latin typeface="TiemposText"/>
              </a:rPr>
              <a:t>«équipe de liquidation»</a:t>
            </a:r>
            <a:r>
              <a:rPr lang="fr-FR" b="0" i="0" dirty="0">
                <a:solidFill>
                  <a:srgbClr val="191919"/>
                </a:solidFill>
                <a:effectLst/>
                <a:highlight>
                  <a:srgbClr val="F8F8F8"/>
                </a:highlight>
                <a:latin typeface="TiemposText"/>
              </a:rPr>
              <a:t> de 79 personnes restera pour </a:t>
            </a:r>
            <a:r>
              <a:rPr lang="fr-FR" b="0" i="1" dirty="0">
                <a:solidFill>
                  <a:srgbClr val="191919"/>
                </a:solidFill>
                <a:effectLst/>
                <a:highlight>
                  <a:srgbClr val="F8F8F8"/>
                </a:highlight>
                <a:latin typeface="TiemposText"/>
              </a:rPr>
              <a:t>«dévisser les ampoules»</a:t>
            </a:r>
            <a:r>
              <a:rPr lang="fr-FR" b="0" i="0" dirty="0">
                <a:solidFill>
                  <a:srgbClr val="191919"/>
                </a:solidFill>
                <a:effectLst/>
                <a:highlight>
                  <a:srgbClr val="F8F8F8"/>
                </a:highlight>
                <a:latin typeface="TiemposText"/>
              </a:rPr>
              <a:t>, a déclaré à New York </a:t>
            </a:r>
            <a:r>
              <a:rPr lang="fr-FR" b="0" i="0" dirty="0" err="1">
                <a:solidFill>
                  <a:srgbClr val="191919"/>
                </a:solidFill>
                <a:effectLst/>
                <a:highlight>
                  <a:srgbClr val="F8F8F8"/>
                </a:highlight>
                <a:latin typeface="TiemposText"/>
              </a:rPr>
              <a:t>Ameerah</a:t>
            </a:r>
            <a:r>
              <a:rPr lang="fr-FR" b="0" i="0" dirty="0">
                <a:solidFill>
                  <a:srgbClr val="191919"/>
                </a:solidFill>
                <a:effectLst/>
                <a:highlight>
                  <a:srgbClr val="F8F8F8"/>
                </a:highlight>
                <a:latin typeface="TiemposText"/>
              </a:rPr>
              <a:t> Haq, secrétaire générale adjointe de l'ONU et ancien chef de la </a:t>
            </a:r>
            <a:r>
              <a:rPr lang="fr-FR" b="0" i="0" dirty="0" err="1">
                <a:solidFill>
                  <a:srgbClr val="191919"/>
                </a:solidFill>
                <a:effectLst/>
                <a:highlight>
                  <a:srgbClr val="F8F8F8"/>
                </a:highlight>
                <a:latin typeface="TiemposText"/>
              </a:rPr>
              <a:t>Minut</a:t>
            </a:r>
            <a:r>
              <a:rPr lang="fr-FR" b="0" i="0" dirty="0">
                <a:solidFill>
                  <a:srgbClr val="191919"/>
                </a:solidFill>
                <a:effectLst/>
                <a:highlight>
                  <a:srgbClr val="F8F8F8"/>
                </a:highlight>
                <a:latin typeface="TiemposText"/>
              </a:rPr>
              <a:t> (Mission intégrée des Nations unies au Timor-Leste, nom officiel du Timor oriental).</a:t>
            </a:r>
          </a:p>
          <a:p>
            <a:pPr marL="0" indent="0" algn="l">
              <a:buNone/>
            </a:pPr>
            <a:r>
              <a:rPr lang="fr-FR" b="0" i="0" dirty="0">
                <a:solidFill>
                  <a:srgbClr val="191919"/>
                </a:solidFill>
                <a:effectLst/>
                <a:highlight>
                  <a:srgbClr val="F8F8F8"/>
                </a:highlight>
                <a:latin typeface="TiemposText"/>
              </a:rPr>
              <a:t>Le vice-Premier ministre timorais Fernando La </a:t>
            </a:r>
            <a:r>
              <a:rPr lang="fr-FR" b="0" i="0" dirty="0" err="1">
                <a:solidFill>
                  <a:srgbClr val="191919"/>
                </a:solidFill>
                <a:effectLst/>
                <a:highlight>
                  <a:srgbClr val="F8F8F8"/>
                </a:highlight>
                <a:latin typeface="TiemposText"/>
              </a:rPr>
              <a:t>Sama</a:t>
            </a:r>
            <a:r>
              <a:rPr lang="fr-FR" b="0" i="0" dirty="0">
                <a:solidFill>
                  <a:srgbClr val="191919"/>
                </a:solidFill>
                <a:effectLst/>
                <a:highlight>
                  <a:srgbClr val="F8F8F8"/>
                </a:highlight>
                <a:latin typeface="TiemposText"/>
              </a:rPr>
              <a:t> de Araujo à exprimé lundi à l'AFP </a:t>
            </a:r>
            <a:r>
              <a:rPr lang="fr-FR" b="0" i="1" dirty="0">
                <a:solidFill>
                  <a:srgbClr val="191919"/>
                </a:solidFill>
                <a:effectLst/>
                <a:highlight>
                  <a:srgbClr val="F8F8F8"/>
                </a:highlight>
                <a:latin typeface="TiemposText"/>
              </a:rPr>
              <a:t>«l'immense gratitude»</a:t>
            </a:r>
            <a:r>
              <a:rPr lang="fr-FR" b="0" i="0" dirty="0">
                <a:solidFill>
                  <a:srgbClr val="191919"/>
                </a:solidFill>
                <a:effectLst/>
                <a:highlight>
                  <a:srgbClr val="F8F8F8"/>
                </a:highlight>
                <a:latin typeface="TiemposText"/>
              </a:rPr>
              <a:t> du pays pour l'action des Casques bleus, arrivés au Timor en 1999. Le pays était alors aux prises avec une vague de violences meurtrières qui avaient suivi la victoire du «oui» lors d'un référendum sur l'indépendance. Le vote devait mettre fin à 24 ans de conflit provoqué par l'invasion des troupes indonésiennes, quelques jours après le départ des Portugais en 1975. Plus du quart de la population avait été décimé entre 1975 et 1999. </a:t>
            </a:r>
          </a:p>
          <a:p>
            <a:pPr marL="0" indent="0" algn="l">
              <a:buNone/>
            </a:pPr>
            <a:r>
              <a:rPr lang="fr-FR" b="0" i="0" dirty="0">
                <a:solidFill>
                  <a:srgbClr val="191919"/>
                </a:solidFill>
                <a:effectLst/>
                <a:highlight>
                  <a:srgbClr val="F8F8F8"/>
                </a:highlight>
                <a:latin typeface="TiemposText"/>
              </a:rPr>
              <a:t>L'ONU doit de fait maintenir sur place ses agences de développement (</a:t>
            </a:r>
            <a:r>
              <a:rPr lang="fr-FR" b="0" i="0" dirty="0" err="1">
                <a:solidFill>
                  <a:srgbClr val="191919"/>
                </a:solidFill>
                <a:effectLst/>
                <a:highlight>
                  <a:srgbClr val="F8F8F8"/>
                </a:highlight>
                <a:latin typeface="TiemposText"/>
              </a:rPr>
              <a:t>Pnud</a:t>
            </a:r>
            <a:r>
              <a:rPr lang="fr-FR" b="0" i="0" dirty="0">
                <a:solidFill>
                  <a:srgbClr val="191919"/>
                </a:solidFill>
                <a:effectLst/>
                <a:highlight>
                  <a:srgbClr val="F8F8F8"/>
                </a:highlight>
                <a:latin typeface="TiemposText"/>
              </a:rPr>
              <a:t>), pour l'enfance (Unicef) et pour l'éducation, la science et la culture (Unesco) car l'aide humanitaire est encore vitale à ce petit pays handicapé par une pauvreté endémique.</a:t>
            </a:r>
          </a:p>
          <a:p>
            <a:pPr marL="0" indent="0">
              <a:buNone/>
            </a:pPr>
            <a:endParaRPr lang="fr-FR" dirty="0"/>
          </a:p>
        </p:txBody>
      </p:sp>
      <p:pic>
        <p:nvPicPr>
          <p:cNvPr id="4" name="Image 3">
            <a:extLst>
              <a:ext uri="{FF2B5EF4-FFF2-40B4-BE49-F238E27FC236}">
                <a16:creationId xmlns:a16="http://schemas.microsoft.com/office/drawing/2014/main" id="{28F6BEE4-A748-32FE-979A-1E1FDA7BFE15}"/>
              </a:ext>
            </a:extLst>
          </p:cNvPr>
          <p:cNvPicPr>
            <a:picLocks noChangeAspect="1"/>
          </p:cNvPicPr>
          <p:nvPr/>
        </p:nvPicPr>
        <p:blipFill>
          <a:blip r:embed="rId2"/>
          <a:stretch>
            <a:fillRect/>
          </a:stretch>
        </p:blipFill>
        <p:spPr>
          <a:xfrm>
            <a:off x="9640478" y="113507"/>
            <a:ext cx="2438400" cy="1828800"/>
          </a:xfrm>
          <a:prstGeom prst="rect">
            <a:avLst/>
          </a:prstGeom>
        </p:spPr>
      </p:pic>
    </p:spTree>
    <p:extLst>
      <p:ext uri="{BB962C8B-B14F-4D97-AF65-F5344CB8AC3E}">
        <p14:creationId xmlns:p14="http://schemas.microsoft.com/office/powerpoint/2010/main" val="233063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D7742-D700-7C72-EA74-A9E25E0E8474}"/>
              </a:ext>
            </a:extLst>
          </p:cNvPr>
          <p:cNvSpPr>
            <a:spLocks noGrp="1"/>
          </p:cNvSpPr>
          <p:nvPr>
            <p:ph type="title"/>
          </p:nvPr>
        </p:nvSpPr>
        <p:spPr/>
        <p:txBody>
          <a:bodyPr/>
          <a:lstStyle/>
          <a:p>
            <a:r>
              <a:rPr lang="fr-FR" dirty="0"/>
              <a:t>Objectif pour le millénaire de développement</a:t>
            </a:r>
          </a:p>
        </p:txBody>
      </p:sp>
      <p:sp>
        <p:nvSpPr>
          <p:cNvPr id="3" name="Espace réservé du contenu 2">
            <a:extLst>
              <a:ext uri="{FF2B5EF4-FFF2-40B4-BE49-F238E27FC236}">
                <a16:creationId xmlns:a16="http://schemas.microsoft.com/office/drawing/2014/main" id="{64CBA42E-4545-6A33-699C-EC6A92174BEE}"/>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fr-FR" b="0" i="0" dirty="0">
                <a:solidFill>
                  <a:srgbClr val="3A3A3A"/>
                </a:solidFill>
                <a:effectLst/>
                <a:highlight>
                  <a:srgbClr val="FFFFFF"/>
                </a:highlight>
                <a:latin typeface="Marianne"/>
              </a:rPr>
              <a:t>réduire de moitié l’extrême pauvreté et la faim ;</a:t>
            </a:r>
          </a:p>
          <a:p>
            <a:pPr algn="l">
              <a:buFont typeface="Arial" panose="020B0604020202020204" pitchFamily="34" charset="0"/>
              <a:buChar char="•"/>
            </a:pPr>
            <a:r>
              <a:rPr lang="fr-FR" b="0" i="0" dirty="0">
                <a:solidFill>
                  <a:srgbClr val="3A3A3A"/>
                </a:solidFill>
                <a:effectLst/>
                <a:highlight>
                  <a:srgbClr val="FFFFFF"/>
                </a:highlight>
                <a:latin typeface="Marianne"/>
              </a:rPr>
              <a:t>assurer l’éducation primaire pour tous ;</a:t>
            </a:r>
          </a:p>
          <a:p>
            <a:pPr algn="l">
              <a:buFont typeface="Arial" panose="020B0604020202020204" pitchFamily="34" charset="0"/>
              <a:buChar char="•"/>
            </a:pPr>
            <a:r>
              <a:rPr lang="fr-FR" b="0" i="0" dirty="0">
                <a:solidFill>
                  <a:srgbClr val="3A3A3A"/>
                </a:solidFill>
                <a:effectLst/>
                <a:highlight>
                  <a:srgbClr val="FFFFFF"/>
                </a:highlight>
                <a:latin typeface="Marianne"/>
              </a:rPr>
              <a:t>promouvoir l’égalité des sexes et l’autonomisation des femmes ;</a:t>
            </a:r>
          </a:p>
          <a:p>
            <a:pPr algn="l">
              <a:buFont typeface="Arial" panose="020B0604020202020204" pitchFamily="34" charset="0"/>
              <a:buChar char="•"/>
            </a:pPr>
            <a:r>
              <a:rPr lang="fr-FR" b="0" i="0" dirty="0">
                <a:solidFill>
                  <a:srgbClr val="3A3A3A"/>
                </a:solidFill>
                <a:effectLst/>
                <a:highlight>
                  <a:srgbClr val="FFFFFF"/>
                </a:highlight>
                <a:latin typeface="Marianne"/>
              </a:rPr>
              <a:t>réduire de deux tiers la mortalité infantile ;</a:t>
            </a:r>
          </a:p>
          <a:p>
            <a:pPr algn="l">
              <a:buFont typeface="Arial" panose="020B0604020202020204" pitchFamily="34" charset="0"/>
              <a:buChar char="•"/>
            </a:pPr>
            <a:r>
              <a:rPr lang="fr-FR" b="0" i="0" dirty="0">
                <a:solidFill>
                  <a:srgbClr val="3A3A3A"/>
                </a:solidFill>
                <a:effectLst/>
                <a:highlight>
                  <a:srgbClr val="FFFFFF"/>
                </a:highlight>
                <a:latin typeface="Marianne"/>
              </a:rPr>
              <a:t>améliorer la santé maternelle avec une réduction de trois-quarts du taux de mortalité ;</a:t>
            </a:r>
          </a:p>
          <a:p>
            <a:pPr algn="l">
              <a:buFont typeface="Arial" panose="020B0604020202020204" pitchFamily="34" charset="0"/>
              <a:buChar char="•"/>
            </a:pPr>
            <a:r>
              <a:rPr lang="fr-FR" b="0" i="0" dirty="0">
                <a:solidFill>
                  <a:srgbClr val="3A3A3A"/>
                </a:solidFill>
                <a:effectLst/>
                <a:highlight>
                  <a:srgbClr val="FFFFFF"/>
                </a:highlight>
                <a:latin typeface="Marianne"/>
              </a:rPr>
              <a:t>faire décroître le taux de propagation du sida, du paludisme et d’autres maladies ;</a:t>
            </a:r>
          </a:p>
          <a:p>
            <a:pPr algn="l">
              <a:buFont typeface="Arial" panose="020B0604020202020204" pitchFamily="34" charset="0"/>
              <a:buChar char="•"/>
            </a:pPr>
            <a:r>
              <a:rPr lang="fr-FR" b="0" i="0" dirty="0">
                <a:solidFill>
                  <a:srgbClr val="3A3A3A"/>
                </a:solidFill>
                <a:effectLst/>
                <a:highlight>
                  <a:srgbClr val="FFFFFF"/>
                </a:highlight>
                <a:latin typeface="Marianne"/>
              </a:rPr>
              <a:t>préserver un environnement durable ;</a:t>
            </a:r>
          </a:p>
          <a:p>
            <a:pPr algn="l">
              <a:buFont typeface="Arial" panose="020B0604020202020204" pitchFamily="34" charset="0"/>
              <a:buChar char="•"/>
            </a:pPr>
            <a:r>
              <a:rPr lang="fr-FR" b="0" i="0" dirty="0">
                <a:solidFill>
                  <a:srgbClr val="3A3A3A"/>
                </a:solidFill>
                <a:effectLst/>
                <a:highlight>
                  <a:srgbClr val="FFFFFF"/>
                </a:highlight>
                <a:latin typeface="Marianne"/>
              </a:rPr>
              <a:t>mettre en place un partenariat mondial pour le développement.</a:t>
            </a:r>
          </a:p>
          <a:p>
            <a:pPr marL="0" indent="0">
              <a:buNone/>
            </a:pPr>
            <a:endParaRPr lang="fr-FR" dirty="0"/>
          </a:p>
        </p:txBody>
      </p:sp>
    </p:spTree>
    <p:extLst>
      <p:ext uri="{BB962C8B-B14F-4D97-AF65-F5344CB8AC3E}">
        <p14:creationId xmlns:p14="http://schemas.microsoft.com/office/powerpoint/2010/main" val="250116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DEDE1-9537-4688-EC54-A854490CF9DA}"/>
              </a:ext>
            </a:extLst>
          </p:cNvPr>
          <p:cNvSpPr>
            <a:spLocks noGrp="1"/>
          </p:cNvSpPr>
          <p:nvPr>
            <p:ph type="title"/>
          </p:nvPr>
        </p:nvSpPr>
        <p:spPr/>
        <p:txBody>
          <a:bodyPr/>
          <a:lstStyle/>
          <a:p>
            <a:r>
              <a:rPr lang="fr-FR" dirty="0"/>
              <a:t>17 Objectifs de développement durable</a:t>
            </a:r>
          </a:p>
        </p:txBody>
      </p:sp>
      <p:sp>
        <p:nvSpPr>
          <p:cNvPr id="3" name="Espace réservé du contenu 2">
            <a:extLst>
              <a:ext uri="{FF2B5EF4-FFF2-40B4-BE49-F238E27FC236}">
                <a16:creationId xmlns:a16="http://schemas.microsoft.com/office/drawing/2014/main" id="{5C2CD322-03A4-9BEF-D775-4DCEF729875E}"/>
              </a:ext>
            </a:extLst>
          </p:cNvPr>
          <p:cNvSpPr>
            <a:spLocks noGrp="1"/>
          </p:cNvSpPr>
          <p:nvPr>
            <p:ph idx="1"/>
          </p:nvPr>
        </p:nvSpPr>
        <p:spPr>
          <a:xfrm>
            <a:off x="301657" y="1825625"/>
            <a:ext cx="11246177" cy="4667250"/>
          </a:xfrm>
        </p:spPr>
        <p:txBody>
          <a:bodyPr>
            <a:normAutofit fontScale="25000" lnSpcReduction="20000"/>
          </a:bodyPr>
          <a:lstStyle/>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2" tooltip="Objectif de développement durable no 1 des Nations unies"/>
              </a:rPr>
              <a:t>Éradication de la pauvreté</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3" tooltip="Objectif de développement durable no 2 des Nations unies"/>
              </a:rPr>
              <a:t>Lutte contre la faim</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4" tooltip="Objectif de développement durable no 3 des Nations unies"/>
              </a:rPr>
              <a:t>Accès à la santé</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5" tooltip="Objectif de développement durable no 4 des Nations unies"/>
              </a:rPr>
              <a:t>Accès à une éducation de qualité</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6" tooltip="Objectif de développement durable no 5 des Nations unies"/>
              </a:rPr>
              <a:t>Égalité entre les sexes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7" tooltip="Objectif de développement durable no 6 des Nations unies"/>
              </a:rPr>
              <a:t>Accès à l'eau salubre et à l'assainissement</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8" tooltip="Objectif de développement durable no 7 des Nations unies"/>
              </a:rPr>
              <a:t>Énergie propre et d'un coût abordable</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9" tooltip="Objectif de développement durable no 8 des Nations unies"/>
              </a:rPr>
              <a:t>Accès à des emplois décents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0" tooltip="Objectif de développement durable no 9 des Nations unies"/>
              </a:rPr>
              <a:t>Industrie, innovation et infrastructure</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1" tooltip="Objectif de développement durable no 10 des Nations unies"/>
              </a:rPr>
              <a:t>Réduction des inégalités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2" tooltip="Objectif de développement durable no 11 des Nations unies"/>
              </a:rPr>
              <a:t>Villes et communautés durables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3" tooltip="Objectif de développement durable no 12 des Nations unies"/>
              </a:rPr>
              <a:t>Consommation et production responsables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4" tooltip="Objectif de développement durable no 13 des Nations unies"/>
              </a:rPr>
              <a:t>Lutte contre les changements climatiques</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5" tooltip="Objectif de développement durable no 14 des Nations unies"/>
              </a:rPr>
              <a:t>Vie aquatique</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6" tooltip="Objectif de développement durable no 15 des Nations unies"/>
              </a:rPr>
              <a:t>Vie terrestre</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7" tooltip="Objectif de développement durable no 16 des Nations unies"/>
              </a:rPr>
              <a:t>Justice et paix</a:t>
            </a:r>
            <a:r>
              <a:rPr lang="fr-FR" sz="5500" b="0" i="0" dirty="0">
                <a:solidFill>
                  <a:srgbClr val="202122"/>
                </a:solidFill>
                <a:effectLst/>
                <a:highlight>
                  <a:srgbClr val="FFFFFF"/>
                </a:highlight>
                <a:latin typeface="Arial" panose="020B0604020202020204" pitchFamily="34" charset="0"/>
              </a:rPr>
              <a:t> ;</a:t>
            </a:r>
          </a:p>
          <a:p>
            <a:pPr marL="914400" indent="-914400">
              <a:buFont typeface="+mj-lt"/>
              <a:buAutoNum type="arabicPeriod"/>
            </a:pPr>
            <a:r>
              <a:rPr lang="fr-FR" sz="5500" b="0" i="0" u="none" strike="noStrike" dirty="0">
                <a:solidFill>
                  <a:srgbClr val="202122"/>
                </a:solidFill>
                <a:effectLst/>
                <a:highlight>
                  <a:srgbClr val="FFFFFF"/>
                </a:highlight>
                <a:latin typeface="Arial" panose="020B0604020202020204" pitchFamily="34" charset="0"/>
                <a:hlinkClick r:id="rId18" tooltip="Objectif de développement durable no 17 des Nations unies"/>
              </a:rPr>
              <a:t>Partenariats pour la réalisation des objectifs</a:t>
            </a:r>
            <a:r>
              <a:rPr lang="fr-FR" sz="5500" b="0" i="0" dirty="0">
                <a:solidFill>
                  <a:srgbClr val="202122"/>
                </a:solidFill>
                <a:effectLst/>
                <a:highlight>
                  <a:srgbClr val="FFFFFF"/>
                </a:highlight>
                <a:latin typeface="Arial" panose="020B0604020202020204" pitchFamily="34" charset="0"/>
              </a:rPr>
              <a:t>.</a:t>
            </a:r>
          </a:p>
          <a:p>
            <a:pPr marL="0" indent="0">
              <a:buNone/>
            </a:pPr>
            <a:endParaRPr lang="fr-FR" dirty="0"/>
          </a:p>
        </p:txBody>
      </p:sp>
    </p:spTree>
    <p:extLst>
      <p:ext uri="{BB962C8B-B14F-4D97-AF65-F5344CB8AC3E}">
        <p14:creationId xmlns:p14="http://schemas.microsoft.com/office/powerpoint/2010/main" val="230683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8FA7-8354-E5D8-D46A-3F89A25089AC}"/>
              </a:ext>
            </a:extLst>
          </p:cNvPr>
          <p:cNvSpPr>
            <a:spLocks noGrp="1"/>
          </p:cNvSpPr>
          <p:nvPr>
            <p:ph type="title"/>
          </p:nvPr>
        </p:nvSpPr>
        <p:spPr/>
        <p:txBody>
          <a:bodyPr/>
          <a:lstStyle/>
          <a:p>
            <a:r>
              <a:rPr lang="fr-FR" dirty="0"/>
              <a:t>Un exemple de réussite: la lutte contre la poliomyélite de l’ONU</a:t>
            </a:r>
          </a:p>
        </p:txBody>
      </p:sp>
      <p:sp>
        <p:nvSpPr>
          <p:cNvPr id="3" name="Espace réservé du contenu 2">
            <a:extLst>
              <a:ext uri="{FF2B5EF4-FFF2-40B4-BE49-F238E27FC236}">
                <a16:creationId xmlns:a16="http://schemas.microsoft.com/office/drawing/2014/main" id="{9FE636EB-39DF-C81C-35F4-BA9937310DAA}"/>
              </a:ext>
            </a:extLst>
          </p:cNvPr>
          <p:cNvSpPr>
            <a:spLocks noGrp="1"/>
          </p:cNvSpPr>
          <p:nvPr>
            <p:ph idx="1"/>
          </p:nvPr>
        </p:nvSpPr>
        <p:spPr>
          <a:xfrm>
            <a:off x="179109" y="1825624"/>
            <a:ext cx="11174691" cy="5032375"/>
          </a:xfrm>
        </p:spPr>
        <p:txBody>
          <a:bodyPr>
            <a:normAutofit fontScale="92500" lnSpcReduction="10000"/>
          </a:bodyPr>
          <a:lstStyle/>
          <a:p>
            <a:pPr marL="0" lvl="0" indent="0">
              <a:buNone/>
            </a:pPr>
            <a:r>
              <a:rPr lang="fr-FR" dirty="0"/>
              <a:t>le Programme d’éradication de la poliomyélite, dirigé par l’Initiative mondiale pour l’éradication de la poliomyélite (IMEP) est une vraie réussite de l’ONU. Lancée en 1988 par l'Organisation mondiale de la santé (OMS), en collaboration avec l’UNICEF, le Rotary International, et plus tard avec les CDC et </a:t>
            </a:r>
            <a:r>
              <a:rPr lang="fr-FR" dirty="0" err="1"/>
              <a:t>Gavi</a:t>
            </a:r>
            <a:r>
              <a:rPr lang="fr-FR" dirty="0"/>
              <a:t>, cette initiative visait à éradiquer la poliomyélite dans le monde entier, une maladie virale paralysante, principalement infantile. En 1988, plus de 350 000 cas de polio étaient recensés chaque année dans plus de 125 pays. Les résultats sont fulgurants, grâce aux milliards levés et aux aides entre ONU, Etats, institutions locales :</a:t>
            </a:r>
          </a:p>
          <a:p>
            <a:pPr lvl="0"/>
            <a:r>
              <a:rPr lang="fr-FR" dirty="0"/>
              <a:t>En 2023, il ne restait que deux pays endémiques : l’Afghanistan et le Pakistan, avec moins de 30 cas rapportés par an.</a:t>
            </a:r>
          </a:p>
          <a:p>
            <a:pPr lvl="0"/>
            <a:r>
              <a:rPr lang="fr-FR" dirty="0"/>
              <a:t>Plus de 2,5 milliards d’enfants ont été vaccinés depuis le lancement du programme.</a:t>
            </a:r>
          </a:p>
          <a:p>
            <a:pPr lvl="0"/>
            <a:r>
              <a:rPr lang="fr-FR" dirty="0"/>
              <a:t>99,9 % de réduction des cas de poliomyélite à l’échelle mondiale.</a:t>
            </a:r>
          </a:p>
          <a:p>
            <a:pPr marL="0" indent="0">
              <a:buNone/>
            </a:pPr>
            <a:endParaRPr lang="fr-FR" dirty="0"/>
          </a:p>
        </p:txBody>
      </p:sp>
    </p:spTree>
    <p:extLst>
      <p:ext uri="{BB962C8B-B14F-4D97-AF65-F5344CB8AC3E}">
        <p14:creationId xmlns:p14="http://schemas.microsoft.com/office/powerpoint/2010/main" val="70822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A93F0-CB41-89C1-2B76-A75742D2C2B2}"/>
              </a:ext>
            </a:extLst>
          </p:cNvPr>
          <p:cNvSpPr>
            <a:spLocks noGrp="1"/>
          </p:cNvSpPr>
          <p:nvPr>
            <p:ph type="title"/>
          </p:nvPr>
        </p:nvSpPr>
        <p:spPr/>
        <p:txBody>
          <a:bodyPr/>
          <a:lstStyle/>
          <a:p>
            <a:pPr algn="ctr"/>
            <a:r>
              <a:rPr lang="fr-FR" dirty="0"/>
              <a:t>PAS</a:t>
            </a:r>
          </a:p>
        </p:txBody>
      </p:sp>
      <p:sp>
        <p:nvSpPr>
          <p:cNvPr id="3" name="Espace réservé du contenu 2">
            <a:extLst>
              <a:ext uri="{FF2B5EF4-FFF2-40B4-BE49-F238E27FC236}">
                <a16:creationId xmlns:a16="http://schemas.microsoft.com/office/drawing/2014/main" id="{AF3613C6-DBBB-32C3-125D-C0F5EBEA9D27}"/>
              </a:ext>
            </a:extLst>
          </p:cNvPr>
          <p:cNvSpPr>
            <a:spLocks noGrp="1"/>
          </p:cNvSpPr>
          <p:nvPr>
            <p:ph idx="1"/>
          </p:nvPr>
        </p:nvSpPr>
        <p:spPr/>
        <p:txBody>
          <a:bodyPr>
            <a:normAutofit fontScale="92500" lnSpcReduction="10000"/>
          </a:bodyPr>
          <a:lstStyle/>
          <a:p>
            <a:pPr marL="0" indent="0">
              <a:buNone/>
            </a:pPr>
            <a:r>
              <a:rPr lang="fr-FR" b="0" i="0" dirty="0">
                <a:solidFill>
                  <a:srgbClr val="333333"/>
                </a:solidFill>
                <a:effectLst/>
                <a:highlight>
                  <a:srgbClr val="FFFFFF"/>
                </a:highlight>
                <a:latin typeface="Walbaum"/>
              </a:rPr>
              <a:t>Politique de réformes économiques mise en place par les institutions de Bretton Woods (FMI et Banque mondiale) pour permettre aux pays pauvres de sortir de la crise économique engendrée par le fardeau de la dette, les deux premiers chocs pétroliers (1973 et 1979) et la baisse du prix des matières premières. Elle est matérialisée par des programmes d’aide assortis de conditionnalités : </a:t>
            </a:r>
            <a:r>
              <a:rPr lang="fr-FR" b="1" i="0" dirty="0">
                <a:solidFill>
                  <a:srgbClr val="333333"/>
                </a:solidFill>
                <a:effectLst/>
                <a:highlight>
                  <a:srgbClr val="FFFFFF"/>
                </a:highlight>
                <a:latin typeface="Walbaum"/>
              </a:rPr>
              <a:t>politique d’austérité, privatisation du secteur public, lutte contre la corruption et le clientélisme et surtout libéralisation de l’économie.</a:t>
            </a:r>
            <a:r>
              <a:rPr lang="fr-FR" b="0" i="0" dirty="0">
                <a:solidFill>
                  <a:srgbClr val="333333"/>
                </a:solidFill>
                <a:effectLst/>
                <a:highlight>
                  <a:srgbClr val="FFFFFF"/>
                </a:highlight>
                <a:latin typeface="Walbaum"/>
              </a:rPr>
              <a:t> Les coûts humains de ces politiques, dus notamment à la diminution de l’aide dans les domaines de la santé, de l’éducation et des infrastructures et aux politiques de privatisations, ont été largement dénoncés, tant par les populations concernées que par certains économistes, tels Joseph E. Stiglitz.</a:t>
            </a:r>
          </a:p>
          <a:p>
            <a:pPr marL="0" indent="0">
              <a:buNone/>
            </a:pPr>
            <a:endParaRPr lang="fr-FR" dirty="0"/>
          </a:p>
        </p:txBody>
      </p:sp>
    </p:spTree>
    <p:extLst>
      <p:ext uri="{BB962C8B-B14F-4D97-AF65-F5344CB8AC3E}">
        <p14:creationId xmlns:p14="http://schemas.microsoft.com/office/powerpoint/2010/main" val="231552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6E532-1590-6253-67E0-A49623DE20B3}"/>
              </a:ext>
            </a:extLst>
          </p:cNvPr>
          <p:cNvSpPr>
            <a:spLocks noGrp="1"/>
          </p:cNvSpPr>
          <p:nvPr>
            <p:ph type="title"/>
          </p:nvPr>
        </p:nvSpPr>
        <p:spPr/>
        <p:txBody>
          <a:bodyPr/>
          <a:lstStyle/>
          <a:p>
            <a:r>
              <a:rPr lang="fr-FR" dirty="0"/>
              <a:t>Cartes des principales ZIR dans le monde</a:t>
            </a:r>
            <a:br>
              <a:rPr lang="fr-FR" dirty="0"/>
            </a:br>
            <a:r>
              <a:rPr lang="fr-FR" sz="1800" dirty="0"/>
              <a:t>(attention, il y en a beaucoup plus, ce sont quelques grandes).</a:t>
            </a:r>
            <a:endParaRPr lang="fr-FR" dirty="0"/>
          </a:p>
        </p:txBody>
      </p:sp>
      <p:pic>
        <p:nvPicPr>
          <p:cNvPr id="5" name="Espace réservé du contenu 4">
            <a:extLst>
              <a:ext uri="{FF2B5EF4-FFF2-40B4-BE49-F238E27FC236}">
                <a16:creationId xmlns:a16="http://schemas.microsoft.com/office/drawing/2014/main" id="{A60CC12F-1F81-A185-9C8A-5EEAEFC85910}"/>
              </a:ext>
            </a:extLst>
          </p:cNvPr>
          <p:cNvPicPr>
            <a:picLocks noGrp="1" noChangeAspect="1"/>
          </p:cNvPicPr>
          <p:nvPr>
            <p:ph idx="1"/>
          </p:nvPr>
        </p:nvPicPr>
        <p:blipFill>
          <a:blip r:embed="rId2"/>
          <a:stretch>
            <a:fillRect/>
          </a:stretch>
        </p:blipFill>
        <p:spPr>
          <a:xfrm>
            <a:off x="707011" y="2009448"/>
            <a:ext cx="10309979" cy="4848552"/>
          </a:xfrm>
          <a:prstGeom prst="rect">
            <a:avLst/>
          </a:prstGeom>
        </p:spPr>
      </p:pic>
    </p:spTree>
    <p:extLst>
      <p:ext uri="{BB962C8B-B14F-4D97-AF65-F5344CB8AC3E}">
        <p14:creationId xmlns:p14="http://schemas.microsoft.com/office/powerpoint/2010/main" val="191942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320DC-1ADE-2870-65A4-BE76BF44805F}"/>
              </a:ext>
            </a:extLst>
          </p:cNvPr>
          <p:cNvSpPr>
            <a:spLocks noGrp="1"/>
          </p:cNvSpPr>
          <p:nvPr>
            <p:ph type="ctrTitle"/>
          </p:nvPr>
        </p:nvSpPr>
        <p:spPr>
          <a:xfrm>
            <a:off x="1373171" y="132548"/>
            <a:ext cx="9144000" cy="2387600"/>
          </a:xfrm>
        </p:spPr>
        <p:txBody>
          <a:bodyPr>
            <a:normAutofit fontScale="90000"/>
          </a:bodyPr>
          <a:lstStyle/>
          <a:p>
            <a:r>
              <a:rPr lang="fr-FR" dirty="0"/>
              <a:t>I- Le triomphe de la gouvernance institutionnelle?</a:t>
            </a:r>
          </a:p>
        </p:txBody>
      </p:sp>
      <p:sp>
        <p:nvSpPr>
          <p:cNvPr id="3" name="Sous-titre 2">
            <a:extLst>
              <a:ext uri="{FF2B5EF4-FFF2-40B4-BE49-F238E27FC236}">
                <a16:creationId xmlns:a16="http://schemas.microsoft.com/office/drawing/2014/main" id="{412832E0-85E4-B571-20C0-5AB13AC72681}"/>
              </a:ext>
            </a:extLst>
          </p:cNvPr>
          <p:cNvSpPr>
            <a:spLocks noGrp="1"/>
          </p:cNvSpPr>
          <p:nvPr>
            <p:ph type="subTitle" idx="1"/>
          </p:nvPr>
        </p:nvSpPr>
        <p:spPr>
          <a:xfrm>
            <a:off x="1524000" y="2520149"/>
            <a:ext cx="9144000" cy="3984346"/>
          </a:xfrm>
        </p:spPr>
        <p:txBody>
          <a:bodyPr>
            <a:normAutofit fontScale="92500" lnSpcReduction="10000"/>
          </a:bodyPr>
          <a:lstStyle/>
          <a:p>
            <a:pPr algn="l"/>
            <a:r>
              <a:rPr lang="fr-FR" b="1" dirty="0"/>
              <a:t>A- Rappel: histoire de la gouvernance mondiale.</a:t>
            </a:r>
          </a:p>
          <a:p>
            <a:pPr algn="l"/>
            <a:endParaRPr lang="fr-FR" b="1" dirty="0"/>
          </a:p>
          <a:p>
            <a:pPr algn="l"/>
            <a:r>
              <a:rPr lang="fr-FR" b="1" dirty="0"/>
              <a:t>B- Activité et remise en cause.</a:t>
            </a:r>
          </a:p>
          <a:p>
            <a:pPr algn="l"/>
            <a:r>
              <a:rPr lang="fr-FR" dirty="0"/>
              <a:t>1- Le retour de l’Onu.</a:t>
            </a:r>
          </a:p>
          <a:p>
            <a:pPr algn="l"/>
            <a:r>
              <a:rPr lang="fr-FR" dirty="0"/>
              <a:t>2-Le problème du conseil de sécurité.</a:t>
            </a:r>
          </a:p>
          <a:p>
            <a:pPr algn="l"/>
            <a:r>
              <a:rPr lang="fr-FR" dirty="0"/>
              <a:t>Une institution inefficace?</a:t>
            </a:r>
          </a:p>
          <a:p>
            <a:pPr algn="l"/>
            <a:endParaRPr lang="fr-FR" dirty="0"/>
          </a:p>
          <a:p>
            <a:pPr algn="l"/>
            <a:r>
              <a:rPr lang="fr-FR" b="1" dirty="0"/>
              <a:t>C- Mutation et réforme du système de Bretton Woods:</a:t>
            </a:r>
          </a:p>
          <a:p>
            <a:pPr algn="l"/>
            <a:r>
              <a:rPr lang="fr-FR" dirty="0"/>
              <a:t>1-Un système libéral dominé par les occidentaux.</a:t>
            </a:r>
          </a:p>
          <a:p>
            <a:pPr algn="l"/>
            <a:r>
              <a:rPr lang="fr-FR" dirty="0"/>
              <a:t>2- Critiqué et réformé. </a:t>
            </a:r>
          </a:p>
        </p:txBody>
      </p:sp>
    </p:spTree>
    <p:extLst>
      <p:ext uri="{BB962C8B-B14F-4D97-AF65-F5344CB8AC3E}">
        <p14:creationId xmlns:p14="http://schemas.microsoft.com/office/powerpoint/2010/main" val="406446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2CDEA-9CD7-6BAE-91CB-AB240CEF5F72}"/>
              </a:ext>
            </a:extLst>
          </p:cNvPr>
          <p:cNvSpPr>
            <a:spLocks noGrp="1"/>
          </p:cNvSpPr>
          <p:nvPr>
            <p:ph type="title"/>
          </p:nvPr>
        </p:nvSpPr>
        <p:spPr/>
        <p:txBody>
          <a:bodyPr/>
          <a:lstStyle/>
          <a:p>
            <a:r>
              <a:rPr lang="fr-FR" dirty="0"/>
              <a:t>La typologie de Bela Balassa </a:t>
            </a:r>
            <a:r>
              <a:rPr lang="fr-FR" i="1" dirty="0"/>
              <a:t>The Theory of </a:t>
            </a:r>
            <a:r>
              <a:rPr lang="fr-FR" i="1" dirty="0" err="1"/>
              <a:t>Economic</a:t>
            </a:r>
            <a:r>
              <a:rPr lang="fr-FR" i="1" dirty="0"/>
              <a:t> </a:t>
            </a:r>
            <a:r>
              <a:rPr lang="fr-FR" i="1" dirty="0" err="1"/>
              <a:t>Integration</a:t>
            </a:r>
            <a:r>
              <a:rPr lang="fr-FR" dirty="0"/>
              <a:t> (1961)</a:t>
            </a:r>
          </a:p>
        </p:txBody>
      </p:sp>
      <p:sp>
        <p:nvSpPr>
          <p:cNvPr id="11" name="Espace réservé du contenu 10">
            <a:extLst>
              <a:ext uri="{FF2B5EF4-FFF2-40B4-BE49-F238E27FC236}">
                <a16:creationId xmlns:a16="http://schemas.microsoft.com/office/drawing/2014/main" id="{48195498-446C-EE9B-838F-DF33130A0DD6}"/>
              </a:ext>
            </a:extLst>
          </p:cNvPr>
          <p:cNvSpPr>
            <a:spLocks noGrp="1"/>
          </p:cNvSpPr>
          <p:nvPr>
            <p:ph idx="1"/>
          </p:nvPr>
        </p:nvSpPr>
        <p:spPr>
          <a:xfrm>
            <a:off x="282804" y="1825624"/>
            <a:ext cx="11070996" cy="4782565"/>
          </a:xfrm>
        </p:spPr>
        <p:txBody>
          <a:bodyPr>
            <a:normAutofit fontScale="40000" lnSpcReduction="20000"/>
          </a:bodyPr>
          <a:lstStyle/>
          <a:p>
            <a:pPr lvl="0"/>
            <a:r>
              <a:rPr lang="fr-FR" b="1" dirty="0"/>
              <a:t>Zone de libre-échange (Free Trade Area)= la plupart des ZIR.</a:t>
            </a:r>
            <a:endParaRPr lang="fr-FR" dirty="0"/>
          </a:p>
          <a:p>
            <a:pPr marL="0" indent="0">
              <a:buNone/>
            </a:pPr>
            <a:r>
              <a:rPr lang="fr-FR" dirty="0"/>
              <a:t>Suppression des barrières tarifaires (droits de douane) entre membres</a:t>
            </a:r>
          </a:p>
          <a:p>
            <a:pPr marL="0" indent="0">
              <a:buNone/>
            </a:pPr>
            <a:r>
              <a:rPr lang="fr-FR" dirty="0"/>
              <a:t>Chaque État conserve sa politique commerciale vis-à-vis des non-membres.</a:t>
            </a:r>
          </a:p>
          <a:p>
            <a:pPr marL="0" indent="0">
              <a:buNone/>
            </a:pPr>
            <a:endParaRPr lang="fr-FR" dirty="0"/>
          </a:p>
          <a:p>
            <a:pPr lvl="0"/>
            <a:r>
              <a:rPr lang="fr-FR" b="1" dirty="0"/>
              <a:t>Union douanière (Customs Union)= exemple du Mercosur, avec un tarif extérieur commun autour de 11,5%, avec des pointes à 35%.</a:t>
            </a:r>
            <a:endParaRPr lang="fr-FR" dirty="0"/>
          </a:p>
          <a:p>
            <a:pPr marL="0" indent="0">
              <a:buNone/>
            </a:pPr>
            <a:r>
              <a:rPr lang="fr-FR" dirty="0"/>
              <a:t>En plus de la libre circulation, adoption d’un </a:t>
            </a:r>
            <a:r>
              <a:rPr lang="fr-FR" b="1" dirty="0"/>
              <a:t>tarif extérieur commun</a:t>
            </a:r>
            <a:r>
              <a:rPr lang="fr-FR" dirty="0"/>
              <a:t> pour les échanges avec l’extérieur.</a:t>
            </a:r>
          </a:p>
          <a:p>
            <a:pPr marL="0" indent="0">
              <a:buNone/>
            </a:pPr>
            <a:r>
              <a:rPr lang="fr-FR" dirty="0"/>
              <a:t> </a:t>
            </a:r>
          </a:p>
          <a:p>
            <a:pPr lvl="0"/>
            <a:r>
              <a:rPr lang="fr-FR" b="1" dirty="0"/>
              <a:t>Marché commun (Common </a:t>
            </a:r>
            <a:r>
              <a:rPr lang="fr-FR" b="1" dirty="0" err="1"/>
              <a:t>Market</a:t>
            </a:r>
            <a:r>
              <a:rPr lang="fr-FR" b="1" dirty="0"/>
              <a:t>): l’UE à sa naissance avec Schengen (années 90). La Communauté Andine se trouve entre l’Union douanière et le Marché commun, avec libre circulation des biens et des personnes, mais pas des capitaux et des services, harmonisation des normes, mais coordination politique et économique limitée. Institutions communes, avec conseil des chefs d’Etat et des </a:t>
            </a:r>
            <a:r>
              <a:rPr lang="fr-FR" b="1" dirty="0" err="1"/>
              <a:t>minisres,mais</a:t>
            </a:r>
            <a:r>
              <a:rPr lang="fr-FR" b="1" dirty="0"/>
              <a:t> le Parlement Andin n’a qu’un rôle consultatif.</a:t>
            </a:r>
            <a:endParaRPr lang="fr-FR" dirty="0"/>
          </a:p>
          <a:p>
            <a:pPr marL="0" lvl="0" indent="0">
              <a:buNone/>
            </a:pPr>
            <a:r>
              <a:rPr lang="fr-FR" dirty="0"/>
              <a:t>Libre circulation des </a:t>
            </a:r>
            <a:r>
              <a:rPr lang="fr-FR" b="1" dirty="0"/>
              <a:t>biens, services, travailleurs et capitaux</a:t>
            </a:r>
            <a:r>
              <a:rPr lang="fr-FR" dirty="0"/>
              <a:t>.</a:t>
            </a:r>
          </a:p>
          <a:p>
            <a:pPr marL="0" lvl="0" indent="0">
              <a:buNone/>
            </a:pPr>
            <a:r>
              <a:rPr lang="fr-FR" dirty="0"/>
              <a:t>On y ajoute l’harmonisation des normes internes, y compris non-tarifaires. </a:t>
            </a:r>
          </a:p>
          <a:p>
            <a:pPr marL="0" indent="0">
              <a:buNone/>
            </a:pPr>
            <a:r>
              <a:rPr lang="fr-FR" dirty="0"/>
              <a:t> </a:t>
            </a:r>
          </a:p>
          <a:p>
            <a:pPr lvl="0"/>
            <a:r>
              <a:rPr lang="fr-FR" b="1" dirty="0"/>
              <a:t>Union économique (</a:t>
            </a:r>
            <a:r>
              <a:rPr lang="fr-FR" b="1" dirty="0" err="1"/>
              <a:t>Economic</a:t>
            </a:r>
            <a:r>
              <a:rPr lang="fr-FR" b="1" dirty="0"/>
              <a:t> Union) = l’UE aujourd’hui. </a:t>
            </a:r>
            <a:endParaRPr lang="fr-FR" dirty="0"/>
          </a:p>
          <a:p>
            <a:pPr marL="0" lvl="0" indent="0">
              <a:buNone/>
            </a:pPr>
            <a:r>
              <a:rPr lang="fr-FR" dirty="0"/>
              <a:t>Marché commun + </a:t>
            </a:r>
            <a:r>
              <a:rPr lang="fr-FR" b="1" dirty="0"/>
              <a:t>coordination des politiques économiques</a:t>
            </a:r>
            <a:r>
              <a:rPr lang="fr-FR" dirty="0"/>
              <a:t> (fiscales, monétaires, sociales).</a:t>
            </a:r>
          </a:p>
          <a:p>
            <a:pPr marL="0" lvl="0" indent="0">
              <a:buNone/>
            </a:pPr>
            <a:r>
              <a:rPr lang="fr-FR" dirty="0"/>
              <a:t>Harmonisation des législations dans différents domaines économiques.</a:t>
            </a:r>
          </a:p>
          <a:p>
            <a:pPr marL="0" indent="0">
              <a:buNone/>
            </a:pPr>
            <a:r>
              <a:rPr lang="fr-FR" dirty="0"/>
              <a:t> </a:t>
            </a:r>
          </a:p>
          <a:p>
            <a:pPr lvl="0"/>
            <a:r>
              <a:rPr lang="fr-FR" b="1" dirty="0"/>
              <a:t>Intégration économique complète (Total/Complete </a:t>
            </a:r>
            <a:r>
              <a:rPr lang="fr-FR" b="1" dirty="0" err="1"/>
              <a:t>Economic</a:t>
            </a:r>
            <a:r>
              <a:rPr lang="fr-FR" b="1" dirty="0"/>
              <a:t> </a:t>
            </a:r>
            <a:r>
              <a:rPr lang="fr-FR" b="1" dirty="0" err="1"/>
              <a:t>Integration</a:t>
            </a:r>
            <a:r>
              <a:rPr lang="fr-FR" b="1" dirty="0"/>
              <a:t>)n’existe pas pour l’instant.</a:t>
            </a:r>
            <a:endParaRPr lang="fr-FR" dirty="0"/>
          </a:p>
          <a:p>
            <a:pPr marL="0" lvl="0" indent="0">
              <a:buNone/>
            </a:pPr>
            <a:r>
              <a:rPr lang="fr-FR" dirty="0"/>
              <a:t>Union économique avec </a:t>
            </a:r>
            <a:r>
              <a:rPr lang="fr-FR" b="1" dirty="0"/>
              <a:t>politique monétaire et fiscale commune</a:t>
            </a:r>
            <a:r>
              <a:rPr lang="fr-FR" dirty="0"/>
              <a:t>, </a:t>
            </a:r>
            <a:r>
              <a:rPr lang="fr-FR" b="1" dirty="0"/>
              <a:t>institutions supranationales</a:t>
            </a:r>
            <a:r>
              <a:rPr lang="fr-FR" dirty="0"/>
              <a:t>.</a:t>
            </a:r>
          </a:p>
          <a:p>
            <a:pPr marL="0" lvl="0" indent="0">
              <a:buNone/>
            </a:pPr>
            <a:r>
              <a:rPr lang="fr-FR" dirty="0"/>
              <a:t>Transforme en partie l’ensemble intégré en quasi-</a:t>
            </a:r>
            <a:r>
              <a:rPr lang="fr-FR" b="1" dirty="0"/>
              <a:t>état fédéral</a:t>
            </a:r>
            <a:r>
              <a:rPr lang="fr-FR" dirty="0"/>
              <a:t> </a:t>
            </a:r>
          </a:p>
          <a:p>
            <a:pPr marL="0" indent="0">
              <a:buNone/>
            </a:pPr>
            <a:endParaRPr lang="fr-FR" dirty="0"/>
          </a:p>
        </p:txBody>
      </p:sp>
    </p:spTree>
    <p:extLst>
      <p:ext uri="{BB962C8B-B14F-4D97-AF65-F5344CB8AC3E}">
        <p14:creationId xmlns:p14="http://schemas.microsoft.com/office/powerpoint/2010/main" val="119168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2BECF-BB99-EE96-D789-4ED7B75F781E}"/>
              </a:ext>
            </a:extLst>
          </p:cNvPr>
          <p:cNvSpPr>
            <a:spLocks noGrp="1"/>
          </p:cNvSpPr>
          <p:nvPr>
            <p:ph type="title"/>
          </p:nvPr>
        </p:nvSpPr>
        <p:spPr/>
        <p:txBody>
          <a:bodyPr/>
          <a:lstStyle/>
          <a:p>
            <a:r>
              <a:rPr lang="fr-FR" dirty="0"/>
              <a:t>Le congrès de Vienne</a:t>
            </a:r>
          </a:p>
        </p:txBody>
      </p:sp>
      <p:pic>
        <p:nvPicPr>
          <p:cNvPr id="1026" name="Picture 2" descr="Vidéo et Carte de l’Europe en 1815 &gt; Le Congrès de Vienne (novembre 1814-juin 1815) (6 min. 19)">
            <a:extLst>
              <a:ext uri="{FF2B5EF4-FFF2-40B4-BE49-F238E27FC236}">
                <a16:creationId xmlns:a16="http://schemas.microsoft.com/office/drawing/2014/main" id="{BB2E7E25-022E-D3A6-4E8C-E48F46135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487" y="2142544"/>
            <a:ext cx="523875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7EF2396-AA79-7E2C-3113-5175DF69B32F}"/>
              </a:ext>
            </a:extLst>
          </p:cNvPr>
          <p:cNvSpPr txBox="1"/>
          <p:nvPr/>
        </p:nvSpPr>
        <p:spPr>
          <a:xfrm>
            <a:off x="6297105" y="3054285"/>
            <a:ext cx="4967926" cy="1938992"/>
          </a:xfrm>
          <a:prstGeom prst="rect">
            <a:avLst/>
          </a:prstGeom>
          <a:noFill/>
        </p:spPr>
        <p:txBody>
          <a:bodyPr wrap="square" rtlCol="0">
            <a:spAutoFit/>
          </a:bodyPr>
          <a:lstStyle/>
          <a:p>
            <a:r>
              <a:rPr lang="fr-FR" sz="2000" dirty="0"/>
              <a:t>Principes:</a:t>
            </a:r>
          </a:p>
          <a:p>
            <a:endParaRPr lang="fr-FR" sz="2000" dirty="0"/>
          </a:p>
          <a:p>
            <a:pPr marL="285750" indent="-285750">
              <a:buFontTx/>
              <a:buChar char="-"/>
            </a:pPr>
            <a:r>
              <a:rPr lang="fr-FR" sz="2000" dirty="0"/>
              <a:t>Equilibre des puissances.</a:t>
            </a:r>
          </a:p>
          <a:p>
            <a:pPr marL="285750" indent="-285750">
              <a:buFontTx/>
              <a:buChar char="-"/>
            </a:pPr>
            <a:r>
              <a:rPr lang="fr-FR" sz="2000" dirty="0"/>
              <a:t>Primauté de la négociation.</a:t>
            </a:r>
          </a:p>
          <a:p>
            <a:pPr marL="285750" indent="-285750">
              <a:buFontTx/>
              <a:buChar char="-"/>
            </a:pPr>
            <a:r>
              <a:rPr lang="fr-FR" sz="2000" dirty="0"/>
              <a:t>Possibilité de conférences en cas de risque de guerre</a:t>
            </a:r>
          </a:p>
        </p:txBody>
      </p:sp>
    </p:spTree>
    <p:extLst>
      <p:ext uri="{BB962C8B-B14F-4D97-AF65-F5344CB8AC3E}">
        <p14:creationId xmlns:p14="http://schemas.microsoft.com/office/powerpoint/2010/main" val="249996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FA647-8A4D-9923-9B8E-9CCFCA813433}"/>
              </a:ext>
            </a:extLst>
          </p:cNvPr>
          <p:cNvSpPr>
            <a:spLocks noGrp="1"/>
          </p:cNvSpPr>
          <p:nvPr>
            <p:ph type="title"/>
          </p:nvPr>
        </p:nvSpPr>
        <p:spPr/>
        <p:txBody>
          <a:bodyPr/>
          <a:lstStyle/>
          <a:p>
            <a:r>
              <a:rPr lang="fr-FR" dirty="0"/>
              <a:t>1945: ONU et Bretton Woods</a:t>
            </a:r>
          </a:p>
        </p:txBody>
      </p:sp>
      <p:pic>
        <p:nvPicPr>
          <p:cNvPr id="4" name="Espace réservé du contenu 3">
            <a:extLst>
              <a:ext uri="{FF2B5EF4-FFF2-40B4-BE49-F238E27FC236}">
                <a16:creationId xmlns:a16="http://schemas.microsoft.com/office/drawing/2014/main" id="{842937F8-1EC2-E37F-7D14-CC1F66C5DA06}"/>
              </a:ext>
            </a:extLst>
          </p:cNvPr>
          <p:cNvPicPr>
            <a:picLocks noGrp="1" noChangeAspect="1"/>
          </p:cNvPicPr>
          <p:nvPr>
            <p:ph idx="1"/>
          </p:nvPr>
        </p:nvPicPr>
        <p:blipFill>
          <a:blip r:embed="rId2"/>
          <a:stretch>
            <a:fillRect/>
          </a:stretch>
        </p:blipFill>
        <p:spPr>
          <a:xfrm>
            <a:off x="540975" y="2014161"/>
            <a:ext cx="4699821" cy="4351338"/>
          </a:xfrm>
          <a:prstGeom prst="rect">
            <a:avLst/>
          </a:prstGeom>
        </p:spPr>
      </p:pic>
      <p:pic>
        <p:nvPicPr>
          <p:cNvPr id="5" name="Image 4">
            <a:extLst>
              <a:ext uri="{FF2B5EF4-FFF2-40B4-BE49-F238E27FC236}">
                <a16:creationId xmlns:a16="http://schemas.microsoft.com/office/drawing/2014/main" id="{BFA86E55-E0C3-E12E-C203-EA8AFE166446}"/>
              </a:ext>
            </a:extLst>
          </p:cNvPr>
          <p:cNvPicPr>
            <a:picLocks noChangeAspect="1"/>
          </p:cNvPicPr>
          <p:nvPr/>
        </p:nvPicPr>
        <p:blipFill rotWithShape="1">
          <a:blip r:embed="rId3"/>
          <a:srcRect b="10206"/>
          <a:stretch/>
        </p:blipFill>
        <p:spPr>
          <a:xfrm>
            <a:off x="6095999" y="1908337"/>
            <a:ext cx="5027629" cy="4584538"/>
          </a:xfrm>
          <a:prstGeom prst="rect">
            <a:avLst/>
          </a:prstGeom>
        </p:spPr>
      </p:pic>
    </p:spTree>
    <p:extLst>
      <p:ext uri="{BB962C8B-B14F-4D97-AF65-F5344CB8AC3E}">
        <p14:creationId xmlns:p14="http://schemas.microsoft.com/office/powerpoint/2010/main" val="355356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B040C-B099-4DDF-8547-74E0825C365A}"/>
              </a:ext>
            </a:extLst>
          </p:cNvPr>
          <p:cNvSpPr>
            <a:spLocks noGrp="1"/>
          </p:cNvSpPr>
          <p:nvPr>
            <p:ph type="title"/>
          </p:nvPr>
        </p:nvSpPr>
        <p:spPr>
          <a:xfrm>
            <a:off x="838199" y="365125"/>
            <a:ext cx="10739511" cy="1325563"/>
          </a:xfrm>
        </p:spPr>
        <p:txBody>
          <a:bodyPr/>
          <a:lstStyle/>
          <a:p>
            <a:r>
              <a:rPr lang="fr-FR" dirty="0"/>
              <a:t>Les missions de l’ONU dans les années 90-2000</a:t>
            </a:r>
          </a:p>
        </p:txBody>
      </p:sp>
      <p:pic>
        <p:nvPicPr>
          <p:cNvPr id="1026" name="Picture 2" descr="Un nouveau rôle pour l'ONU - Le cafuron">
            <a:extLst>
              <a:ext uri="{FF2B5EF4-FFF2-40B4-BE49-F238E27FC236}">
                <a16:creationId xmlns:a16="http://schemas.microsoft.com/office/drawing/2014/main" id="{38A12618-4FCC-4A6F-87A8-1CCC199C54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12" y="1825624"/>
            <a:ext cx="12023187"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6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A7414-23E0-43E5-923A-957A297A5102}"/>
              </a:ext>
            </a:extLst>
          </p:cNvPr>
          <p:cNvSpPr>
            <a:spLocks noGrp="1"/>
          </p:cNvSpPr>
          <p:nvPr>
            <p:ph type="title"/>
          </p:nvPr>
        </p:nvSpPr>
        <p:spPr/>
        <p:txBody>
          <a:bodyPr/>
          <a:lstStyle/>
          <a:p>
            <a:r>
              <a:rPr lang="fr-FR" dirty="0"/>
              <a:t>Le droit d’ingérence</a:t>
            </a:r>
          </a:p>
        </p:txBody>
      </p:sp>
      <p:sp>
        <p:nvSpPr>
          <p:cNvPr id="3" name="Espace réservé du contenu 2">
            <a:extLst>
              <a:ext uri="{FF2B5EF4-FFF2-40B4-BE49-F238E27FC236}">
                <a16:creationId xmlns:a16="http://schemas.microsoft.com/office/drawing/2014/main" id="{EB11B5EA-5540-4FBA-86C3-D55EF9CF6EAC}"/>
              </a:ext>
            </a:extLst>
          </p:cNvPr>
          <p:cNvSpPr>
            <a:spLocks noGrp="1"/>
          </p:cNvSpPr>
          <p:nvPr>
            <p:ph idx="1"/>
          </p:nvPr>
        </p:nvSpPr>
        <p:spPr>
          <a:xfrm>
            <a:off x="838200" y="1825624"/>
            <a:ext cx="10515600" cy="4876833"/>
          </a:xfrm>
        </p:spPr>
        <p:txBody>
          <a:bodyPr>
            <a:normAutofit fontScale="55000" lnSpcReduction="20000"/>
          </a:bodyPr>
          <a:lstStyle/>
          <a:p>
            <a:pPr marL="0" indent="0" algn="just">
              <a:buNone/>
            </a:pPr>
            <a:r>
              <a:rPr lang="fr-FR" b="0" i="0" dirty="0">
                <a:effectLst/>
                <a:highlight>
                  <a:srgbClr val="FFFFFF"/>
                </a:highlight>
                <a:latin typeface="Roboto" panose="02000000000000000000" pitchFamily="2" charset="0"/>
              </a:rPr>
              <a:t>L’</a:t>
            </a:r>
            <a:r>
              <a:rPr lang="fr-FR" b="1" i="0" dirty="0">
                <a:effectLst/>
                <a:highlight>
                  <a:srgbClr val="FFFFFF"/>
                </a:highlight>
                <a:latin typeface="Roboto" panose="02000000000000000000" pitchFamily="2" charset="0"/>
              </a:rPr>
              <a:t>ingérence </a:t>
            </a:r>
            <a:r>
              <a:rPr lang="fr-FR" b="0" i="0" dirty="0">
                <a:effectLst/>
                <a:highlight>
                  <a:srgbClr val="FFFFFF"/>
                </a:highlight>
                <a:latin typeface="Roboto" panose="02000000000000000000" pitchFamily="2" charset="0"/>
              </a:rPr>
              <a:t>désigne, en droit international, le fait pour un État ou une organisation internationale d’intervenir dans les affaires intérieures d’un pays tiers, sans son consentement. Une telle intervention va à l’encontre de la notion de « pleine et entière souveraineté des États ». Pour cette raison, la charte des Nations-Unies du 26 juin 1945 a posé le strict </a:t>
            </a:r>
            <a:r>
              <a:rPr lang="fr-FR" b="1" i="0" dirty="0">
                <a:effectLst/>
                <a:highlight>
                  <a:srgbClr val="FFFFFF"/>
                </a:highlight>
                <a:latin typeface="Roboto" panose="02000000000000000000" pitchFamily="2" charset="0"/>
              </a:rPr>
              <a:t>principe de non-ingérence dans les affaires intérieures de tout État indépendant </a:t>
            </a:r>
            <a:r>
              <a:rPr lang="fr-FR" b="0" i="0" dirty="0">
                <a:effectLst/>
                <a:highlight>
                  <a:srgbClr val="FFFFFF"/>
                </a:highlight>
                <a:latin typeface="Roboto" panose="02000000000000000000" pitchFamily="2" charset="0"/>
              </a:rPr>
              <a:t>(article 27).</a:t>
            </a:r>
          </a:p>
          <a:p>
            <a:pPr marL="0" indent="0" algn="just">
              <a:buNone/>
            </a:pPr>
            <a:r>
              <a:rPr lang="fr-FR" b="0" i="0" dirty="0">
                <a:effectLst/>
                <a:highlight>
                  <a:srgbClr val="FFFFFF"/>
                </a:highlight>
                <a:latin typeface="Roboto" panose="02000000000000000000" pitchFamily="2" charset="0"/>
              </a:rPr>
              <a:t>Depuis lors, </a:t>
            </a:r>
            <a:r>
              <a:rPr lang="fr-FR" b="1" i="0" dirty="0">
                <a:effectLst/>
                <a:highlight>
                  <a:srgbClr val="FFFFFF"/>
                </a:highlight>
                <a:latin typeface="Roboto" panose="02000000000000000000" pitchFamily="2" charset="0"/>
              </a:rPr>
              <a:t>ce principe a évolué à l’occasion de graves crises humanitaires</a:t>
            </a:r>
            <a:r>
              <a:rPr lang="fr-FR" b="0" i="0" dirty="0">
                <a:effectLst/>
                <a:highlight>
                  <a:srgbClr val="FFFFFF"/>
                </a:highlight>
                <a:latin typeface="Roboto" panose="02000000000000000000" pitchFamily="2" charset="0"/>
              </a:rPr>
              <a:t>. La guerre du Biafra (1967-1970) a été un événement déclencheur : la catastrophe humanitaire qu’elle a engendrée, notamment la famine qui toucha entre 600 000 et un million de personnes, fut fortement médiatisée. De nombreux États, mais aussi l’opinion publique mondiale, ont alors réclamé une intervention humanitaire internationale, ce que refusa le Nigeria au nom de sa souveraineté sur la région sécessionniste du Biafra.</a:t>
            </a:r>
          </a:p>
          <a:p>
            <a:pPr marL="0" indent="0" algn="just">
              <a:buNone/>
            </a:pPr>
            <a:r>
              <a:rPr lang="fr-FR" b="0" i="0" dirty="0">
                <a:effectLst/>
                <a:highlight>
                  <a:srgbClr val="FFFFFF"/>
                </a:highlight>
                <a:latin typeface="Roboto" panose="02000000000000000000" pitchFamily="2" charset="0"/>
              </a:rPr>
              <a:t>Dans les années 1970, la notion de </a:t>
            </a:r>
            <a:r>
              <a:rPr lang="fr-FR" b="1" i="0" dirty="0">
                <a:effectLst/>
                <a:highlight>
                  <a:srgbClr val="FFFFFF"/>
                </a:highlight>
                <a:latin typeface="Roboto" panose="02000000000000000000" pitchFamily="2" charset="0"/>
              </a:rPr>
              <a:t>droit d’ingérence</a:t>
            </a:r>
            <a:r>
              <a:rPr lang="fr-FR" b="0" i="0" dirty="0">
                <a:effectLst/>
                <a:highlight>
                  <a:srgbClr val="FFFFFF"/>
                </a:highlight>
                <a:latin typeface="Roboto" panose="02000000000000000000" pitchFamily="2" charset="0"/>
              </a:rPr>
              <a:t> a été théorisée principalement par des intellectuels français comme le philosophe Jean-François Revel, le juriste Mario </a:t>
            </a:r>
            <a:r>
              <a:rPr lang="fr-FR" b="0" i="0" dirty="0" err="1">
                <a:effectLst/>
                <a:highlight>
                  <a:srgbClr val="FFFFFF"/>
                </a:highlight>
                <a:latin typeface="Roboto" panose="02000000000000000000" pitchFamily="2" charset="0"/>
              </a:rPr>
              <a:t>Bettati</a:t>
            </a:r>
            <a:r>
              <a:rPr lang="fr-FR" b="0" i="0" dirty="0">
                <a:effectLst/>
                <a:highlight>
                  <a:srgbClr val="FFFFFF"/>
                </a:highlight>
                <a:latin typeface="Roboto" panose="02000000000000000000" pitchFamily="2" charset="0"/>
              </a:rPr>
              <a:t> et le médecin Bernard Kouchner, fondateur de l’</a:t>
            </a:r>
            <a:r>
              <a:rPr lang="fr-FR" b="0" i="0" u="none" strike="noStrike" dirty="0">
                <a:effectLst/>
                <a:highlight>
                  <a:srgbClr val="FFFFFF"/>
                </a:highlight>
                <a:latin typeface="Roboto" panose="02000000000000000000" pitchFamily="2" charset="0"/>
              </a:rPr>
              <a:t>ONG</a:t>
            </a:r>
            <a:r>
              <a:rPr lang="fr-FR" b="0" i="0" dirty="0">
                <a:effectLst/>
                <a:highlight>
                  <a:srgbClr val="FFFFFF"/>
                </a:highlight>
                <a:latin typeface="Roboto" panose="02000000000000000000" pitchFamily="2" charset="0"/>
              </a:rPr>
              <a:t> Médecins sans frontières. S’appuyant sur la défense des droits de l’Homme légalement reconnue par l’ONU, ils considèrent que la communauté internationale a non seulement le droit, mais aussi le devoir d’intervenir dans un pays indépendant même sans son accord : c’est la notion de </a:t>
            </a:r>
            <a:r>
              <a:rPr lang="fr-FR" b="1" i="0" dirty="0">
                <a:effectLst/>
                <a:highlight>
                  <a:srgbClr val="FFFFFF"/>
                </a:highlight>
                <a:latin typeface="Roboto" panose="02000000000000000000" pitchFamily="2" charset="0"/>
              </a:rPr>
              <a:t>devoir d’ingérence humanitaire</a:t>
            </a:r>
            <a:r>
              <a:rPr lang="fr-FR" b="0" i="0" dirty="0">
                <a:effectLst/>
                <a:highlight>
                  <a:srgbClr val="FFFFFF"/>
                </a:highlight>
                <a:latin typeface="Roboto" panose="02000000000000000000" pitchFamily="2" charset="0"/>
              </a:rPr>
              <a:t>, qui s’opposerait à un « droit d’indifférence » devant les catastrophes humanitaires. Grâce à leur action, un début de reconnaissance internationale a eu lieu ; les résolutions de l’ONU de 1988 puis de 1990 facilitent l’intervention humanitaire dans un pays, à condition qu’elle se déroule « sans violer les lois du pays concerné, et à seule fin d'aider les victimes de catastrophes naturelles ou de situations d'urgence ». Ce fut le cas par exemple, en 1992, de l’intervention de la Forpronu dans l’ex-Yougoslavie suite aux massacres en Bosnie.</a:t>
            </a:r>
          </a:p>
          <a:p>
            <a:pPr marL="0" indent="0" algn="just">
              <a:buNone/>
            </a:pPr>
            <a:r>
              <a:rPr lang="fr-FR" b="0" i="0" dirty="0">
                <a:effectLst/>
                <a:highlight>
                  <a:srgbClr val="FFFFFF"/>
                </a:highlight>
                <a:latin typeface="Roboto" panose="02000000000000000000" pitchFamily="2" charset="0"/>
              </a:rPr>
              <a:t>La notion de droit d’ingérence est récusée par de nombreux pays. Le </a:t>
            </a:r>
            <a:r>
              <a:rPr lang="fr-FR" b="0" i="0" u="none" strike="noStrike" dirty="0">
                <a:effectLst/>
                <a:highlight>
                  <a:srgbClr val="FFFFFF"/>
                </a:highlight>
                <a:latin typeface="Roboto" panose="02000000000000000000" pitchFamily="2" charset="0"/>
              </a:rPr>
              <a:t>Groupe des 77</a:t>
            </a:r>
            <a:r>
              <a:rPr lang="fr-FR" b="0" i="0" dirty="0">
                <a:effectLst/>
                <a:highlight>
                  <a:srgbClr val="FFFFFF"/>
                </a:highlight>
                <a:latin typeface="Roboto" panose="02000000000000000000" pitchFamily="2" charset="0"/>
              </a:rPr>
              <a:t> qui représente officiellement à l’ONU les « 77 pays en développement » a notamment pris position en 2000 dans une déclaration de principe proclamant « le rejet du soi-disant “droit” d’intervention humanitaire, qui n’a aucun fondement juridique dans la Charte des Nations unies et dans les principes généraux du droit international ».</a:t>
            </a:r>
          </a:p>
          <a:p>
            <a:pPr marL="0" indent="0" algn="just">
              <a:buNone/>
            </a:pPr>
            <a:r>
              <a:rPr lang="fr-FR" b="0" i="0" dirty="0">
                <a:effectLst/>
                <a:highlight>
                  <a:srgbClr val="FFFFFF"/>
                </a:highlight>
                <a:latin typeface="Roboto" panose="02000000000000000000" pitchFamily="2" charset="0"/>
              </a:rPr>
              <a:t>De nombreux détracteurs de ce « droit » y voient notamment une forme de domination néocoloniale de la part des pays dits « du Nord », d’autant plus que le « droit d’ingérence » a pu être utilisé comme un prétexte fallacieux pour justifier une invasion unilatérale sans motif fondé en droit, par exemple par les États-Unis pour envahir l’Irak en 2003 ou par la Russie pour l’invasion de l’Ukraine en 2022.</a:t>
            </a:r>
          </a:p>
          <a:p>
            <a:pPr marL="0" indent="0">
              <a:buNone/>
            </a:pPr>
            <a:endParaRPr lang="fr-FR" dirty="0"/>
          </a:p>
        </p:txBody>
      </p:sp>
    </p:spTree>
    <p:extLst>
      <p:ext uri="{BB962C8B-B14F-4D97-AF65-F5344CB8AC3E}">
        <p14:creationId xmlns:p14="http://schemas.microsoft.com/office/powerpoint/2010/main" val="57607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43D8C-F292-807D-527B-52C97DAD8F8D}"/>
              </a:ext>
            </a:extLst>
          </p:cNvPr>
          <p:cNvSpPr>
            <a:spLocks noGrp="1"/>
          </p:cNvSpPr>
          <p:nvPr>
            <p:ph type="title"/>
          </p:nvPr>
        </p:nvSpPr>
        <p:spPr/>
        <p:txBody>
          <a:bodyPr/>
          <a:lstStyle/>
          <a:p>
            <a:r>
              <a:rPr lang="fr-FR" dirty="0"/>
              <a:t>Droit d’ingérence et ONU</a:t>
            </a:r>
          </a:p>
        </p:txBody>
      </p:sp>
      <p:sp>
        <p:nvSpPr>
          <p:cNvPr id="3" name="Espace réservé du contenu 2">
            <a:extLst>
              <a:ext uri="{FF2B5EF4-FFF2-40B4-BE49-F238E27FC236}">
                <a16:creationId xmlns:a16="http://schemas.microsoft.com/office/drawing/2014/main" id="{4C4FCFC6-7486-F79C-23CE-8CF4F675B03B}"/>
              </a:ext>
            </a:extLst>
          </p:cNvPr>
          <p:cNvSpPr>
            <a:spLocks noGrp="1"/>
          </p:cNvSpPr>
          <p:nvPr>
            <p:ph idx="1"/>
          </p:nvPr>
        </p:nvSpPr>
        <p:spPr/>
        <p:txBody>
          <a:bodyPr/>
          <a:lstStyle/>
          <a:p>
            <a:pPr marL="0" indent="0">
              <a:buNone/>
            </a:pPr>
            <a:r>
              <a:rPr lang="fr-FR" b="0" i="0" dirty="0">
                <a:solidFill>
                  <a:srgbClr val="333333"/>
                </a:solidFill>
                <a:effectLst/>
                <a:highlight>
                  <a:srgbClr val="FFFFFF"/>
                </a:highlight>
                <a:latin typeface="Roboto" panose="02000000000000000000" pitchFamily="2" charset="0"/>
              </a:rPr>
              <a:t>L’Article VII-42 de la Charte habilite le Conseil à recourir à la force pour maintenir ou rétablir la paix et la sécurité internationales s’il estime que les mesures non militaires ne seraient pas adéquates ou ne l’ont pas été. Comme l’Organisation des Nations Unies ne dispose pas de forces armées quelles qu’elles soient (pour le détail, voir l’Article 43), le Conseil se sert de l’Article 42 pour autoriser l’emploi de la force par une </a:t>
            </a:r>
            <a:r>
              <a:rPr lang="fr-FR" b="0" i="0" u="sng" dirty="0">
                <a:solidFill>
                  <a:srgbClr val="000000"/>
                </a:solidFill>
                <a:effectLst/>
                <a:highlight>
                  <a:srgbClr val="FFFFFF"/>
                </a:highlight>
                <a:latin typeface="Roboto" panose="02000000000000000000" pitchFamily="2" charset="0"/>
                <a:hlinkClick r:id="rId2"/>
              </a:rPr>
              <a:t>opération de maintien de la paix</a:t>
            </a:r>
            <a:r>
              <a:rPr lang="fr-FR" b="0" i="0" dirty="0">
                <a:solidFill>
                  <a:srgbClr val="333333"/>
                </a:solidFill>
                <a:effectLst/>
                <a:highlight>
                  <a:srgbClr val="FFFFFF"/>
                </a:highlight>
                <a:latin typeface="Roboto" panose="02000000000000000000" pitchFamily="2" charset="0"/>
              </a:rPr>
              <a:t>, des forces multinationales ou des interventions par des </a:t>
            </a:r>
            <a:r>
              <a:rPr lang="fr-FR" b="0" i="0" u="sng" dirty="0">
                <a:solidFill>
                  <a:srgbClr val="000000"/>
                </a:solidFill>
                <a:effectLst/>
                <a:highlight>
                  <a:srgbClr val="FFFFFF"/>
                </a:highlight>
                <a:latin typeface="Roboto" panose="02000000000000000000" pitchFamily="2" charset="0"/>
                <a:hlinkClick r:id="rId3"/>
              </a:rPr>
              <a:t>organisations régionales</a:t>
            </a:r>
            <a:endParaRPr lang="fr-FR" dirty="0"/>
          </a:p>
        </p:txBody>
      </p:sp>
    </p:spTree>
    <p:extLst>
      <p:ext uri="{BB962C8B-B14F-4D97-AF65-F5344CB8AC3E}">
        <p14:creationId xmlns:p14="http://schemas.microsoft.com/office/powerpoint/2010/main" val="242556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0B5B2-306D-A988-10B9-BA28CBAC4D38}"/>
              </a:ext>
            </a:extLst>
          </p:cNvPr>
          <p:cNvSpPr>
            <a:spLocks noGrp="1"/>
          </p:cNvSpPr>
          <p:nvPr>
            <p:ph type="title"/>
          </p:nvPr>
        </p:nvSpPr>
        <p:spPr/>
        <p:txBody>
          <a:bodyPr/>
          <a:lstStyle/>
          <a:p>
            <a:r>
              <a:rPr lang="fr-FR" dirty="0"/>
              <a:t>L’ONU aux grands sommets des 90’s</a:t>
            </a:r>
          </a:p>
        </p:txBody>
      </p:sp>
      <p:sp>
        <p:nvSpPr>
          <p:cNvPr id="3" name="Espace réservé du contenu 2">
            <a:extLst>
              <a:ext uri="{FF2B5EF4-FFF2-40B4-BE49-F238E27FC236}">
                <a16:creationId xmlns:a16="http://schemas.microsoft.com/office/drawing/2014/main" id="{8A2BFD64-F635-AAD9-584D-1582B8DD3E02}"/>
              </a:ext>
            </a:extLst>
          </p:cNvPr>
          <p:cNvSpPr>
            <a:spLocks noGrp="1"/>
          </p:cNvSpPr>
          <p:nvPr>
            <p:ph idx="1"/>
          </p:nvPr>
        </p:nvSpPr>
        <p:spPr/>
        <p:txBody>
          <a:bodyPr/>
          <a:lstStyle/>
          <a:p>
            <a:pPr marL="0" indent="0">
              <a:buNone/>
            </a:pPr>
            <a:r>
              <a:rPr lang="fr-FR" dirty="0"/>
              <a:t>1996: traité d’interdiction des essais nucléaires.</a:t>
            </a:r>
          </a:p>
          <a:p>
            <a:pPr marL="0" indent="0">
              <a:buNone/>
            </a:pPr>
            <a:endParaRPr lang="fr-FR" dirty="0"/>
          </a:p>
          <a:p>
            <a:pPr marL="0" indent="0">
              <a:buNone/>
            </a:pPr>
            <a:r>
              <a:rPr lang="fr-FR" dirty="0"/>
              <a:t>1992: sommet de la terre de Rio, première conférence pour l’environnement.</a:t>
            </a:r>
          </a:p>
          <a:p>
            <a:pPr marL="0" indent="0">
              <a:buNone/>
            </a:pPr>
            <a:endParaRPr lang="fr-FR" dirty="0"/>
          </a:p>
          <a:p>
            <a:pPr marL="0" indent="0">
              <a:buNone/>
            </a:pPr>
            <a:r>
              <a:rPr lang="fr-FR" dirty="0"/>
              <a:t>1995: protocole de Kyoto contre le réchauffement climatique.</a:t>
            </a:r>
          </a:p>
        </p:txBody>
      </p:sp>
    </p:spTree>
    <p:extLst>
      <p:ext uri="{BB962C8B-B14F-4D97-AF65-F5344CB8AC3E}">
        <p14:creationId xmlns:p14="http://schemas.microsoft.com/office/powerpoint/2010/main" val="224932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2E915-C866-A63C-BFED-742042A34C67}"/>
              </a:ext>
            </a:extLst>
          </p:cNvPr>
          <p:cNvSpPr>
            <a:spLocks noGrp="1"/>
          </p:cNvSpPr>
          <p:nvPr>
            <p:ph type="title"/>
          </p:nvPr>
        </p:nvSpPr>
        <p:spPr/>
        <p:txBody>
          <a:bodyPr/>
          <a:lstStyle/>
          <a:p>
            <a:r>
              <a:rPr lang="fr-FR" dirty="0"/>
              <a:t>Réforme de l’UE</a:t>
            </a:r>
          </a:p>
        </p:txBody>
      </p:sp>
      <p:sp>
        <p:nvSpPr>
          <p:cNvPr id="3" name="Espace réservé du contenu 2">
            <a:extLst>
              <a:ext uri="{FF2B5EF4-FFF2-40B4-BE49-F238E27FC236}">
                <a16:creationId xmlns:a16="http://schemas.microsoft.com/office/drawing/2014/main" id="{2187AB5E-502E-0992-F7C8-453B9D8E9FAE}"/>
              </a:ext>
            </a:extLst>
          </p:cNvPr>
          <p:cNvSpPr>
            <a:spLocks noGrp="1"/>
          </p:cNvSpPr>
          <p:nvPr>
            <p:ph idx="1"/>
          </p:nvPr>
        </p:nvSpPr>
        <p:spPr>
          <a:xfrm>
            <a:off x="571500" y="1477035"/>
            <a:ext cx="10515600" cy="5470519"/>
          </a:xfrm>
        </p:spPr>
        <p:txBody>
          <a:bodyPr>
            <a:normAutofit fontScale="47500" lnSpcReduction="20000"/>
          </a:bodyPr>
          <a:lstStyle/>
          <a:p>
            <a:pPr marL="0" indent="0">
              <a:buNone/>
            </a:pPr>
            <a:r>
              <a:rPr lang="fr-FR" dirty="0"/>
              <a:t>Prenant la parole au Conseil de sécurité de l’ONU le 20 septembre, le président </a:t>
            </a:r>
            <a:r>
              <a:rPr lang="fr-FR" dirty="0" err="1"/>
              <a:t>Zelensky</a:t>
            </a:r>
            <a:r>
              <a:rPr lang="fr-FR" dirty="0"/>
              <a:t> a plaidé pour l’élargissement de cette instance en clamant qu’"il est injuste que des milliards d’individus, que l’Union africaine, le Japon et l’Allemagne, le monde islamique, n’y soient pas représentés".</a:t>
            </a:r>
          </a:p>
          <a:p>
            <a:pPr marL="0" indent="0">
              <a:buNone/>
            </a:pPr>
            <a:r>
              <a:rPr lang="fr-FR" dirty="0"/>
              <a:t>Et, de fait, près de huit décennies après sa création, le Conseil de sécurité conserve les cinq mêmes membres permanents (P5): la Chine, la France, la Russie (après la dissolution de l'Union soviétique), le Royaume-Uni et les États-Unis. Depuis 1945, cependant, des acteurs majeurs comme l'Inde et le Brésil ont fait leur apparition, sans parler du Japon et de l'Allemagne. Alors que le nombre total de membres de l'ONU a presque quadruplé (passant de 51 à 193 États membres) grâce à la décolonisation et à la dissolution d'États multiethniques, la composition du Conseil ne s'est élargie qu'une seule fois, en 1965, lorsque l'ajout de quatre sièges élus a fait passer le Conseil de onze à quinze membres.</a:t>
            </a:r>
          </a:p>
          <a:p>
            <a:pPr marL="0" indent="0">
              <a:buNone/>
            </a:pPr>
            <a:r>
              <a:rPr lang="fr-FR" dirty="0"/>
              <a:t> Beaucoup d’États aujourd’hui, y compris parmi les membres permanents du Conseil de sécurité, s’accordent à considérer que le puissant Conseil de sécurité devra s’élargir et évoluer. Mais la question centrale - et le plus grand désaccord - est de savoir exactement comment cela peut se faire. </a:t>
            </a:r>
          </a:p>
          <a:p>
            <a:pPr marL="0" indent="0">
              <a:buNone/>
            </a:pPr>
            <a:r>
              <a:rPr lang="fr-FR" dirty="0"/>
              <a:t>Les tentatives de réforme du Conseil ont commencé en 1979. En 2005, les dirigeants mondiaux ont demandé que le Conseil soit "plus largement représentatif, plus efficace et plus transparent".</a:t>
            </a:r>
          </a:p>
          <a:p>
            <a:pPr marL="0" indent="0">
              <a:buNone/>
            </a:pPr>
            <a:r>
              <a:rPr lang="fr-FR" dirty="0"/>
              <a:t>Une résolution émanant de l'Allemagne, du Japon, du Brésil et de l'Inde leur donnerait des sièges permanents sans droit de veto au sein d'un Conseil de 25 membres.</a:t>
            </a:r>
          </a:p>
          <a:p>
            <a:pPr marL="0" indent="0">
              <a:buNone/>
            </a:pPr>
            <a:endParaRPr lang="fr-FR" dirty="0"/>
          </a:p>
          <a:p>
            <a:pPr marL="0" indent="0">
              <a:buNone/>
            </a:pPr>
            <a:r>
              <a:rPr lang="fr-FR" dirty="0"/>
              <a:t>Une autre résolution, présentée par un groupe de pays de rang moyen, dont l'Italie et le Pakistan, propose un Conseil de 25 membres avec 10 nouveaux sièges non permanents. L'Union Africaine, qui compte aujourd'hui 55 membres, souhaite ajouter 11 nouveaux sièges: six sièges permanents, dont deux pour l'Afrique avec droit de veto, et cinq sièges non permanents.</a:t>
            </a:r>
          </a:p>
          <a:p>
            <a:pPr marL="0" indent="0">
              <a:buNone/>
            </a:pPr>
            <a:r>
              <a:rPr lang="fr-FR" dirty="0"/>
              <a:t>Un élargissement important pourrait bien accroître l'autorité et la légitimité du Conseil, mais diminuer son efficacité.  La principale raison d'être du Conseil n'a jamais été d'être véritablement représentatif – c’est l'Assemblée générale qui est censée être le forum du monde. Le Conseil de sécurité existe plutôt pour exploiter la puissance collective des pays les plus puissants de la planète. La confusion de ces deux rôles pourrait donner naissance à un Conseil difficile à manier et encore plus sujet aux blocages.</a:t>
            </a:r>
          </a:p>
          <a:p>
            <a:pPr marL="0" indent="0">
              <a:buNone/>
            </a:pPr>
            <a:r>
              <a:rPr lang="fr-FR" dirty="0"/>
              <a:t>Certains États membres ont proposé que le Conseil de sécurité soit modifié pour inclure des sièges régionaux. Or, le Conseil de sécurité, comme l'ONU plus généralement, n'est pas composé d'organisations régionales, mais d'États membres qui représentent avant tout leurs intérêts nationaux. Ainsi, l'idée de créer un siège consolidé pour l'Union européenne a-t-elle du sens tant qu'il n'existe pas de politique étrangère et de défense européenne véritablement indépendante?</a:t>
            </a:r>
          </a:p>
          <a:p>
            <a:pPr marL="0" indent="0">
              <a:buNone/>
            </a:pPr>
            <a:endParaRPr lang="fr-FR" dirty="0"/>
          </a:p>
          <a:p>
            <a:pPr marL="0" indent="0">
              <a:buNone/>
            </a:pPr>
            <a:r>
              <a:rPr lang="fr-FR" dirty="0"/>
              <a:t>Lees Echos, 2023.</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5" name="AutoShape 2">
            <a:extLst>
              <a:ext uri="{FF2B5EF4-FFF2-40B4-BE49-F238E27FC236}">
                <a16:creationId xmlns:a16="http://schemas.microsoft.com/office/drawing/2014/main" id="{611DB7DD-F9A6-6CA1-C3EB-1D812E4E0D42}"/>
              </a:ext>
            </a:extLst>
          </p:cNvPr>
          <p:cNvSpPr>
            <a:spLocks noChangeAspect="1" noChangeArrowheads="1"/>
          </p:cNvSpPr>
          <p:nvPr/>
        </p:nvSpPr>
        <p:spPr bwMode="auto">
          <a:xfrm>
            <a:off x="57150" y="-390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a:extLst>
              <a:ext uri="{FF2B5EF4-FFF2-40B4-BE49-F238E27FC236}">
                <a16:creationId xmlns:a16="http://schemas.microsoft.com/office/drawing/2014/main" id="{AB82D50E-E722-F2AA-55DD-83FE0057EE68}"/>
              </a:ext>
            </a:extLst>
          </p:cNvPr>
          <p:cNvSpPr>
            <a:spLocks noChangeAspect="1" noChangeArrowheads="1"/>
          </p:cNvSpPr>
          <p:nvPr/>
        </p:nvSpPr>
        <p:spPr bwMode="auto">
          <a:xfrm>
            <a:off x="419100" y="20527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059611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2469</Words>
  <Application>Microsoft Office PowerPoint</Application>
  <PresentationFormat>Grand écran</PresentationFormat>
  <Paragraphs>122</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Marianne</vt:lpstr>
      <vt:lpstr>Roboto</vt:lpstr>
      <vt:lpstr>TiemposText</vt:lpstr>
      <vt:lpstr>Walbaum</vt:lpstr>
      <vt:lpstr>Thème Office</vt:lpstr>
      <vt:lpstr>La gouvernance mondiale</vt:lpstr>
      <vt:lpstr>I- Le triomphe de la gouvernance institutionnelle?</vt:lpstr>
      <vt:lpstr>Le congrès de Vienne</vt:lpstr>
      <vt:lpstr>1945: ONU et Bretton Woods</vt:lpstr>
      <vt:lpstr>Les missions de l’ONU dans les années 90-2000</vt:lpstr>
      <vt:lpstr>Le droit d’ingérence</vt:lpstr>
      <vt:lpstr>Droit d’ingérence et ONU</vt:lpstr>
      <vt:lpstr>L’ONU aux grands sommets des 90’s</vt:lpstr>
      <vt:lpstr>Réforme de l’UE</vt:lpstr>
      <vt:lpstr>Donald Trump et l’ONU</vt:lpstr>
      <vt:lpstr>Les véto à l’ONU</vt:lpstr>
      <vt:lpstr>L’inversion des normes les Gongos chinoises</vt:lpstr>
      <vt:lpstr>Gaza et l’Ukraine: l’Onu comme tribune.</vt:lpstr>
      <vt:lpstr>Un exemple de réussite: le Timor oriental</vt:lpstr>
      <vt:lpstr>Objectif pour le millénaire de développement</vt:lpstr>
      <vt:lpstr>17 Objectifs de développement durable</vt:lpstr>
      <vt:lpstr>Un exemple de réussite: la lutte contre la poliomyélite de l’ONU</vt:lpstr>
      <vt:lpstr>PAS</vt:lpstr>
      <vt:lpstr>Cartes des principales ZIR dans le monde (attention, il y en a beaucoup plus, ce sont quelques grandes).</vt:lpstr>
      <vt:lpstr>La typologie de Bela Balassa The Theory of Economic Integration (1961)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gouvernance mondiale</dc:title>
  <dc:creator>FABIEN LEVY</dc:creator>
  <cp:lastModifiedBy>FABIEN LEVY</cp:lastModifiedBy>
  <cp:revision>26</cp:revision>
  <dcterms:created xsi:type="dcterms:W3CDTF">2022-03-24T14:32:41Z</dcterms:created>
  <dcterms:modified xsi:type="dcterms:W3CDTF">2025-06-15T22:19:15Z</dcterms:modified>
</cp:coreProperties>
</file>