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3"/>
  </p:notesMasterIdLst>
  <p:sldIdLst>
    <p:sldId id="256" r:id="rId2"/>
    <p:sldId id="257" r:id="rId3"/>
    <p:sldId id="259" r:id="rId4"/>
    <p:sldId id="260" r:id="rId5"/>
    <p:sldId id="261" r:id="rId6"/>
    <p:sldId id="262" r:id="rId7"/>
    <p:sldId id="265" r:id="rId8"/>
    <p:sldId id="266" r:id="rId9"/>
    <p:sldId id="264" r:id="rId10"/>
    <p:sldId id="263" r:id="rId11"/>
    <p:sldId id="258" r:id="rId12"/>
    <p:sldId id="280" r:id="rId13"/>
    <p:sldId id="267" r:id="rId14"/>
    <p:sldId id="326" r:id="rId15"/>
    <p:sldId id="322" r:id="rId16"/>
    <p:sldId id="325" r:id="rId17"/>
    <p:sldId id="329" r:id="rId18"/>
    <p:sldId id="328" r:id="rId19"/>
    <p:sldId id="327" r:id="rId20"/>
    <p:sldId id="330" r:id="rId21"/>
    <p:sldId id="331" r:id="rId22"/>
    <p:sldId id="332" r:id="rId23"/>
    <p:sldId id="333" r:id="rId24"/>
    <p:sldId id="334" r:id="rId25"/>
    <p:sldId id="335" r:id="rId26"/>
    <p:sldId id="336" r:id="rId27"/>
    <p:sldId id="337" r:id="rId28"/>
    <p:sldId id="338" r:id="rId29"/>
    <p:sldId id="339" r:id="rId30"/>
    <p:sldId id="340" r:id="rId31"/>
    <p:sldId id="341" r:id="rId32"/>
    <p:sldId id="342" r:id="rId33"/>
    <p:sldId id="343" r:id="rId34"/>
    <p:sldId id="279" r:id="rId35"/>
    <p:sldId id="345" r:id="rId36"/>
    <p:sldId id="344" r:id="rId37"/>
    <p:sldId id="346" r:id="rId38"/>
    <p:sldId id="348" r:id="rId39"/>
    <p:sldId id="347" r:id="rId40"/>
    <p:sldId id="349" r:id="rId41"/>
    <p:sldId id="350"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D712D5-155F-40F0-A5D4-F42325C86EA9}" type="datetimeFigureOut">
              <a:rPr lang="fr-FR" smtClean="0"/>
              <a:t>07/06/2022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BE7C73-9AC2-4B4A-B12D-69A7BDA39505}" type="slidenum">
              <a:rPr lang="fr-FR" smtClean="0"/>
              <a:t>‹N°›</a:t>
            </a:fld>
            <a:endParaRPr lang="fr-FR"/>
          </a:p>
        </p:txBody>
      </p:sp>
    </p:spTree>
    <p:extLst>
      <p:ext uri="{BB962C8B-B14F-4D97-AF65-F5344CB8AC3E}">
        <p14:creationId xmlns:p14="http://schemas.microsoft.com/office/powerpoint/2010/main" val="3941909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FBE7C73-9AC2-4B4A-B12D-69A7BDA39505}" type="slidenum">
              <a:rPr lang="fr-FR" smtClean="0"/>
              <a:t>34</a:t>
            </a:fld>
            <a:endParaRPr lang="fr-FR"/>
          </a:p>
        </p:txBody>
      </p:sp>
    </p:spTree>
    <p:extLst>
      <p:ext uri="{BB962C8B-B14F-4D97-AF65-F5344CB8AC3E}">
        <p14:creationId xmlns:p14="http://schemas.microsoft.com/office/powerpoint/2010/main" val="390273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r-FR"/>
              <a:t>Modifiez le style du titre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2C7000A1-EE77-4C0D-AE9D-81B9406ED586}" type="datetimeFigureOut">
              <a:rPr lang="fr-FR" smtClean="0"/>
              <a:t>07/06/2022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4E130B3-0838-484B-BFB3-E3FACA3FABC2}" type="slidenum">
              <a:rPr lang="fr-FR" smtClean="0"/>
              <a:t>‹N°›</a:t>
            </a:fld>
            <a:endParaRPr lang="fr-FR"/>
          </a:p>
        </p:txBody>
      </p:sp>
    </p:spTree>
    <p:extLst>
      <p:ext uri="{BB962C8B-B14F-4D97-AF65-F5344CB8AC3E}">
        <p14:creationId xmlns:p14="http://schemas.microsoft.com/office/powerpoint/2010/main" val="240076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C7000A1-EE77-4C0D-AE9D-81B9406ED586}" type="datetimeFigureOut">
              <a:rPr lang="fr-FR" smtClean="0"/>
              <a:t>07/06/2022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4E130B3-0838-484B-BFB3-E3FACA3FABC2}" type="slidenum">
              <a:rPr lang="fr-FR" smtClean="0"/>
              <a:t>‹N°›</a:t>
            </a:fld>
            <a:endParaRPr lang="fr-FR"/>
          </a:p>
        </p:txBody>
      </p:sp>
    </p:spTree>
    <p:extLst>
      <p:ext uri="{BB962C8B-B14F-4D97-AF65-F5344CB8AC3E}">
        <p14:creationId xmlns:p14="http://schemas.microsoft.com/office/powerpoint/2010/main" val="3195334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r-FR"/>
              <a:t>Modifiez le style du titre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C7000A1-EE77-4C0D-AE9D-81B9406ED586}" type="datetimeFigureOut">
              <a:rPr lang="fr-FR" smtClean="0"/>
              <a:t>07/06/2022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4E130B3-0838-484B-BFB3-E3FACA3FABC2}" type="slidenum">
              <a:rPr lang="fr-FR" smtClean="0"/>
              <a:t>‹N°›</a:t>
            </a:fld>
            <a:endParaRPr lang="fr-FR"/>
          </a:p>
        </p:txBody>
      </p:sp>
    </p:spTree>
    <p:extLst>
      <p:ext uri="{BB962C8B-B14F-4D97-AF65-F5344CB8AC3E}">
        <p14:creationId xmlns:p14="http://schemas.microsoft.com/office/powerpoint/2010/main" val="3688763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fr-FR"/>
              <a:t>Modifiez le style du titre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fr-FR"/>
              <a:t>Cliquez pour modifier les styles du texte du masque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C7000A1-EE77-4C0D-AE9D-81B9406ED586}" type="datetimeFigureOut">
              <a:rPr lang="fr-FR" smtClean="0"/>
              <a:t>07/06/2022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4E130B3-0838-484B-BFB3-E3FACA3FABC2}" type="slidenum">
              <a:rPr lang="fr-FR" smtClean="0"/>
              <a:t>‹N°›</a:t>
            </a:fld>
            <a:endParaRPr lang="fr-F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208697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C7000A1-EE77-4C0D-AE9D-81B9406ED586}" type="datetimeFigureOut">
              <a:rPr lang="fr-FR" smtClean="0"/>
              <a:t>07/06/2022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4E130B3-0838-484B-BFB3-E3FACA3FABC2}" type="slidenum">
              <a:rPr lang="fr-FR" smtClean="0"/>
              <a:t>‹N°›</a:t>
            </a:fld>
            <a:endParaRPr lang="fr-FR"/>
          </a:p>
        </p:txBody>
      </p:sp>
    </p:spTree>
    <p:extLst>
      <p:ext uri="{BB962C8B-B14F-4D97-AF65-F5344CB8AC3E}">
        <p14:creationId xmlns:p14="http://schemas.microsoft.com/office/powerpoint/2010/main" val="734259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C7000A1-EE77-4C0D-AE9D-81B9406ED586}" type="datetimeFigureOut">
              <a:rPr lang="fr-FR" smtClean="0"/>
              <a:t>07/06/2022</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4E130B3-0838-484B-BFB3-E3FACA3FABC2}" type="slidenum">
              <a:rPr lang="fr-FR" smtClean="0"/>
              <a:t>‹N°›</a:t>
            </a:fld>
            <a:endParaRPr lang="fr-FR"/>
          </a:p>
        </p:txBody>
      </p:sp>
    </p:spTree>
    <p:extLst>
      <p:ext uri="{BB962C8B-B14F-4D97-AF65-F5344CB8AC3E}">
        <p14:creationId xmlns:p14="http://schemas.microsoft.com/office/powerpoint/2010/main" val="3424108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C7000A1-EE77-4C0D-AE9D-81B9406ED586}" type="datetimeFigureOut">
              <a:rPr lang="fr-FR" smtClean="0"/>
              <a:t>07/06/2022</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4E130B3-0838-484B-BFB3-E3FACA3FABC2}" type="slidenum">
              <a:rPr lang="fr-FR" smtClean="0"/>
              <a:t>‹N°›</a:t>
            </a:fld>
            <a:endParaRPr lang="fr-FR"/>
          </a:p>
        </p:txBody>
      </p:sp>
    </p:spTree>
    <p:extLst>
      <p:ext uri="{BB962C8B-B14F-4D97-AF65-F5344CB8AC3E}">
        <p14:creationId xmlns:p14="http://schemas.microsoft.com/office/powerpoint/2010/main" val="968670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nchorCtr="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C7000A1-EE77-4C0D-AE9D-81B9406ED586}" type="datetimeFigureOut">
              <a:rPr lang="fr-FR" smtClean="0"/>
              <a:t>07/06/2022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4E130B3-0838-484B-BFB3-E3FACA3FABC2}" type="slidenum">
              <a:rPr lang="fr-FR" smtClean="0"/>
              <a:t>‹N°›</a:t>
            </a:fld>
            <a:endParaRPr lang="fr-FR"/>
          </a:p>
        </p:txBody>
      </p:sp>
    </p:spTree>
    <p:extLst>
      <p:ext uri="{BB962C8B-B14F-4D97-AF65-F5344CB8AC3E}">
        <p14:creationId xmlns:p14="http://schemas.microsoft.com/office/powerpoint/2010/main" val="1274269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r-FR"/>
              <a:t>Modifiez le style du titre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C7000A1-EE77-4C0D-AE9D-81B9406ED586}" type="datetimeFigureOut">
              <a:rPr lang="fr-FR" smtClean="0"/>
              <a:t>07/06/2022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4E130B3-0838-484B-BFB3-E3FACA3FABC2}" type="slidenum">
              <a:rPr lang="fr-FR" smtClean="0"/>
              <a:t>‹N°›</a:t>
            </a:fld>
            <a:endParaRPr lang="fr-FR"/>
          </a:p>
        </p:txBody>
      </p:sp>
    </p:spTree>
    <p:extLst>
      <p:ext uri="{BB962C8B-B14F-4D97-AF65-F5344CB8AC3E}">
        <p14:creationId xmlns:p14="http://schemas.microsoft.com/office/powerpoint/2010/main" val="308134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3"/>
          <p:cNvSpPr>
            <a:spLocks noGrp="1"/>
          </p:cNvSpPr>
          <p:nvPr>
            <p:ph type="dt" sz="half" idx="10"/>
          </p:nvPr>
        </p:nvSpPr>
        <p:spPr/>
        <p:txBody>
          <a:bodyPr/>
          <a:lstStyle/>
          <a:p>
            <a:fld id="{2C7000A1-EE77-4C0D-AE9D-81B9406ED586}" type="datetimeFigureOut">
              <a:rPr lang="fr-FR" smtClean="0"/>
              <a:t>07/06/2022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4E130B3-0838-484B-BFB3-E3FACA3FABC2}" type="slidenum">
              <a:rPr lang="fr-FR" smtClean="0"/>
              <a:t>‹N°›</a:t>
            </a:fld>
            <a:endParaRPr lang="fr-FR"/>
          </a:p>
        </p:txBody>
      </p:sp>
    </p:spTree>
    <p:extLst>
      <p:ext uri="{BB962C8B-B14F-4D97-AF65-F5344CB8AC3E}">
        <p14:creationId xmlns:p14="http://schemas.microsoft.com/office/powerpoint/2010/main" val="593091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C7000A1-EE77-4C0D-AE9D-81B9406ED586}" type="datetimeFigureOut">
              <a:rPr lang="fr-FR" smtClean="0"/>
              <a:t>07/06/2022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4E130B3-0838-484B-BFB3-E3FACA3FABC2}" type="slidenum">
              <a:rPr lang="fr-FR" smtClean="0"/>
              <a:t>‹N°›</a:t>
            </a:fld>
            <a:endParaRPr lang="fr-FR"/>
          </a:p>
        </p:txBody>
      </p:sp>
    </p:spTree>
    <p:extLst>
      <p:ext uri="{BB962C8B-B14F-4D97-AF65-F5344CB8AC3E}">
        <p14:creationId xmlns:p14="http://schemas.microsoft.com/office/powerpoint/2010/main" val="3048648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2C7000A1-EE77-4C0D-AE9D-81B9406ED586}" type="datetimeFigureOut">
              <a:rPr lang="fr-FR" smtClean="0"/>
              <a:t>07/06/2022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4E130B3-0838-484B-BFB3-E3FACA3FABC2}" type="slidenum">
              <a:rPr lang="fr-FR" smtClean="0"/>
              <a:t>‹N°›</a:t>
            </a:fld>
            <a:endParaRPr lang="fr-FR"/>
          </a:p>
        </p:txBody>
      </p:sp>
    </p:spTree>
    <p:extLst>
      <p:ext uri="{BB962C8B-B14F-4D97-AF65-F5344CB8AC3E}">
        <p14:creationId xmlns:p14="http://schemas.microsoft.com/office/powerpoint/2010/main" val="1788227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C7000A1-EE77-4C0D-AE9D-81B9406ED586}" type="datetimeFigureOut">
              <a:rPr lang="fr-FR" smtClean="0"/>
              <a:t>07/06/2022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44E130B3-0838-484B-BFB3-E3FACA3FABC2}" type="slidenum">
              <a:rPr lang="fr-FR" smtClean="0"/>
              <a:t>‹N°›</a:t>
            </a:fld>
            <a:endParaRPr lang="fr-FR"/>
          </a:p>
        </p:txBody>
      </p:sp>
    </p:spTree>
    <p:extLst>
      <p:ext uri="{BB962C8B-B14F-4D97-AF65-F5344CB8AC3E}">
        <p14:creationId xmlns:p14="http://schemas.microsoft.com/office/powerpoint/2010/main" val="1558319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7" name="Date Placeholder 2"/>
          <p:cNvSpPr>
            <a:spLocks noGrp="1"/>
          </p:cNvSpPr>
          <p:nvPr>
            <p:ph type="dt" sz="half" idx="10"/>
          </p:nvPr>
        </p:nvSpPr>
        <p:spPr/>
        <p:txBody>
          <a:bodyPr/>
          <a:lstStyle/>
          <a:p>
            <a:fld id="{2C7000A1-EE77-4C0D-AE9D-81B9406ED586}" type="datetimeFigureOut">
              <a:rPr lang="fr-FR" smtClean="0"/>
              <a:t>07/06/2022</a:t>
            </a:fld>
            <a:endParaRPr lang="fr-FR"/>
          </a:p>
        </p:txBody>
      </p:sp>
      <p:sp>
        <p:nvSpPr>
          <p:cNvPr id="5" name="Footer Placeholder 3"/>
          <p:cNvSpPr>
            <a:spLocks noGrp="1"/>
          </p:cNvSpPr>
          <p:nvPr>
            <p:ph type="ftr" sz="quarter" idx="11"/>
          </p:nvPr>
        </p:nvSpPr>
        <p:spPr/>
        <p:txBody>
          <a:bodyPr/>
          <a:lstStyle/>
          <a:p>
            <a:endParaRPr lang="fr-FR"/>
          </a:p>
        </p:txBody>
      </p:sp>
      <p:sp>
        <p:nvSpPr>
          <p:cNvPr id="6" name="Slide Number Placeholder 4"/>
          <p:cNvSpPr>
            <a:spLocks noGrp="1"/>
          </p:cNvSpPr>
          <p:nvPr>
            <p:ph type="sldNum" sz="quarter" idx="12"/>
          </p:nvPr>
        </p:nvSpPr>
        <p:spPr/>
        <p:txBody>
          <a:bodyPr/>
          <a:lstStyle/>
          <a:p>
            <a:fld id="{44E130B3-0838-484B-BFB3-E3FACA3FABC2}" type="slidenum">
              <a:rPr lang="fr-FR" smtClean="0"/>
              <a:t>‹N°›</a:t>
            </a:fld>
            <a:endParaRPr lang="fr-FR"/>
          </a:p>
        </p:txBody>
      </p:sp>
    </p:spTree>
    <p:extLst>
      <p:ext uri="{BB962C8B-B14F-4D97-AF65-F5344CB8AC3E}">
        <p14:creationId xmlns:p14="http://schemas.microsoft.com/office/powerpoint/2010/main" val="3643873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2C7000A1-EE77-4C0D-AE9D-81B9406ED586}" type="datetimeFigureOut">
              <a:rPr lang="fr-FR" smtClean="0"/>
              <a:t>07/06/2022</a:t>
            </a:fld>
            <a:endParaRPr lang="fr-FR"/>
          </a:p>
        </p:txBody>
      </p:sp>
      <p:sp>
        <p:nvSpPr>
          <p:cNvPr id="5" name="Footer Placeholder 2"/>
          <p:cNvSpPr>
            <a:spLocks noGrp="1"/>
          </p:cNvSpPr>
          <p:nvPr>
            <p:ph type="ftr" sz="quarter" idx="11"/>
          </p:nvPr>
        </p:nvSpPr>
        <p:spPr/>
        <p:txBody>
          <a:bodyPr/>
          <a:lstStyle/>
          <a:p>
            <a:endParaRPr lang="fr-FR"/>
          </a:p>
        </p:txBody>
      </p:sp>
      <p:sp>
        <p:nvSpPr>
          <p:cNvPr id="6" name="Slide Number Placeholder 3"/>
          <p:cNvSpPr>
            <a:spLocks noGrp="1"/>
          </p:cNvSpPr>
          <p:nvPr>
            <p:ph type="sldNum" sz="quarter" idx="12"/>
          </p:nvPr>
        </p:nvSpPr>
        <p:spPr/>
        <p:txBody>
          <a:bodyPr/>
          <a:lstStyle/>
          <a:p>
            <a:fld id="{44E130B3-0838-484B-BFB3-E3FACA3FABC2}" type="slidenum">
              <a:rPr lang="fr-FR" smtClean="0"/>
              <a:t>‹N°›</a:t>
            </a:fld>
            <a:endParaRPr lang="fr-FR"/>
          </a:p>
        </p:txBody>
      </p:sp>
    </p:spTree>
    <p:extLst>
      <p:ext uri="{BB962C8B-B14F-4D97-AF65-F5344CB8AC3E}">
        <p14:creationId xmlns:p14="http://schemas.microsoft.com/office/powerpoint/2010/main" val="3422525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7" name="Date Placeholder 4"/>
          <p:cNvSpPr>
            <a:spLocks noGrp="1"/>
          </p:cNvSpPr>
          <p:nvPr>
            <p:ph type="dt" sz="half" idx="10"/>
          </p:nvPr>
        </p:nvSpPr>
        <p:spPr/>
        <p:txBody>
          <a:bodyPr/>
          <a:lstStyle/>
          <a:p>
            <a:fld id="{2C7000A1-EE77-4C0D-AE9D-81B9406ED586}" type="datetimeFigureOut">
              <a:rPr lang="fr-FR" smtClean="0"/>
              <a:t>07/06/2022</a:t>
            </a:fld>
            <a:endParaRPr lang="fr-FR"/>
          </a:p>
        </p:txBody>
      </p:sp>
      <p:sp>
        <p:nvSpPr>
          <p:cNvPr id="5" name="Footer Placeholder 5"/>
          <p:cNvSpPr>
            <a:spLocks noGrp="1"/>
          </p:cNvSpPr>
          <p:nvPr>
            <p:ph type="ftr" sz="quarter" idx="11"/>
          </p:nvPr>
        </p:nvSpPr>
        <p:spPr/>
        <p:txBody>
          <a:bodyPr/>
          <a:lstStyle/>
          <a:p>
            <a:endParaRPr lang="fr-FR"/>
          </a:p>
        </p:txBody>
      </p:sp>
      <p:sp>
        <p:nvSpPr>
          <p:cNvPr id="6" name="Slide Number Placeholder 6"/>
          <p:cNvSpPr>
            <a:spLocks noGrp="1"/>
          </p:cNvSpPr>
          <p:nvPr>
            <p:ph type="sldNum" sz="quarter" idx="12"/>
          </p:nvPr>
        </p:nvSpPr>
        <p:spPr/>
        <p:txBody>
          <a:bodyPr/>
          <a:lstStyle/>
          <a:p>
            <a:fld id="{44E130B3-0838-484B-BFB3-E3FACA3FABC2}" type="slidenum">
              <a:rPr lang="fr-FR" smtClean="0"/>
              <a:t>‹N°›</a:t>
            </a:fld>
            <a:endParaRPr lang="fr-FR"/>
          </a:p>
        </p:txBody>
      </p:sp>
    </p:spTree>
    <p:extLst>
      <p:ext uri="{BB962C8B-B14F-4D97-AF65-F5344CB8AC3E}">
        <p14:creationId xmlns:p14="http://schemas.microsoft.com/office/powerpoint/2010/main" val="1414664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r-FR"/>
              <a:t>Modifiez le style du titre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C7000A1-EE77-4C0D-AE9D-81B9406ED586}" type="datetimeFigureOut">
              <a:rPr lang="fr-FR" smtClean="0"/>
              <a:t>07/06/2022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4E130B3-0838-484B-BFB3-E3FACA3FABC2}" type="slidenum">
              <a:rPr lang="fr-FR" smtClean="0"/>
              <a:t>‹N°›</a:t>
            </a:fld>
            <a:endParaRPr lang="fr-FR"/>
          </a:p>
        </p:txBody>
      </p:sp>
    </p:spTree>
    <p:extLst>
      <p:ext uri="{BB962C8B-B14F-4D97-AF65-F5344CB8AC3E}">
        <p14:creationId xmlns:p14="http://schemas.microsoft.com/office/powerpoint/2010/main" val="2455338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r-FR"/>
              <a:t>Modifiez le style du titre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C7000A1-EE77-4C0D-AE9D-81B9406ED586}" type="datetimeFigureOut">
              <a:rPr lang="fr-FR" smtClean="0"/>
              <a:t>07/06/2022</a:t>
            </a:fld>
            <a:endParaRPr lang="fr-F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fr-F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44E130B3-0838-484B-BFB3-E3FACA3FABC2}" type="slidenum">
              <a:rPr lang="fr-FR" smtClean="0"/>
              <a:t>‹N°›</a:t>
            </a:fld>
            <a:endParaRPr lang="fr-FR"/>
          </a:p>
        </p:txBody>
      </p:sp>
    </p:spTree>
    <p:extLst>
      <p:ext uri="{BB962C8B-B14F-4D97-AF65-F5344CB8AC3E}">
        <p14:creationId xmlns:p14="http://schemas.microsoft.com/office/powerpoint/2010/main" val="130211356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FBFA72-BE1F-80B5-F8D5-E01C181C38E0}"/>
              </a:ext>
            </a:extLst>
          </p:cNvPr>
          <p:cNvSpPr>
            <a:spLocks noGrp="1"/>
          </p:cNvSpPr>
          <p:nvPr>
            <p:ph type="ctrTitle"/>
          </p:nvPr>
        </p:nvSpPr>
        <p:spPr/>
        <p:txBody>
          <a:bodyPr/>
          <a:lstStyle/>
          <a:p>
            <a:r>
              <a:rPr lang="fr-FR" dirty="0"/>
              <a:t>La France</a:t>
            </a:r>
            <a:br>
              <a:rPr lang="fr-FR" dirty="0"/>
            </a:br>
            <a:r>
              <a:rPr lang="fr-FR" dirty="0"/>
              <a:t>Impacts de la mondialisation</a:t>
            </a:r>
          </a:p>
        </p:txBody>
      </p:sp>
      <p:sp>
        <p:nvSpPr>
          <p:cNvPr id="3" name="Sous-titre 2">
            <a:extLst>
              <a:ext uri="{FF2B5EF4-FFF2-40B4-BE49-F238E27FC236}">
                <a16:creationId xmlns:a16="http://schemas.microsoft.com/office/drawing/2014/main" id="{AECA9010-C8CF-81C8-A7A8-4E03714C6681}"/>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2848686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C7CA34-88C4-9ABA-777D-9BF69E17C3B1}"/>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4579425E-F94D-63F1-5AE5-A46199B2E318}"/>
              </a:ext>
            </a:extLst>
          </p:cNvPr>
          <p:cNvPicPr>
            <a:picLocks noGrp="1" noChangeAspect="1"/>
          </p:cNvPicPr>
          <p:nvPr>
            <p:ph idx="1"/>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611386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9F4F92-AF9F-38F2-21BD-3B18E28351A6}"/>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6E8C8C5F-BD6D-2AC1-0EA9-1EAC69275D58}"/>
              </a:ext>
            </a:extLst>
          </p:cNvPr>
          <p:cNvPicPr>
            <a:picLocks noGrp="1" noChangeAspect="1"/>
          </p:cNvPicPr>
          <p:nvPr>
            <p:ph idx="1"/>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3695126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a:extLst>
              <a:ext uri="{FF2B5EF4-FFF2-40B4-BE49-F238E27FC236}">
                <a16:creationId xmlns:a16="http://schemas.microsoft.com/office/drawing/2014/main" id="{F0705CFA-A507-4689-8874-8AF2F5D8F1B8}"/>
              </a:ext>
            </a:extLst>
          </p:cNvPr>
          <p:cNvSpPr>
            <a:spLocks/>
          </p:cNvSpPr>
          <p:nvPr/>
        </p:nvSpPr>
        <p:spPr bwMode="auto">
          <a:xfrm>
            <a:off x="346398" y="223242"/>
            <a:ext cx="8768953" cy="937617"/>
          </a:xfrm>
          <a:prstGeom prst="roundRect">
            <a:avLst>
              <a:gd name="adj" fmla="val 14282"/>
            </a:avLst>
          </a:prstGeom>
          <a:solidFill>
            <a:schemeClr val="accent1">
              <a:alpha val="32941"/>
            </a:schemeClr>
          </a:solidFill>
          <a:ln w="38100">
            <a:solidFill>
              <a:schemeClr val="tx1"/>
            </a:solidFill>
            <a:miter lim="800000"/>
            <a:headEnd/>
            <a:tailEnd/>
          </a:ln>
          <a:effectLst>
            <a:outerShdw blurRad="127000" dist="76199" dir="2700000" algn="ctr" rotWithShape="0">
              <a:schemeClr val="bg2">
                <a:alpha val="75000"/>
              </a:schemeClr>
            </a:outerShdw>
          </a:effectLst>
        </p:spPr>
        <p:txBody>
          <a:bodyPr lIns="0" tIns="0" rIns="0" bIns="0"/>
          <a:lstStyle>
            <a:lvl1pPr eaLnBrk="0" hangingPunct="0">
              <a:defRPr sz="4600">
                <a:solidFill>
                  <a:srgbClr val="2D4141"/>
                </a:solidFill>
                <a:latin typeface="Futura Condensed" charset="0"/>
                <a:ea typeface="ヒラギノ角ゴ ProN W3" charset="-128"/>
                <a:sym typeface="Futura Condensed" charset="0"/>
              </a:defRPr>
            </a:lvl1pPr>
            <a:lvl2pPr marL="37931725" indent="-37474525" eaLnBrk="0" hangingPunct="0">
              <a:defRPr sz="4600">
                <a:solidFill>
                  <a:srgbClr val="2D4141"/>
                </a:solidFill>
                <a:latin typeface="Futura Condensed" charset="0"/>
                <a:ea typeface="ヒラギノ角ゴ ProN W3" charset="-128"/>
                <a:sym typeface="Futura Condensed" charset="0"/>
              </a:defRPr>
            </a:lvl2pPr>
            <a:lvl3pPr eaLnBrk="0" hangingPunct="0">
              <a:defRPr sz="4600">
                <a:solidFill>
                  <a:srgbClr val="2D4141"/>
                </a:solidFill>
                <a:latin typeface="Futura Condensed" charset="0"/>
                <a:ea typeface="ヒラギノ角ゴ ProN W3" charset="-128"/>
                <a:sym typeface="Futura Condensed" charset="0"/>
              </a:defRPr>
            </a:lvl3pPr>
            <a:lvl4pPr eaLnBrk="0" hangingPunct="0">
              <a:defRPr sz="4600">
                <a:solidFill>
                  <a:srgbClr val="2D4141"/>
                </a:solidFill>
                <a:latin typeface="Futura Condensed" charset="0"/>
                <a:ea typeface="ヒラギノ角ゴ ProN W3" charset="-128"/>
                <a:sym typeface="Futura Condensed" charset="0"/>
              </a:defRPr>
            </a:lvl4pPr>
            <a:lvl5pPr eaLnBrk="0" hangingPunct="0">
              <a:defRPr sz="4600">
                <a:solidFill>
                  <a:srgbClr val="2D4141"/>
                </a:solidFill>
                <a:latin typeface="Futura Condensed" charset="0"/>
                <a:ea typeface="ヒラギノ角ゴ ProN W3" charset="-128"/>
                <a:sym typeface="Futura Condensed" charset="0"/>
              </a:defRPr>
            </a:lvl5pPr>
            <a:lvl6pPr marL="457200" eaLnBrk="0" fontAlgn="base" hangingPunct="0">
              <a:spcBef>
                <a:spcPct val="0"/>
              </a:spcBef>
              <a:spcAft>
                <a:spcPct val="0"/>
              </a:spcAft>
              <a:defRPr sz="4600">
                <a:solidFill>
                  <a:srgbClr val="2D4141"/>
                </a:solidFill>
                <a:latin typeface="Futura Condensed" charset="0"/>
                <a:ea typeface="ヒラギノ角ゴ ProN W3" charset="-128"/>
                <a:sym typeface="Futura Condensed" charset="0"/>
              </a:defRPr>
            </a:lvl6pPr>
            <a:lvl7pPr marL="914400" eaLnBrk="0" fontAlgn="base" hangingPunct="0">
              <a:spcBef>
                <a:spcPct val="0"/>
              </a:spcBef>
              <a:spcAft>
                <a:spcPct val="0"/>
              </a:spcAft>
              <a:defRPr sz="4600">
                <a:solidFill>
                  <a:srgbClr val="2D4141"/>
                </a:solidFill>
                <a:latin typeface="Futura Condensed" charset="0"/>
                <a:ea typeface="ヒラギノ角ゴ ProN W3" charset="-128"/>
                <a:sym typeface="Futura Condensed" charset="0"/>
              </a:defRPr>
            </a:lvl7pPr>
            <a:lvl8pPr marL="1371600" eaLnBrk="0" fontAlgn="base" hangingPunct="0">
              <a:spcBef>
                <a:spcPct val="0"/>
              </a:spcBef>
              <a:spcAft>
                <a:spcPct val="0"/>
              </a:spcAft>
              <a:defRPr sz="4600">
                <a:solidFill>
                  <a:srgbClr val="2D4141"/>
                </a:solidFill>
                <a:latin typeface="Futura Condensed" charset="0"/>
                <a:ea typeface="ヒラギノ角ゴ ProN W3" charset="-128"/>
                <a:sym typeface="Futura Condensed" charset="0"/>
              </a:defRPr>
            </a:lvl8pPr>
            <a:lvl9pPr marL="1828800" eaLnBrk="0" fontAlgn="base" hangingPunct="0">
              <a:spcBef>
                <a:spcPct val="0"/>
              </a:spcBef>
              <a:spcAft>
                <a:spcPct val="0"/>
              </a:spcAft>
              <a:defRPr sz="4600">
                <a:solidFill>
                  <a:srgbClr val="2D4141"/>
                </a:solidFill>
                <a:latin typeface="Futura Condensed" charset="0"/>
                <a:ea typeface="ヒラギノ角ゴ ProN W3" charset="-128"/>
                <a:sym typeface="Futura Condensed" charset="0"/>
              </a:defRPr>
            </a:lvl9pPr>
          </a:lstStyle>
          <a:p>
            <a:pPr eaLnBrk="1" hangingPunct="1"/>
            <a:endParaRPr lang="fr-FR" altLang="fr-FR" sz="3234"/>
          </a:p>
        </p:txBody>
      </p:sp>
      <p:sp>
        <p:nvSpPr>
          <p:cNvPr id="3" name="Rectangle 4">
            <a:extLst>
              <a:ext uri="{FF2B5EF4-FFF2-40B4-BE49-F238E27FC236}">
                <a16:creationId xmlns:a16="http://schemas.microsoft.com/office/drawing/2014/main" id="{5121650C-88CC-4115-AC53-81A986C09C25}"/>
              </a:ext>
            </a:extLst>
          </p:cNvPr>
          <p:cNvSpPr>
            <a:spLocks/>
          </p:cNvSpPr>
          <p:nvPr/>
        </p:nvSpPr>
        <p:spPr bwMode="auto">
          <a:xfrm>
            <a:off x="576775" y="397370"/>
            <a:ext cx="8890782" cy="589359"/>
          </a:xfrm>
          <a:prstGeom prst="rect">
            <a:avLst/>
          </a:prstGeom>
          <a:noFill/>
          <a:ln w="12700" cap="flat">
            <a:noFill/>
            <a:miter lim="800000"/>
            <a:headEnd type="none" w="med" len="med"/>
            <a:tailEnd type="none" w="med" len="med"/>
          </a:ln>
        </p:spPr>
        <p:txBody>
          <a:bodyPr lIns="0" tIns="0" rIns="0" bIns="0" anchor="ctr"/>
          <a:lstStyle>
            <a:lvl1pPr eaLnBrk="0" hangingPunct="0">
              <a:defRPr sz="4600">
                <a:solidFill>
                  <a:srgbClr val="2D4141"/>
                </a:solidFill>
                <a:latin typeface="Futura Condensed" charset="0"/>
                <a:ea typeface="ヒラギノ角ゴ ProN W3" charset="-128"/>
                <a:sym typeface="Futura Condensed" charset="0"/>
              </a:defRPr>
            </a:lvl1pPr>
            <a:lvl2pPr marL="37931725" indent="-37474525" eaLnBrk="0" hangingPunct="0">
              <a:defRPr sz="4600">
                <a:solidFill>
                  <a:srgbClr val="2D4141"/>
                </a:solidFill>
                <a:latin typeface="Futura Condensed" charset="0"/>
                <a:ea typeface="ヒラギノ角ゴ ProN W3" charset="-128"/>
                <a:sym typeface="Futura Condensed" charset="0"/>
              </a:defRPr>
            </a:lvl2pPr>
            <a:lvl3pPr eaLnBrk="0" hangingPunct="0">
              <a:defRPr sz="4600">
                <a:solidFill>
                  <a:srgbClr val="2D4141"/>
                </a:solidFill>
                <a:latin typeface="Futura Condensed" charset="0"/>
                <a:ea typeface="ヒラギノ角ゴ ProN W3" charset="-128"/>
                <a:sym typeface="Futura Condensed" charset="0"/>
              </a:defRPr>
            </a:lvl3pPr>
            <a:lvl4pPr eaLnBrk="0" hangingPunct="0">
              <a:defRPr sz="4600">
                <a:solidFill>
                  <a:srgbClr val="2D4141"/>
                </a:solidFill>
                <a:latin typeface="Futura Condensed" charset="0"/>
                <a:ea typeface="ヒラギノ角ゴ ProN W3" charset="-128"/>
                <a:sym typeface="Futura Condensed" charset="0"/>
              </a:defRPr>
            </a:lvl4pPr>
            <a:lvl5pPr eaLnBrk="0" hangingPunct="0">
              <a:defRPr sz="4600">
                <a:solidFill>
                  <a:srgbClr val="2D4141"/>
                </a:solidFill>
                <a:latin typeface="Futura Condensed" charset="0"/>
                <a:ea typeface="ヒラギノ角ゴ ProN W3" charset="-128"/>
                <a:sym typeface="Futura Condensed" charset="0"/>
              </a:defRPr>
            </a:lvl5pPr>
            <a:lvl6pPr marL="457200" eaLnBrk="0" fontAlgn="base" hangingPunct="0">
              <a:spcBef>
                <a:spcPct val="0"/>
              </a:spcBef>
              <a:spcAft>
                <a:spcPct val="0"/>
              </a:spcAft>
              <a:defRPr sz="4600">
                <a:solidFill>
                  <a:srgbClr val="2D4141"/>
                </a:solidFill>
                <a:latin typeface="Futura Condensed" charset="0"/>
                <a:ea typeface="ヒラギノ角ゴ ProN W3" charset="-128"/>
                <a:sym typeface="Futura Condensed" charset="0"/>
              </a:defRPr>
            </a:lvl6pPr>
            <a:lvl7pPr marL="914400" eaLnBrk="0" fontAlgn="base" hangingPunct="0">
              <a:spcBef>
                <a:spcPct val="0"/>
              </a:spcBef>
              <a:spcAft>
                <a:spcPct val="0"/>
              </a:spcAft>
              <a:defRPr sz="4600">
                <a:solidFill>
                  <a:srgbClr val="2D4141"/>
                </a:solidFill>
                <a:latin typeface="Futura Condensed" charset="0"/>
                <a:ea typeface="ヒラギノ角ゴ ProN W3" charset="-128"/>
                <a:sym typeface="Futura Condensed" charset="0"/>
              </a:defRPr>
            </a:lvl7pPr>
            <a:lvl8pPr marL="1371600" eaLnBrk="0" fontAlgn="base" hangingPunct="0">
              <a:spcBef>
                <a:spcPct val="0"/>
              </a:spcBef>
              <a:spcAft>
                <a:spcPct val="0"/>
              </a:spcAft>
              <a:defRPr sz="4600">
                <a:solidFill>
                  <a:srgbClr val="2D4141"/>
                </a:solidFill>
                <a:latin typeface="Futura Condensed" charset="0"/>
                <a:ea typeface="ヒラギノ角ゴ ProN W3" charset="-128"/>
                <a:sym typeface="Futura Condensed" charset="0"/>
              </a:defRPr>
            </a:lvl8pPr>
            <a:lvl9pPr marL="1828800" eaLnBrk="0" fontAlgn="base" hangingPunct="0">
              <a:spcBef>
                <a:spcPct val="0"/>
              </a:spcBef>
              <a:spcAft>
                <a:spcPct val="0"/>
              </a:spcAft>
              <a:defRPr sz="4600">
                <a:solidFill>
                  <a:srgbClr val="2D4141"/>
                </a:solidFill>
                <a:latin typeface="Futura Condensed" charset="0"/>
                <a:ea typeface="ヒラギノ角ゴ ProN W3" charset="-128"/>
                <a:sym typeface="Futura Condensed" charset="0"/>
              </a:defRPr>
            </a:lvl9pPr>
          </a:lstStyle>
          <a:p>
            <a:pPr eaLnBrk="1" hangingPunct="1"/>
            <a:r>
              <a:rPr lang="en-US" altLang="fr-FR" sz="3375" dirty="0">
                <a:solidFill>
                  <a:srgbClr val="FFFFFF"/>
                </a:solidFill>
                <a:effectLst>
                  <a:outerShdw blurRad="38100" dist="38100" dir="2700000" algn="tl">
                    <a:srgbClr val="000000"/>
                  </a:outerShdw>
                </a:effectLst>
              </a:rPr>
              <a:t> </a:t>
            </a:r>
            <a:r>
              <a:rPr lang="en-US" altLang="fr-FR" sz="3375" dirty="0" err="1">
                <a:solidFill>
                  <a:srgbClr val="FFFFFF"/>
                </a:solidFill>
                <a:effectLst>
                  <a:outerShdw blurRad="38100" dist="38100" dir="2700000" algn="tl">
                    <a:srgbClr val="000000"/>
                  </a:outerShdw>
                </a:effectLst>
              </a:rPr>
              <a:t>Apogée</a:t>
            </a:r>
            <a:r>
              <a:rPr lang="en-US" altLang="fr-FR" sz="3375" dirty="0">
                <a:solidFill>
                  <a:srgbClr val="FFFFFF"/>
                </a:solidFill>
                <a:effectLst>
                  <a:outerShdw blurRad="38100" dist="38100" dir="2700000" algn="tl">
                    <a:srgbClr val="000000"/>
                  </a:outerShdw>
                </a:effectLst>
              </a:rPr>
              <a:t> et </a:t>
            </a:r>
            <a:r>
              <a:rPr lang="en-US" altLang="fr-FR" sz="3375" dirty="0" err="1">
                <a:solidFill>
                  <a:srgbClr val="FFFFFF"/>
                </a:solidFill>
                <a:effectLst>
                  <a:outerShdw blurRad="38100" dist="38100" dir="2700000" algn="tl">
                    <a:srgbClr val="000000"/>
                  </a:outerShdw>
                </a:effectLst>
              </a:rPr>
              <a:t>déclin</a:t>
            </a:r>
            <a:r>
              <a:rPr lang="en-US" altLang="fr-FR" sz="3375" dirty="0">
                <a:solidFill>
                  <a:srgbClr val="FFFFFF"/>
                </a:solidFill>
                <a:effectLst>
                  <a:outerShdw blurRad="38100" dist="38100" dir="2700000" algn="tl">
                    <a:srgbClr val="000000"/>
                  </a:outerShdw>
                </a:effectLst>
              </a:rPr>
              <a:t> du monde </a:t>
            </a:r>
            <a:r>
              <a:rPr lang="en-US" altLang="fr-FR" sz="3375" dirty="0" err="1">
                <a:solidFill>
                  <a:srgbClr val="FFFFFF"/>
                </a:solidFill>
                <a:effectLst>
                  <a:outerShdw blurRad="38100" dist="38100" dir="2700000" algn="tl">
                    <a:srgbClr val="000000"/>
                  </a:outerShdw>
                </a:effectLst>
              </a:rPr>
              <a:t>ouvrier</a:t>
            </a:r>
            <a:r>
              <a:rPr lang="en-US" altLang="fr-FR" sz="3375" dirty="0">
                <a:solidFill>
                  <a:srgbClr val="FFFFFF"/>
                </a:solidFill>
                <a:effectLst>
                  <a:outerShdw blurRad="38100" dist="38100" dir="2700000" algn="tl">
                    <a:srgbClr val="000000"/>
                  </a:outerShdw>
                </a:effectLst>
              </a:rPr>
              <a:t>.</a:t>
            </a:r>
          </a:p>
        </p:txBody>
      </p:sp>
      <p:graphicFrame>
        <p:nvGraphicFramePr>
          <p:cNvPr id="28677" name="Object 6">
            <a:extLst>
              <a:ext uri="{FF2B5EF4-FFF2-40B4-BE49-F238E27FC236}">
                <a16:creationId xmlns:a16="http://schemas.microsoft.com/office/drawing/2014/main" id="{4164EF15-6F44-4564-9340-EF8BAB4EEC2D}"/>
              </a:ext>
            </a:extLst>
          </p:cNvPr>
          <p:cNvGraphicFramePr>
            <a:graphicFrameLocks/>
          </p:cNvGraphicFramePr>
          <p:nvPr/>
        </p:nvGraphicFramePr>
        <p:xfrm>
          <a:off x="2157413" y="1376363"/>
          <a:ext cx="7867650" cy="5118100"/>
        </p:xfrm>
        <a:graphic>
          <a:graphicData uri="http://schemas.openxmlformats.org/presentationml/2006/ole">
            <mc:AlternateContent xmlns:mc="http://schemas.openxmlformats.org/markup-compatibility/2006">
              <mc:Choice xmlns:v="urn:schemas-microsoft-com:vml" Requires="v">
                <p:oleObj name="Chart" r:id="rId2" imgW="11792144" imgH="8239114" progId="MSGraph.Chart.8">
                  <p:embed/>
                </p:oleObj>
              </mc:Choice>
              <mc:Fallback>
                <p:oleObj name="Chart" r:id="rId2" imgW="11792144" imgH="8239114" progId="MSGraph.Chart.8">
                  <p:embed/>
                  <p:pic>
                    <p:nvPicPr>
                      <p:cNvPr id="28677" name="Object 6">
                        <a:extLst>
                          <a:ext uri="{FF2B5EF4-FFF2-40B4-BE49-F238E27FC236}">
                            <a16:creationId xmlns:a16="http://schemas.microsoft.com/office/drawing/2014/main" id="{4164EF15-6F44-4564-9340-EF8BAB4EEC2D}"/>
                          </a:ext>
                        </a:extLst>
                      </p:cNvPr>
                      <p:cNvPicPr>
                        <a:picLocks noChangeArrowheads="1"/>
                      </p:cNvPicPr>
                      <p:nvPr/>
                    </p:nvPicPr>
                    <p:blipFill>
                      <a:blip r:embed="rId3"/>
                      <a:srcRect/>
                      <a:stretch>
                        <a:fillRect/>
                      </a:stretch>
                    </p:blipFill>
                    <p:spPr bwMode="auto">
                      <a:xfrm>
                        <a:off x="2157413" y="1376363"/>
                        <a:ext cx="7867650" cy="51181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21160082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Effect transition="in" filter="wipe(left)">
                                      <p:cBhvr>
                                        <p:cTn id="7" dur="5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2867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B19E3E-054B-4CDE-E0B4-0E0F70768DC6}"/>
              </a:ext>
            </a:extLst>
          </p:cNvPr>
          <p:cNvSpPr>
            <a:spLocks noGrp="1"/>
          </p:cNvSpPr>
          <p:nvPr>
            <p:ph type="title"/>
          </p:nvPr>
        </p:nvSpPr>
        <p:spPr>
          <a:xfrm>
            <a:off x="0" y="0"/>
            <a:ext cx="9404723" cy="1400530"/>
          </a:xfrm>
        </p:spPr>
        <p:txBody>
          <a:bodyPr/>
          <a:lstStyle/>
          <a:p>
            <a:r>
              <a:rPr lang="fr-FR" dirty="0"/>
              <a:t>Déversement sectoriel (Alfred Sauvy)</a:t>
            </a:r>
          </a:p>
        </p:txBody>
      </p:sp>
      <p:pic>
        <p:nvPicPr>
          <p:cNvPr id="4" name="Espace réservé du contenu 3">
            <a:extLst>
              <a:ext uri="{FF2B5EF4-FFF2-40B4-BE49-F238E27FC236}">
                <a16:creationId xmlns:a16="http://schemas.microsoft.com/office/drawing/2014/main" id="{91ACB4DB-0DB8-AA3A-ADF6-C0ED27ACFAE1}"/>
              </a:ext>
            </a:extLst>
          </p:cNvPr>
          <p:cNvPicPr>
            <a:picLocks noGrp="1" noChangeAspect="1"/>
          </p:cNvPicPr>
          <p:nvPr>
            <p:ph idx="1"/>
          </p:nvPr>
        </p:nvPicPr>
        <p:blipFill>
          <a:blip r:embed="rId2"/>
          <a:stretch>
            <a:fillRect/>
          </a:stretch>
        </p:blipFill>
        <p:spPr>
          <a:xfrm>
            <a:off x="0" y="1519311"/>
            <a:ext cx="12192000" cy="5338689"/>
          </a:xfrm>
          <a:prstGeom prst="rect">
            <a:avLst/>
          </a:prstGeom>
        </p:spPr>
      </p:pic>
    </p:spTree>
    <p:extLst>
      <p:ext uri="{BB962C8B-B14F-4D97-AF65-F5344CB8AC3E}">
        <p14:creationId xmlns:p14="http://schemas.microsoft.com/office/powerpoint/2010/main" val="3110616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94BDE5-4ADD-A399-93E4-68BC4245CAC5}"/>
              </a:ext>
            </a:extLst>
          </p:cNvPr>
          <p:cNvSpPr>
            <a:spLocks noGrp="1"/>
          </p:cNvSpPr>
          <p:nvPr>
            <p:ph type="title"/>
          </p:nvPr>
        </p:nvSpPr>
        <p:spPr>
          <a:xfrm>
            <a:off x="238148" y="44755"/>
            <a:ext cx="9404723" cy="1400530"/>
          </a:xfrm>
        </p:spPr>
        <p:txBody>
          <a:bodyPr/>
          <a:lstStyle/>
          <a:p>
            <a:r>
              <a:rPr lang="fr-FR" dirty="0"/>
              <a:t>Répartition sectorielle en France</a:t>
            </a:r>
          </a:p>
        </p:txBody>
      </p:sp>
      <p:pic>
        <p:nvPicPr>
          <p:cNvPr id="4" name="Espace réservé du contenu 3">
            <a:extLst>
              <a:ext uri="{FF2B5EF4-FFF2-40B4-BE49-F238E27FC236}">
                <a16:creationId xmlns:a16="http://schemas.microsoft.com/office/drawing/2014/main" id="{49747ABE-D7D9-C7D8-72B4-E1FD1762C824}"/>
              </a:ext>
            </a:extLst>
          </p:cNvPr>
          <p:cNvPicPr>
            <a:picLocks noGrp="1" noChangeAspect="1"/>
          </p:cNvPicPr>
          <p:nvPr>
            <p:ph idx="1"/>
          </p:nvPr>
        </p:nvPicPr>
        <p:blipFill>
          <a:blip r:embed="rId2"/>
          <a:stretch>
            <a:fillRect/>
          </a:stretch>
        </p:blipFill>
        <p:spPr>
          <a:xfrm>
            <a:off x="1" y="956603"/>
            <a:ext cx="12192000" cy="5901397"/>
          </a:xfrm>
          <a:prstGeom prst="rect">
            <a:avLst/>
          </a:prstGeom>
        </p:spPr>
      </p:pic>
    </p:spTree>
    <p:extLst>
      <p:ext uri="{BB962C8B-B14F-4D97-AF65-F5344CB8AC3E}">
        <p14:creationId xmlns:p14="http://schemas.microsoft.com/office/powerpoint/2010/main" val="1876397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7CB31D-B544-42ED-8A7E-4CDCE117241F}"/>
              </a:ext>
            </a:extLst>
          </p:cNvPr>
          <p:cNvSpPr>
            <a:spLocks noGrp="1"/>
          </p:cNvSpPr>
          <p:nvPr>
            <p:ph type="title"/>
          </p:nvPr>
        </p:nvSpPr>
        <p:spPr/>
        <p:txBody>
          <a:bodyPr/>
          <a:lstStyle/>
          <a:p>
            <a:r>
              <a:rPr lang="fr-FR" dirty="0"/>
              <a:t>Globalisation et chômage</a:t>
            </a:r>
          </a:p>
        </p:txBody>
      </p:sp>
      <p:sp>
        <p:nvSpPr>
          <p:cNvPr id="3" name="Espace réservé du contenu 2">
            <a:extLst>
              <a:ext uri="{FF2B5EF4-FFF2-40B4-BE49-F238E27FC236}">
                <a16:creationId xmlns:a16="http://schemas.microsoft.com/office/drawing/2014/main" id="{EDBA2B8C-4FD5-46EA-A6B9-BB163233A6F5}"/>
              </a:ext>
            </a:extLst>
          </p:cNvPr>
          <p:cNvSpPr>
            <a:spLocks noGrp="1"/>
          </p:cNvSpPr>
          <p:nvPr>
            <p:ph sz="half" idx="2"/>
          </p:nvPr>
        </p:nvSpPr>
        <p:spPr>
          <a:xfrm>
            <a:off x="1154954" y="2425148"/>
            <a:ext cx="4825158" cy="4432852"/>
          </a:xfrm>
        </p:spPr>
        <p:txBody>
          <a:bodyPr>
            <a:normAutofit fontScale="92500" lnSpcReduction="20000"/>
          </a:bodyPr>
          <a:lstStyle/>
          <a:p>
            <a:pPr marL="0" indent="0">
              <a:buNone/>
            </a:pPr>
            <a:r>
              <a:rPr lang="fr-FR" b="1" dirty="0"/>
              <a:t>Le théorème HOS: </a:t>
            </a:r>
          </a:p>
          <a:p>
            <a:pPr marL="0" indent="0">
              <a:buNone/>
            </a:pPr>
            <a:r>
              <a:rPr lang="fr-FR" dirty="0"/>
              <a:t>La globalisation entraîne:</a:t>
            </a:r>
          </a:p>
          <a:p>
            <a:pPr lvl="0" algn="just"/>
            <a:r>
              <a:rPr lang="fr-FR" dirty="0"/>
              <a:t>La spécialisation du pays développé sur les produits demandant une forte qualification : l’ouverture permet de vendre ces produits sur un marché plus large et non pourvu, ce qui entraîne l’augmentation de son prix et ainsi une incitation à se concentrer sur sa production. </a:t>
            </a:r>
          </a:p>
          <a:p>
            <a:pPr lvl="0" algn="just"/>
            <a:r>
              <a:rPr lang="fr-FR" dirty="0"/>
              <a:t>La destruction d’une partie des emplois liés aux production à faible qualification et la baisse de la rémunération des emplois restant. Les biens exigeant une faible qualification sont désormais majoritairement importés car moins chers ; pour maintenir l’emploi dans ces secteurs, il faut baisser le coût du travail.</a:t>
            </a:r>
          </a:p>
          <a:p>
            <a:pPr marL="0" indent="0">
              <a:buNone/>
            </a:pPr>
            <a:endParaRPr lang="fr-FR" b="1" dirty="0"/>
          </a:p>
        </p:txBody>
      </p:sp>
      <p:sp>
        <p:nvSpPr>
          <p:cNvPr id="6" name="Espace réservé du contenu 5">
            <a:extLst>
              <a:ext uri="{FF2B5EF4-FFF2-40B4-BE49-F238E27FC236}">
                <a16:creationId xmlns:a16="http://schemas.microsoft.com/office/drawing/2014/main" id="{5518E225-57B1-47FB-A024-0CD18B0AB00A}"/>
              </a:ext>
            </a:extLst>
          </p:cNvPr>
          <p:cNvSpPr>
            <a:spLocks noGrp="1"/>
          </p:cNvSpPr>
          <p:nvPr>
            <p:ph sz="quarter" idx="4"/>
          </p:nvPr>
        </p:nvSpPr>
        <p:spPr>
          <a:xfrm>
            <a:off x="7109860" y="2425148"/>
            <a:ext cx="4825159" cy="4333461"/>
          </a:xfrm>
          <a:ln w="57150">
            <a:solidFill>
              <a:schemeClr val="accent5">
                <a:lumMod val="75000"/>
              </a:schemeClr>
            </a:solidFill>
          </a:ln>
        </p:spPr>
        <p:txBody>
          <a:bodyPr>
            <a:normAutofit fontScale="92500" lnSpcReduction="20000"/>
          </a:bodyPr>
          <a:lstStyle/>
          <a:p>
            <a:pPr marL="0" indent="0">
              <a:buNone/>
            </a:pPr>
            <a:r>
              <a:rPr lang="fr-FR" b="1" dirty="0"/>
              <a:t>Une dichotomie du marché du travail:</a:t>
            </a:r>
          </a:p>
          <a:p>
            <a:pPr marL="0" indent="0" algn="just">
              <a:buNone/>
            </a:pPr>
            <a:endParaRPr lang="fr-FR" sz="1900" b="1" dirty="0"/>
          </a:p>
          <a:p>
            <a:pPr algn="just"/>
            <a:r>
              <a:rPr lang="fr-FR" sz="1900" dirty="0"/>
              <a:t>Les emplois qualifiés vont se multiplier, favorisant une main-d’œuvre qualifiée, qui bénéficiera de conditions de travail optimales.</a:t>
            </a:r>
          </a:p>
          <a:p>
            <a:pPr algn="just"/>
            <a:endParaRPr lang="fr-FR" sz="1900" dirty="0"/>
          </a:p>
          <a:p>
            <a:pPr algn="just"/>
            <a:r>
              <a:rPr lang="fr-FR" sz="1900" dirty="0"/>
              <a:t>La population la moins qualifiée va voir se dégrader ses conditions: l’emploi va manquer et les conditions de travail vont se dégrader.</a:t>
            </a:r>
          </a:p>
        </p:txBody>
      </p:sp>
      <p:sp>
        <p:nvSpPr>
          <p:cNvPr id="7" name="Flèche : droite 6">
            <a:extLst>
              <a:ext uri="{FF2B5EF4-FFF2-40B4-BE49-F238E27FC236}">
                <a16:creationId xmlns:a16="http://schemas.microsoft.com/office/drawing/2014/main" id="{3C0AE3DE-3EC3-4AB1-854A-3E3363437AF6}"/>
              </a:ext>
            </a:extLst>
          </p:cNvPr>
          <p:cNvSpPr/>
          <p:nvPr/>
        </p:nvSpPr>
        <p:spPr>
          <a:xfrm>
            <a:off x="6003337" y="4333461"/>
            <a:ext cx="1083297" cy="463826"/>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52486497-B3E6-489A-AFB2-8DEE305B6327}"/>
              </a:ext>
            </a:extLst>
          </p:cNvPr>
          <p:cNvSpPr txBox="1"/>
          <p:nvPr/>
        </p:nvSpPr>
        <p:spPr>
          <a:xfrm>
            <a:off x="5956886" y="4380708"/>
            <a:ext cx="1129748" cy="369332"/>
          </a:xfrm>
          <a:prstGeom prst="rect">
            <a:avLst/>
          </a:prstGeom>
          <a:noFill/>
        </p:spPr>
        <p:txBody>
          <a:bodyPr wrap="square" rtlCol="0">
            <a:spAutoFit/>
          </a:bodyPr>
          <a:lstStyle/>
          <a:p>
            <a:r>
              <a:rPr lang="fr-FR" dirty="0"/>
              <a:t>entraîne</a:t>
            </a:r>
          </a:p>
        </p:txBody>
      </p:sp>
      <p:sp>
        <p:nvSpPr>
          <p:cNvPr id="10" name="Rectangle 9">
            <a:extLst>
              <a:ext uri="{FF2B5EF4-FFF2-40B4-BE49-F238E27FC236}">
                <a16:creationId xmlns:a16="http://schemas.microsoft.com/office/drawing/2014/main" id="{17B58EB7-9B89-4D49-9E9F-29C026DAF918}"/>
              </a:ext>
            </a:extLst>
          </p:cNvPr>
          <p:cNvSpPr/>
          <p:nvPr/>
        </p:nvSpPr>
        <p:spPr>
          <a:xfrm>
            <a:off x="967409" y="2425148"/>
            <a:ext cx="5012703" cy="4432852"/>
          </a:xfrm>
          <a:prstGeom prst="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78876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2863C52F-82D2-4ABB-A2A6-7F421DB59A2E}"/>
              </a:ext>
            </a:extLst>
          </p:cNvPr>
          <p:cNvSpPr>
            <a:spLocks noGrp="1"/>
          </p:cNvSpPr>
          <p:nvPr>
            <p:ph type="title"/>
          </p:nvPr>
        </p:nvSpPr>
        <p:spPr/>
        <p:txBody>
          <a:bodyPr/>
          <a:lstStyle/>
          <a:p>
            <a:r>
              <a:rPr lang="fr-FR" dirty="0"/>
              <a:t>Le poids de la délocalisation dans la désindustrialisation </a:t>
            </a:r>
            <a:r>
              <a:rPr lang="fr-FR" sz="1200" dirty="0" err="1"/>
              <a:t>Enquete</a:t>
            </a:r>
            <a:r>
              <a:rPr lang="fr-FR" sz="1200" dirty="0"/>
              <a:t> du de la </a:t>
            </a:r>
            <a:r>
              <a:rPr lang="fr-FR" sz="1200" dirty="0" err="1"/>
              <a:t>Directoin</a:t>
            </a:r>
            <a:r>
              <a:rPr lang="fr-FR" sz="1200" dirty="0"/>
              <a:t> du Trésor Public 2010.</a:t>
            </a:r>
            <a:endParaRPr lang="fr-FR" dirty="0"/>
          </a:p>
        </p:txBody>
      </p:sp>
      <p:graphicFrame>
        <p:nvGraphicFramePr>
          <p:cNvPr id="13" name="Tableau 13">
            <a:extLst>
              <a:ext uri="{FF2B5EF4-FFF2-40B4-BE49-F238E27FC236}">
                <a16:creationId xmlns:a16="http://schemas.microsoft.com/office/drawing/2014/main" id="{6AA4B7D5-1F8F-4F49-9E37-F30E4E5426A1}"/>
              </a:ext>
            </a:extLst>
          </p:cNvPr>
          <p:cNvGraphicFramePr>
            <a:graphicFrameLocks noGrp="1"/>
          </p:cNvGraphicFramePr>
          <p:nvPr>
            <p:ph idx="1"/>
          </p:nvPr>
        </p:nvGraphicFramePr>
        <p:xfrm>
          <a:off x="1154954" y="2325205"/>
          <a:ext cx="8824912" cy="4532795"/>
        </p:xfrm>
        <a:graphic>
          <a:graphicData uri="http://schemas.openxmlformats.org/drawingml/2006/table">
            <a:tbl>
              <a:tblPr firstRow="1" bandRow="1">
                <a:tableStyleId>{5C22544A-7EE6-4342-B048-85BDC9FD1C3A}</a:tableStyleId>
              </a:tblPr>
              <a:tblGrid>
                <a:gridCol w="4412456">
                  <a:extLst>
                    <a:ext uri="{9D8B030D-6E8A-4147-A177-3AD203B41FA5}">
                      <a16:colId xmlns:a16="http://schemas.microsoft.com/office/drawing/2014/main" val="3576097050"/>
                    </a:ext>
                  </a:extLst>
                </a:gridCol>
                <a:gridCol w="4412456">
                  <a:extLst>
                    <a:ext uri="{9D8B030D-6E8A-4147-A177-3AD203B41FA5}">
                      <a16:colId xmlns:a16="http://schemas.microsoft.com/office/drawing/2014/main" val="3626721882"/>
                    </a:ext>
                  </a:extLst>
                </a:gridCol>
              </a:tblGrid>
              <a:tr h="1189363">
                <a:tc>
                  <a:txBody>
                    <a:bodyPr/>
                    <a:lstStyle/>
                    <a:p>
                      <a:pPr algn="ctr"/>
                      <a:r>
                        <a:rPr lang="fr-FR" dirty="0"/>
                        <a:t>Causes de la destruction totale d’emploi dans l’industrie française de 1980 à 2007: 1,9 millions d’emplois.</a:t>
                      </a:r>
                    </a:p>
                    <a:p>
                      <a:pPr algn="ctr"/>
                      <a:endParaRPr lang="fr-FR" dirty="0"/>
                    </a:p>
                  </a:txBody>
                  <a:tcPr>
                    <a:solidFill>
                      <a:schemeClr val="tx2">
                        <a:lumMod val="60000"/>
                        <a:lumOff val="40000"/>
                      </a:schemeClr>
                    </a:solidFill>
                  </a:tcPr>
                </a:tc>
                <a:tc>
                  <a:txBody>
                    <a:bodyPr/>
                    <a:lstStyle/>
                    <a:p>
                      <a:pPr algn="ctr"/>
                      <a:r>
                        <a:rPr lang="fr-FR" dirty="0"/>
                        <a:t>% d’emplois détruits</a:t>
                      </a:r>
                    </a:p>
                  </a:txBody>
                  <a:tcPr>
                    <a:solidFill>
                      <a:schemeClr val="tx2">
                        <a:lumMod val="60000"/>
                        <a:lumOff val="40000"/>
                      </a:schemeClr>
                    </a:solidFill>
                  </a:tcPr>
                </a:tc>
                <a:extLst>
                  <a:ext uri="{0D108BD9-81ED-4DB2-BD59-A6C34878D82A}">
                    <a16:rowId xmlns:a16="http://schemas.microsoft.com/office/drawing/2014/main" val="4190464456"/>
                  </a:ext>
                </a:extLst>
              </a:tr>
              <a:tr h="482353">
                <a:tc>
                  <a:txBody>
                    <a:bodyPr/>
                    <a:lstStyle/>
                    <a:p>
                      <a:pPr algn="ctr"/>
                      <a:r>
                        <a:rPr lang="fr-FR" dirty="0"/>
                        <a:t>Concurrence étrangère</a:t>
                      </a:r>
                    </a:p>
                  </a:txBody>
                  <a:tcPr>
                    <a:solidFill>
                      <a:schemeClr val="tx2">
                        <a:lumMod val="60000"/>
                        <a:lumOff val="40000"/>
                      </a:schemeClr>
                    </a:solidFill>
                  </a:tcPr>
                </a:tc>
                <a:tc>
                  <a:txBody>
                    <a:bodyPr/>
                    <a:lstStyle/>
                    <a:p>
                      <a:pPr algn="ctr"/>
                      <a:r>
                        <a:rPr lang="fr-FR" dirty="0"/>
                        <a:t>13%</a:t>
                      </a:r>
                    </a:p>
                  </a:txBody>
                  <a:tcPr>
                    <a:solidFill>
                      <a:schemeClr val="tx2">
                        <a:lumMod val="60000"/>
                        <a:lumOff val="40000"/>
                      </a:schemeClr>
                    </a:solidFill>
                  </a:tcPr>
                </a:tc>
                <a:extLst>
                  <a:ext uri="{0D108BD9-81ED-4DB2-BD59-A6C34878D82A}">
                    <a16:rowId xmlns:a16="http://schemas.microsoft.com/office/drawing/2014/main" val="3592316989"/>
                  </a:ext>
                </a:extLst>
              </a:tr>
              <a:tr h="482353">
                <a:tc>
                  <a:txBody>
                    <a:bodyPr/>
                    <a:lstStyle/>
                    <a:p>
                      <a:pPr algn="ctr"/>
                      <a:r>
                        <a:rPr lang="fr-FR" dirty="0"/>
                        <a:t>Externalisation des services</a:t>
                      </a:r>
                    </a:p>
                  </a:txBody>
                  <a:tcPr>
                    <a:solidFill>
                      <a:schemeClr val="tx2">
                        <a:lumMod val="60000"/>
                        <a:lumOff val="40000"/>
                      </a:schemeClr>
                    </a:solidFill>
                  </a:tcPr>
                </a:tc>
                <a:tc>
                  <a:txBody>
                    <a:bodyPr/>
                    <a:lstStyle/>
                    <a:p>
                      <a:pPr algn="ctr"/>
                      <a:r>
                        <a:rPr lang="fr-FR" dirty="0"/>
                        <a:t>25%</a:t>
                      </a:r>
                    </a:p>
                  </a:txBody>
                  <a:tcPr>
                    <a:solidFill>
                      <a:schemeClr val="tx2">
                        <a:lumMod val="60000"/>
                        <a:lumOff val="40000"/>
                      </a:schemeClr>
                    </a:solidFill>
                  </a:tcPr>
                </a:tc>
                <a:extLst>
                  <a:ext uri="{0D108BD9-81ED-4DB2-BD59-A6C34878D82A}">
                    <a16:rowId xmlns:a16="http://schemas.microsoft.com/office/drawing/2014/main" val="4245189119"/>
                  </a:ext>
                </a:extLst>
              </a:tr>
              <a:tr h="1189363">
                <a:tc>
                  <a:txBody>
                    <a:bodyPr/>
                    <a:lstStyle/>
                    <a:p>
                      <a:pPr algn="ctr"/>
                      <a:r>
                        <a:rPr lang="fr-FR" dirty="0"/>
                        <a:t>Gains de productivité non compensés par une croissance de la demande</a:t>
                      </a:r>
                    </a:p>
                  </a:txBody>
                  <a:tcPr>
                    <a:solidFill>
                      <a:schemeClr val="tx2">
                        <a:lumMod val="60000"/>
                        <a:lumOff val="40000"/>
                      </a:schemeClr>
                    </a:solidFill>
                  </a:tcPr>
                </a:tc>
                <a:tc>
                  <a:txBody>
                    <a:bodyPr/>
                    <a:lstStyle/>
                    <a:p>
                      <a:pPr algn="ctr"/>
                      <a:r>
                        <a:rPr lang="fr-FR" dirty="0"/>
                        <a:t>30%</a:t>
                      </a:r>
                    </a:p>
                  </a:txBody>
                  <a:tcPr>
                    <a:solidFill>
                      <a:schemeClr val="tx2">
                        <a:lumMod val="60000"/>
                        <a:lumOff val="40000"/>
                      </a:schemeClr>
                    </a:solidFill>
                  </a:tcPr>
                </a:tc>
                <a:extLst>
                  <a:ext uri="{0D108BD9-81ED-4DB2-BD59-A6C34878D82A}">
                    <a16:rowId xmlns:a16="http://schemas.microsoft.com/office/drawing/2014/main" val="3664340423"/>
                  </a:ext>
                </a:extLst>
              </a:tr>
              <a:tr h="1189363">
                <a:tc>
                  <a:txBody>
                    <a:bodyPr/>
                    <a:lstStyle/>
                    <a:p>
                      <a:pPr algn="ctr"/>
                      <a:r>
                        <a:rPr lang="fr-FR" dirty="0"/>
                        <a:t>Autres</a:t>
                      </a:r>
                    </a:p>
                  </a:txBody>
                  <a:tcPr>
                    <a:solidFill>
                      <a:schemeClr val="tx2">
                        <a:lumMod val="60000"/>
                        <a:lumOff val="40000"/>
                      </a:schemeClr>
                    </a:solidFill>
                  </a:tcPr>
                </a:tc>
                <a:tc>
                  <a:txBody>
                    <a:bodyPr/>
                    <a:lstStyle/>
                    <a:p>
                      <a:pPr algn="ctr"/>
                      <a:r>
                        <a:rPr lang="fr-FR" dirty="0"/>
                        <a:t>32%</a:t>
                      </a:r>
                    </a:p>
                  </a:txBody>
                  <a:tcPr>
                    <a:solidFill>
                      <a:schemeClr val="tx2">
                        <a:lumMod val="60000"/>
                        <a:lumOff val="40000"/>
                      </a:schemeClr>
                    </a:solidFill>
                  </a:tcPr>
                </a:tc>
                <a:extLst>
                  <a:ext uri="{0D108BD9-81ED-4DB2-BD59-A6C34878D82A}">
                    <a16:rowId xmlns:a16="http://schemas.microsoft.com/office/drawing/2014/main" val="1797556053"/>
                  </a:ext>
                </a:extLst>
              </a:tr>
            </a:tbl>
          </a:graphicData>
        </a:graphic>
      </p:graphicFrame>
    </p:spTree>
    <p:extLst>
      <p:ext uri="{BB962C8B-B14F-4D97-AF65-F5344CB8AC3E}">
        <p14:creationId xmlns:p14="http://schemas.microsoft.com/office/powerpoint/2010/main" val="1565540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A51804-0B6B-7A02-E5D0-74A6AAC355E4}"/>
              </a:ext>
            </a:extLst>
          </p:cNvPr>
          <p:cNvSpPr>
            <a:spLocks noGrp="1"/>
          </p:cNvSpPr>
          <p:nvPr>
            <p:ph type="title"/>
          </p:nvPr>
        </p:nvSpPr>
        <p:spPr>
          <a:xfrm>
            <a:off x="0" y="0"/>
            <a:ext cx="9404723" cy="942535"/>
          </a:xfrm>
        </p:spPr>
        <p:txBody>
          <a:bodyPr/>
          <a:lstStyle/>
          <a:p>
            <a:r>
              <a:rPr lang="fr-FR" dirty="0"/>
              <a:t>Relocalisation du textile</a:t>
            </a:r>
          </a:p>
        </p:txBody>
      </p:sp>
      <p:sp>
        <p:nvSpPr>
          <p:cNvPr id="3" name="Espace réservé du contenu 2">
            <a:extLst>
              <a:ext uri="{FF2B5EF4-FFF2-40B4-BE49-F238E27FC236}">
                <a16:creationId xmlns:a16="http://schemas.microsoft.com/office/drawing/2014/main" id="{9A5D40FF-C2D1-4D20-A1C5-A006441511D1}"/>
              </a:ext>
            </a:extLst>
          </p:cNvPr>
          <p:cNvSpPr>
            <a:spLocks noGrp="1"/>
          </p:cNvSpPr>
          <p:nvPr>
            <p:ph idx="1"/>
          </p:nvPr>
        </p:nvSpPr>
        <p:spPr>
          <a:xfrm>
            <a:off x="0" y="703384"/>
            <a:ext cx="12192000" cy="5545015"/>
          </a:xfrm>
        </p:spPr>
        <p:txBody>
          <a:bodyPr>
            <a:normAutofit fontScale="92500" lnSpcReduction="20000"/>
          </a:bodyPr>
          <a:lstStyle/>
          <a:p>
            <a:pPr marL="0" indent="0">
              <a:buNone/>
            </a:pPr>
            <a:r>
              <a:rPr lang="fr-FR" dirty="0"/>
              <a:t>La filière textile peut-elle parier sur un mouvement de relocalisation d'ampleur ? La pandémie de Covid-19 a mis en lumière la flexibilité de certains acteurs, tel le spécialiste du jacquard Tissages de Charlieu (Loire), à l'épreuve de la fabrication de masques chirurgicaux. Les sites de production se déploient, les manufactures investissent dans leur appareil industriel. Plus de 780 projets de relocalisation et de développement d'activités sont d'ailleurs déjà soutenus par le plan Relance du gouvernement, parmi lesquelles ceux de Petit Bateau (Aube), Tricot Saint-James (Manche), </a:t>
            </a:r>
            <a:r>
              <a:rPr lang="fr-FR" dirty="0" err="1"/>
              <a:t>Safilin</a:t>
            </a:r>
            <a:r>
              <a:rPr lang="fr-FR" dirty="0"/>
              <a:t> (Pas- de-Calais) ou </a:t>
            </a:r>
            <a:r>
              <a:rPr lang="fr-FR" dirty="0" err="1"/>
              <a:t>Velcorex</a:t>
            </a:r>
            <a:r>
              <a:rPr lang="fr-FR" dirty="0"/>
              <a:t> (Haut-Rhin).</a:t>
            </a:r>
          </a:p>
          <a:p>
            <a:pPr marL="0" indent="0">
              <a:buNone/>
            </a:pPr>
            <a:r>
              <a:rPr lang="fr-FR" dirty="0"/>
              <a:t>Tissages de Charlieu prévoit ainsi la production de sacs cabas fabriqués à partir de textiles recyclés grâce à un contrat avec Auchan. Ses enjeux sont ceux du secteur : produire en France avec des articles textiles « créateurs d'emplois » ; soutenir une activité locale dans une perspective durable et circulaire. Mais le « nerf de la guerre » demeure les commandes, reconnaît son patron </a:t>
            </a:r>
            <a:r>
              <a:rPr lang="fr-FR" dirty="0" err="1"/>
              <a:t>Eric</a:t>
            </a:r>
            <a:r>
              <a:rPr lang="fr-FR" dirty="0"/>
              <a:t> Boël. Au-delà du soutien de l'Etat, c'est la grande distribution qui permet à la PME tricolore d'envisager le doublement des effectifs et un plan de réindustrialisation sur cinq ans.</a:t>
            </a:r>
          </a:p>
          <a:p>
            <a:pPr marL="0" indent="0">
              <a:buNone/>
            </a:pPr>
            <a:r>
              <a:rPr lang="fr-FR" dirty="0"/>
              <a:t>Le textile français revient de loin. C'est une industrie ébranlée par une guerre économique qui a commencé bien avant la suppression des dévastateurs quotas chinois, à partir de 2005, et l'emprise de la « fast fashion » des Zara et autres H &amp; M. Le secteur emploie près de 100.000 salariés, soit 7 fois moins qu'il y a une quarantaine d'années. Les rescapés français de la mondialisation sont ceux qui furent le mieux armés d'un savoir-faire traditionnel et qui ont su produire différemment dans un contexte où la recherche du bon prix écrase encore la quête de l'achat éthique.</a:t>
            </a:r>
          </a:p>
          <a:p>
            <a:pPr marL="0" indent="0">
              <a:buNone/>
            </a:pPr>
            <a:endParaRPr lang="fr-FR" dirty="0"/>
          </a:p>
          <a:p>
            <a:pPr marL="0" indent="0">
              <a:buNone/>
            </a:pPr>
            <a:r>
              <a:rPr lang="fr-FR"/>
              <a:t>Les échos, 2021</a:t>
            </a:r>
            <a:endParaRPr lang="fr-FR" dirty="0"/>
          </a:p>
        </p:txBody>
      </p:sp>
    </p:spTree>
    <p:extLst>
      <p:ext uri="{BB962C8B-B14F-4D97-AF65-F5344CB8AC3E}">
        <p14:creationId xmlns:p14="http://schemas.microsoft.com/office/powerpoint/2010/main" val="3101610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409D87-EF82-1AB4-8911-77870531D224}"/>
              </a:ext>
            </a:extLst>
          </p:cNvPr>
          <p:cNvSpPr>
            <a:spLocks noGrp="1"/>
          </p:cNvSpPr>
          <p:nvPr>
            <p:ph type="title"/>
          </p:nvPr>
        </p:nvSpPr>
        <p:spPr/>
        <p:txBody>
          <a:bodyPr/>
          <a:lstStyle/>
          <a:p>
            <a:r>
              <a:rPr lang="fr-FR" dirty="0"/>
              <a:t>Relocalisation: France Relance</a:t>
            </a:r>
          </a:p>
        </p:txBody>
      </p:sp>
      <p:pic>
        <p:nvPicPr>
          <p:cNvPr id="4" name="Espace réservé du contenu 3">
            <a:extLst>
              <a:ext uri="{FF2B5EF4-FFF2-40B4-BE49-F238E27FC236}">
                <a16:creationId xmlns:a16="http://schemas.microsoft.com/office/drawing/2014/main" id="{893E0CBC-2297-092D-2201-F508D797D236}"/>
              </a:ext>
            </a:extLst>
          </p:cNvPr>
          <p:cNvPicPr>
            <a:picLocks noGrp="1" noChangeAspect="1"/>
          </p:cNvPicPr>
          <p:nvPr>
            <p:ph idx="1"/>
          </p:nvPr>
        </p:nvPicPr>
        <p:blipFill>
          <a:blip r:embed="rId2"/>
          <a:stretch>
            <a:fillRect/>
          </a:stretch>
        </p:blipFill>
        <p:spPr>
          <a:xfrm>
            <a:off x="1" y="1448972"/>
            <a:ext cx="12192000" cy="5409027"/>
          </a:xfrm>
          <a:prstGeom prst="rect">
            <a:avLst/>
          </a:prstGeom>
        </p:spPr>
      </p:pic>
    </p:spTree>
    <p:extLst>
      <p:ext uri="{BB962C8B-B14F-4D97-AF65-F5344CB8AC3E}">
        <p14:creationId xmlns:p14="http://schemas.microsoft.com/office/powerpoint/2010/main" val="3045298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1D53C7-2F63-AF4E-EC0E-189C1F7B5432}"/>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C679435D-7745-EF51-B3BE-93D2AFB02763}"/>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D2234507-7309-44BB-5FA6-A828724A55DD}"/>
              </a:ext>
            </a:extLst>
          </p:cNvPr>
          <p:cNvPicPr>
            <a:picLocks noChangeAspect="1"/>
          </p:cNvPicPr>
          <p:nvPr/>
        </p:nvPicPr>
        <p:blipFill>
          <a:blip r:embed="rId2"/>
          <a:stretch>
            <a:fillRect/>
          </a:stretch>
        </p:blipFill>
        <p:spPr>
          <a:xfrm>
            <a:off x="1" y="0"/>
            <a:ext cx="12094250" cy="6858000"/>
          </a:xfrm>
          <a:prstGeom prst="rect">
            <a:avLst/>
          </a:prstGeom>
        </p:spPr>
      </p:pic>
    </p:spTree>
    <p:extLst>
      <p:ext uri="{BB962C8B-B14F-4D97-AF65-F5344CB8AC3E}">
        <p14:creationId xmlns:p14="http://schemas.microsoft.com/office/powerpoint/2010/main" val="1546590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33E13A-D21D-F1CB-A34C-F22B42DB3DEE}"/>
              </a:ext>
            </a:extLst>
          </p:cNvPr>
          <p:cNvSpPr>
            <a:spLocks noGrp="1"/>
          </p:cNvSpPr>
          <p:nvPr>
            <p:ph type="title"/>
          </p:nvPr>
        </p:nvSpPr>
        <p:spPr/>
        <p:txBody>
          <a:bodyPr/>
          <a:lstStyle/>
          <a:p>
            <a:r>
              <a:rPr lang="fr-FR" dirty="0"/>
              <a:t>Quelques chiffres</a:t>
            </a:r>
          </a:p>
        </p:txBody>
      </p:sp>
      <p:sp>
        <p:nvSpPr>
          <p:cNvPr id="3" name="Espace réservé du contenu 2">
            <a:extLst>
              <a:ext uri="{FF2B5EF4-FFF2-40B4-BE49-F238E27FC236}">
                <a16:creationId xmlns:a16="http://schemas.microsoft.com/office/drawing/2014/main" id="{62B16BA0-1955-9FA6-E9E6-4683FD89903A}"/>
              </a:ext>
            </a:extLst>
          </p:cNvPr>
          <p:cNvSpPr>
            <a:spLocks noGrp="1"/>
          </p:cNvSpPr>
          <p:nvPr>
            <p:ph idx="1"/>
          </p:nvPr>
        </p:nvSpPr>
        <p:spPr/>
        <p:txBody>
          <a:bodyPr>
            <a:normAutofit lnSpcReduction="10000"/>
          </a:bodyPr>
          <a:lstStyle/>
          <a:p>
            <a:pPr marL="0" indent="0">
              <a:buNone/>
            </a:pPr>
            <a:r>
              <a:rPr lang="fr-FR" sz="3600" dirty="0"/>
              <a:t>Population : 67,5 millions (22ème mondial)</a:t>
            </a:r>
          </a:p>
          <a:p>
            <a:pPr marL="0" indent="0">
              <a:buNone/>
            </a:pPr>
            <a:r>
              <a:rPr lang="fr-FR" sz="3600" dirty="0"/>
              <a:t>Part de la population dans le monde : 0,9%</a:t>
            </a:r>
          </a:p>
          <a:p>
            <a:pPr marL="0" indent="0">
              <a:buNone/>
            </a:pPr>
            <a:r>
              <a:rPr lang="fr-FR" sz="3600" dirty="0"/>
              <a:t>PIB : 2775 milliards de $ (7ème)</a:t>
            </a:r>
          </a:p>
          <a:p>
            <a:pPr marL="0" indent="0">
              <a:buNone/>
            </a:pPr>
            <a:r>
              <a:rPr lang="fr-FR" sz="3600" dirty="0"/>
              <a:t>Part du PIB dans le monde : 3%  </a:t>
            </a:r>
          </a:p>
          <a:p>
            <a:pPr marL="0" indent="0">
              <a:buNone/>
            </a:pPr>
            <a:r>
              <a:rPr lang="fr-FR" sz="3600" dirty="0"/>
              <a:t>IDH : 0,891 (26ème )</a:t>
            </a:r>
          </a:p>
          <a:p>
            <a:pPr marL="0" indent="0">
              <a:buNone/>
            </a:pPr>
            <a:endParaRPr lang="fr-FR" dirty="0"/>
          </a:p>
        </p:txBody>
      </p:sp>
    </p:spTree>
    <p:extLst>
      <p:ext uri="{BB962C8B-B14F-4D97-AF65-F5344CB8AC3E}">
        <p14:creationId xmlns:p14="http://schemas.microsoft.com/office/powerpoint/2010/main" val="2463126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2BAE25-9A4D-5F75-FDD8-578E0D78BD42}"/>
              </a:ext>
            </a:extLst>
          </p:cNvPr>
          <p:cNvSpPr>
            <a:spLocks noGrp="1"/>
          </p:cNvSpPr>
          <p:nvPr>
            <p:ph type="title"/>
          </p:nvPr>
        </p:nvSpPr>
        <p:spPr/>
        <p:txBody>
          <a:bodyPr/>
          <a:lstStyle/>
          <a:p>
            <a:r>
              <a:rPr lang="fr-FR" dirty="0"/>
              <a:t>Le technopole de Paris: Saclay</a:t>
            </a:r>
          </a:p>
        </p:txBody>
      </p:sp>
      <p:pic>
        <p:nvPicPr>
          <p:cNvPr id="4" name="Espace réservé du contenu 3">
            <a:extLst>
              <a:ext uri="{FF2B5EF4-FFF2-40B4-BE49-F238E27FC236}">
                <a16:creationId xmlns:a16="http://schemas.microsoft.com/office/drawing/2014/main" id="{AC384CBF-2E7F-51CD-3280-54F4FA7C309B}"/>
              </a:ext>
            </a:extLst>
          </p:cNvPr>
          <p:cNvPicPr>
            <a:picLocks noGrp="1" noChangeAspect="1"/>
          </p:cNvPicPr>
          <p:nvPr>
            <p:ph idx="1"/>
          </p:nvPr>
        </p:nvPicPr>
        <p:blipFill>
          <a:blip r:embed="rId2"/>
          <a:stretch>
            <a:fillRect/>
          </a:stretch>
        </p:blipFill>
        <p:spPr>
          <a:xfrm>
            <a:off x="0" y="1167618"/>
            <a:ext cx="6930000" cy="5690382"/>
          </a:xfrm>
          <a:prstGeom prst="rect">
            <a:avLst/>
          </a:prstGeom>
        </p:spPr>
      </p:pic>
      <p:pic>
        <p:nvPicPr>
          <p:cNvPr id="5" name="Image 4">
            <a:extLst>
              <a:ext uri="{FF2B5EF4-FFF2-40B4-BE49-F238E27FC236}">
                <a16:creationId xmlns:a16="http://schemas.microsoft.com/office/drawing/2014/main" id="{0E0F8D34-F06D-FE3B-558E-2D967F62324C}"/>
              </a:ext>
            </a:extLst>
          </p:cNvPr>
          <p:cNvPicPr>
            <a:picLocks noChangeAspect="1"/>
          </p:cNvPicPr>
          <p:nvPr/>
        </p:nvPicPr>
        <p:blipFill>
          <a:blip r:embed="rId3"/>
          <a:stretch>
            <a:fillRect/>
          </a:stretch>
        </p:blipFill>
        <p:spPr>
          <a:xfrm>
            <a:off x="6930000" y="1167619"/>
            <a:ext cx="5262000" cy="5690382"/>
          </a:xfrm>
          <a:prstGeom prst="rect">
            <a:avLst/>
          </a:prstGeom>
        </p:spPr>
      </p:pic>
    </p:spTree>
    <p:extLst>
      <p:ext uri="{BB962C8B-B14F-4D97-AF65-F5344CB8AC3E}">
        <p14:creationId xmlns:p14="http://schemas.microsoft.com/office/powerpoint/2010/main" val="900842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C7164F-E67D-C128-A0D8-5FB0BFD5271A}"/>
              </a:ext>
            </a:extLst>
          </p:cNvPr>
          <p:cNvSpPr>
            <a:spLocks noGrp="1"/>
          </p:cNvSpPr>
          <p:nvPr>
            <p:ph type="title"/>
          </p:nvPr>
        </p:nvSpPr>
        <p:spPr/>
        <p:txBody>
          <a:bodyPr/>
          <a:lstStyle/>
          <a:p>
            <a:r>
              <a:rPr lang="fr-FR" dirty="0"/>
              <a:t>Les causes de la métropolisation</a:t>
            </a:r>
          </a:p>
        </p:txBody>
      </p:sp>
      <p:sp>
        <p:nvSpPr>
          <p:cNvPr id="3" name="Espace réservé du contenu 2">
            <a:extLst>
              <a:ext uri="{FF2B5EF4-FFF2-40B4-BE49-F238E27FC236}">
                <a16:creationId xmlns:a16="http://schemas.microsoft.com/office/drawing/2014/main" id="{346F3233-443C-3CBF-504F-6A45FCC04615}"/>
              </a:ext>
            </a:extLst>
          </p:cNvPr>
          <p:cNvSpPr>
            <a:spLocks noGrp="1"/>
          </p:cNvSpPr>
          <p:nvPr>
            <p:ph idx="1"/>
          </p:nvPr>
        </p:nvSpPr>
        <p:spPr/>
        <p:txBody>
          <a:bodyPr/>
          <a:lstStyle/>
          <a:p>
            <a:pPr marL="0" indent="0">
              <a:buNone/>
            </a:pPr>
            <a:r>
              <a:rPr lang="fr-FR" dirty="0"/>
              <a:t>Les raisons de la « synergie métropolitaine » de Pierre </a:t>
            </a:r>
            <a:r>
              <a:rPr lang="fr-FR" dirty="0" err="1"/>
              <a:t>Veltz</a:t>
            </a:r>
            <a:endParaRPr lang="fr-FR" dirty="0"/>
          </a:p>
          <a:p>
            <a:endParaRPr lang="fr-FR" dirty="0"/>
          </a:p>
          <a:p>
            <a:r>
              <a:rPr lang="fr-FR" dirty="0"/>
              <a:t>	Marché de consommation important.</a:t>
            </a:r>
          </a:p>
          <a:p>
            <a:r>
              <a:rPr lang="fr-FR" dirty="0"/>
              <a:t>	Réseaux de sous-traitants et de be2be.</a:t>
            </a:r>
          </a:p>
          <a:p>
            <a:r>
              <a:rPr lang="fr-FR" dirty="0"/>
              <a:t>	Main-d’œuvre de haut niveau.</a:t>
            </a:r>
          </a:p>
          <a:p>
            <a:r>
              <a:rPr lang="fr-FR" dirty="0"/>
              <a:t>	Hub international.</a:t>
            </a:r>
          </a:p>
          <a:p>
            <a:r>
              <a:rPr lang="fr-FR" dirty="0"/>
              <a:t>	Équipements et infrastructures publiques de bonne qualité.</a:t>
            </a:r>
          </a:p>
          <a:p>
            <a:r>
              <a:rPr lang="fr-FR" dirty="0"/>
              <a:t>	Proximité du pouvoir politique pour les plus grandes entreprises. </a:t>
            </a:r>
          </a:p>
          <a:p>
            <a:pPr marL="0" indent="0">
              <a:buNone/>
            </a:pPr>
            <a:endParaRPr lang="fr-FR" dirty="0"/>
          </a:p>
        </p:txBody>
      </p:sp>
    </p:spTree>
    <p:extLst>
      <p:ext uri="{BB962C8B-B14F-4D97-AF65-F5344CB8AC3E}">
        <p14:creationId xmlns:p14="http://schemas.microsoft.com/office/powerpoint/2010/main" val="912902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15F7A7-496D-012B-5997-9820C3E692F3}"/>
              </a:ext>
            </a:extLst>
          </p:cNvPr>
          <p:cNvSpPr>
            <a:spLocks noGrp="1"/>
          </p:cNvSpPr>
          <p:nvPr>
            <p:ph type="title"/>
          </p:nvPr>
        </p:nvSpPr>
        <p:spPr/>
        <p:txBody>
          <a:bodyPr/>
          <a:lstStyle/>
          <a:p>
            <a:r>
              <a:rPr lang="fr-FR" dirty="0"/>
              <a:t>Paris et les fonctions de commandement.</a:t>
            </a:r>
          </a:p>
        </p:txBody>
      </p:sp>
      <p:sp>
        <p:nvSpPr>
          <p:cNvPr id="3" name="Espace réservé du contenu 2">
            <a:extLst>
              <a:ext uri="{FF2B5EF4-FFF2-40B4-BE49-F238E27FC236}">
                <a16:creationId xmlns:a16="http://schemas.microsoft.com/office/drawing/2014/main" id="{74D7A868-2C52-E60A-3ED1-C982F62240A8}"/>
              </a:ext>
            </a:extLst>
          </p:cNvPr>
          <p:cNvSpPr>
            <a:spLocks noGrp="1"/>
          </p:cNvSpPr>
          <p:nvPr>
            <p:ph idx="1"/>
          </p:nvPr>
        </p:nvSpPr>
        <p:spPr/>
        <p:txBody>
          <a:bodyPr>
            <a:normAutofit lnSpcReduction="10000"/>
          </a:bodyPr>
          <a:lstStyle/>
          <a:p>
            <a:pPr marL="34290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Fonctions politiques : pouvoirs exécutif, législatif et judiciaire, administration centrale.</a:t>
            </a:r>
          </a:p>
          <a:p>
            <a:pPr marL="34290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Fonctions économiques :</a:t>
            </a:r>
          </a:p>
          <a:p>
            <a:pPr marL="742950" lvl="1" indent="-285750" algn="just">
              <a:lnSpc>
                <a:spcPct val="107000"/>
              </a:lnSpc>
              <a:buFont typeface="Courier New" panose="02070309020205020404" pitchFamily="49" charset="0"/>
              <a:buChar char="o"/>
            </a:pPr>
            <a:r>
              <a:rPr lang="fr-FR" dirty="0">
                <a:effectLst/>
                <a:latin typeface="Calibri" panose="020F0502020204030204" pitchFamily="34" charset="0"/>
                <a:ea typeface="Calibri" panose="020F0502020204030204" pitchFamily="34" charset="0"/>
                <a:cs typeface="Times New Roman" panose="02020603050405020304" pitchFamily="18" charset="0"/>
              </a:rPr>
              <a:t>concentration des services de pointe, comme par exemple ceux de la finance (91%  des transactions financières nationales) dans le quartier de la Bourse.</a:t>
            </a:r>
          </a:p>
          <a:p>
            <a:pPr marL="742950" lvl="1" indent="-285750" algn="just">
              <a:lnSpc>
                <a:spcPct val="107000"/>
              </a:lnSpc>
              <a:buFont typeface="Courier New" panose="02070309020205020404" pitchFamily="49" charset="0"/>
              <a:buChar char="o"/>
            </a:pPr>
            <a:r>
              <a:rPr lang="fr-FR" dirty="0">
                <a:effectLst/>
                <a:latin typeface="Calibri" panose="020F0502020204030204" pitchFamily="34" charset="0"/>
                <a:ea typeface="Calibri" panose="020F0502020204030204" pitchFamily="34" charset="0"/>
                <a:cs typeface="Times New Roman" panose="02020603050405020304" pitchFamily="18" charset="0"/>
              </a:rPr>
              <a:t> concentration des sièges sociaux (382/500 plus importants) dans le quartier d’affaire ( triangle d’or et Défense)</a:t>
            </a:r>
          </a:p>
          <a:p>
            <a:pPr marL="742950" lvl="1" indent="-285750" algn="just">
              <a:lnSpc>
                <a:spcPct val="107000"/>
              </a:lnSpc>
              <a:buFont typeface="Courier New" panose="02070309020205020404" pitchFamily="49" charset="0"/>
              <a:buChar char="o"/>
            </a:pPr>
            <a:r>
              <a:rPr lang="fr-FR" dirty="0">
                <a:effectLst/>
                <a:latin typeface="Calibri" panose="020F0502020204030204" pitchFamily="34" charset="0"/>
                <a:ea typeface="Calibri" panose="020F0502020204030204" pitchFamily="34" charset="0"/>
                <a:cs typeface="Times New Roman" panose="02020603050405020304" pitchFamily="18" charset="0"/>
              </a:rPr>
              <a:t>Concentration des fonctions industrielles technopolitaines : 41% des chercheurs, 35% des étudiants des grandes écoles, notamment sur le plateau de Saclay.</a:t>
            </a:r>
          </a:p>
          <a:p>
            <a:pPr marL="34290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Fonctions culturelles : infrastructures culturelles les plus prestigieuses : musées (Louvre, Orsay,…), opéra (Bastille, Garnier,…), universités, premier pôle touristique mondial, etc…</a:t>
            </a:r>
          </a:p>
          <a:p>
            <a:pPr marL="342900" lvl="0" indent="-342900" algn="just">
              <a:lnSpc>
                <a:spcPct val="107000"/>
              </a:lnSpc>
              <a:spcAft>
                <a:spcPts val="800"/>
              </a:spcAft>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Hub international : hub de Roissy-Orly, centre du réseau ferré et routier national et européen.</a:t>
            </a:r>
          </a:p>
          <a:p>
            <a:pPr marL="0" indent="0">
              <a:buNone/>
            </a:pPr>
            <a:endParaRPr lang="fr-FR" dirty="0"/>
          </a:p>
        </p:txBody>
      </p:sp>
    </p:spTree>
    <p:extLst>
      <p:ext uri="{BB962C8B-B14F-4D97-AF65-F5344CB8AC3E}">
        <p14:creationId xmlns:p14="http://schemas.microsoft.com/office/powerpoint/2010/main" val="3366578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44A171-6A8E-6A27-225C-9D0B47C3816F}"/>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F6CD39D5-BDCE-0550-F200-369282C31786}"/>
              </a:ext>
            </a:extLst>
          </p:cNvPr>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0187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AB38AC-801E-2840-A5D2-DA9B1A39868D}"/>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D00D29A2-B185-F1FD-A015-322874112428}"/>
              </a:ext>
            </a:extLst>
          </p:cNvPr>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03463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9AA3D2-463B-C4FE-0710-CA094D66AFBD}"/>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6EB43251-B0B9-2E1F-A0AD-66FFC6B15F1F}"/>
              </a:ext>
            </a:extLst>
          </p:cNvPr>
          <p:cNvPicPr>
            <a:picLocks noGrp="1" noChangeAspect="1"/>
          </p:cNvPicPr>
          <p:nvPr>
            <p:ph idx="1"/>
          </p:nvPr>
        </p:nvPicPr>
        <p:blipFill>
          <a:blip r:embed="rId2"/>
          <a:stretch>
            <a:fillRect/>
          </a:stretch>
        </p:blipFill>
        <p:spPr>
          <a:xfrm>
            <a:off x="0" y="1659988"/>
            <a:ext cx="5641145" cy="5198012"/>
          </a:xfrm>
          <a:prstGeom prst="rect">
            <a:avLst/>
          </a:prstGeom>
        </p:spPr>
      </p:pic>
      <p:pic>
        <p:nvPicPr>
          <p:cNvPr id="7" name="Image 6">
            <a:extLst>
              <a:ext uri="{FF2B5EF4-FFF2-40B4-BE49-F238E27FC236}">
                <a16:creationId xmlns:a16="http://schemas.microsoft.com/office/drawing/2014/main" id="{EC1FF7C9-9DF8-F4FC-BB26-7E28E60930B8}"/>
              </a:ext>
            </a:extLst>
          </p:cNvPr>
          <p:cNvPicPr>
            <a:picLocks noChangeAspect="1"/>
          </p:cNvPicPr>
          <p:nvPr/>
        </p:nvPicPr>
        <p:blipFill>
          <a:blip r:embed="rId3"/>
          <a:stretch>
            <a:fillRect/>
          </a:stretch>
        </p:blipFill>
        <p:spPr>
          <a:xfrm>
            <a:off x="5641145" y="1659989"/>
            <a:ext cx="6443003" cy="5198012"/>
          </a:xfrm>
          <a:prstGeom prst="rect">
            <a:avLst/>
          </a:prstGeom>
        </p:spPr>
      </p:pic>
    </p:spTree>
    <p:extLst>
      <p:ext uri="{BB962C8B-B14F-4D97-AF65-F5344CB8AC3E}">
        <p14:creationId xmlns:p14="http://schemas.microsoft.com/office/powerpoint/2010/main" val="1484802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549A6C-616D-A929-58C4-D66EBB27B1D5}"/>
              </a:ext>
            </a:extLst>
          </p:cNvPr>
          <p:cNvSpPr>
            <a:spLocks noGrp="1"/>
          </p:cNvSpPr>
          <p:nvPr>
            <p:ph type="title"/>
          </p:nvPr>
        </p:nvSpPr>
        <p:spPr>
          <a:xfrm>
            <a:off x="646111" y="452718"/>
            <a:ext cx="5447545" cy="1400530"/>
          </a:xfrm>
        </p:spPr>
        <p:txBody>
          <a:bodyPr/>
          <a:lstStyle/>
          <a:p>
            <a:r>
              <a:rPr lang="fr-FR" sz="2400" dirty="0"/>
              <a:t>La métropole lilloise, exemple de déterritorialisation</a:t>
            </a:r>
          </a:p>
        </p:txBody>
      </p:sp>
      <p:pic>
        <p:nvPicPr>
          <p:cNvPr id="4" name="Espace réservé du contenu 3">
            <a:extLst>
              <a:ext uri="{FF2B5EF4-FFF2-40B4-BE49-F238E27FC236}">
                <a16:creationId xmlns:a16="http://schemas.microsoft.com/office/drawing/2014/main" id="{EB9B8BD1-0DBA-30FB-72BE-39EF22EB22E1}"/>
              </a:ext>
            </a:extLst>
          </p:cNvPr>
          <p:cNvPicPr>
            <a:picLocks noGrp="1" noChangeAspect="1"/>
          </p:cNvPicPr>
          <p:nvPr>
            <p:ph idx="1"/>
          </p:nvPr>
        </p:nvPicPr>
        <p:blipFill>
          <a:blip r:embed="rId2"/>
          <a:stretch>
            <a:fillRect/>
          </a:stretch>
        </p:blipFill>
        <p:spPr>
          <a:xfrm>
            <a:off x="491366" y="1331119"/>
            <a:ext cx="4507843" cy="4195762"/>
          </a:xfrm>
          <a:prstGeom prst="rect">
            <a:avLst/>
          </a:prstGeom>
        </p:spPr>
      </p:pic>
      <p:sp>
        <p:nvSpPr>
          <p:cNvPr id="6" name="ZoneTexte 5">
            <a:extLst>
              <a:ext uri="{FF2B5EF4-FFF2-40B4-BE49-F238E27FC236}">
                <a16:creationId xmlns:a16="http://schemas.microsoft.com/office/drawing/2014/main" id="{0F3DDE77-E84C-4F49-9D67-CD1992D22635}"/>
              </a:ext>
            </a:extLst>
          </p:cNvPr>
          <p:cNvSpPr txBox="1"/>
          <p:nvPr/>
        </p:nvSpPr>
        <p:spPr>
          <a:xfrm>
            <a:off x="6093656" y="117693"/>
            <a:ext cx="6098344" cy="6740307"/>
          </a:xfrm>
          <a:prstGeom prst="rect">
            <a:avLst/>
          </a:prstGeom>
          <a:noFill/>
        </p:spPr>
        <p:txBody>
          <a:bodyPr wrap="square">
            <a:spAutoFit/>
          </a:bodyPr>
          <a:lstStyle/>
          <a:p>
            <a:r>
              <a:rPr lang="fr-FR" dirty="0"/>
              <a:t>En termes de variation de l’emploi salarié, des différences très significatives existent entre les zones d’emploi de la région Hauts-de-France, et ce, même quand elles sont contigües. Ce constat est particulièrement frappant dans des territoires, comme l’ancien bassin minier ou le département de la Somme, dont on aurait pu croire les trajectoires plus homogènes. Le clivage des deux zones d’emploi composant la métropole lilloise (Lille et Roubaix-Tourcoing) est confirmé sur le plan de l’emploi. Alors que celle de Lille suit une trajectoire croissante, le taux de variation de l’emploi salarié entre 2009 et 2016 varie à la baisse sur la zone d’emploi de Roubaix-Tourcoing. L’analyse met également en avant l’absence d’interrelations spatiales, autrement dit d’effet d’entrainement, entre la métropole et le reste de la région, y compris sur les territoires qui la jouxtent. On remarque aussi que de tels effets restent rares quels que soient les territoires considérés, à l’exception notable des secteurs nord de l’ancienne Picardie, où sont regroupées des zones d’emploi dans lesquelles l’emploi salarié a évolué à la baisse, le repli des unes ayant tendance à se répercuter sur les autres. </a:t>
            </a:r>
          </a:p>
        </p:txBody>
      </p:sp>
      <p:sp>
        <p:nvSpPr>
          <p:cNvPr id="8" name="ZoneTexte 7">
            <a:extLst>
              <a:ext uri="{FF2B5EF4-FFF2-40B4-BE49-F238E27FC236}">
                <a16:creationId xmlns:a16="http://schemas.microsoft.com/office/drawing/2014/main" id="{29A527FC-B350-16CF-CA4C-3B4EB67D7FE6}"/>
              </a:ext>
            </a:extLst>
          </p:cNvPr>
          <p:cNvSpPr txBox="1"/>
          <p:nvPr/>
        </p:nvSpPr>
        <p:spPr>
          <a:xfrm>
            <a:off x="200465" y="5657671"/>
            <a:ext cx="6140546" cy="1200329"/>
          </a:xfrm>
          <a:prstGeom prst="rect">
            <a:avLst/>
          </a:prstGeom>
          <a:noFill/>
        </p:spPr>
        <p:txBody>
          <a:bodyPr wrap="square">
            <a:spAutoFit/>
          </a:bodyPr>
          <a:lstStyle/>
          <a:p>
            <a:r>
              <a:rPr lang="fr-FR" dirty="0"/>
              <a:t>Voir le dossier entier</a:t>
            </a:r>
          </a:p>
          <a:p>
            <a:r>
              <a:rPr lang="fr-FR" dirty="0"/>
              <a:t>https://www.adu-lille-metropole.org/wp-content/uploads/2021/07/BROCH-ECONOMIX-16P_web.pdf</a:t>
            </a:r>
          </a:p>
        </p:txBody>
      </p:sp>
    </p:spTree>
    <p:extLst>
      <p:ext uri="{BB962C8B-B14F-4D97-AF65-F5344CB8AC3E}">
        <p14:creationId xmlns:p14="http://schemas.microsoft.com/office/powerpoint/2010/main" val="2740850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2E29CD-1C7F-947A-C706-59034E33B5E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57E6F1E-CA3F-4C99-061F-2F00DBACD4CF}"/>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AFC1D755-0DA7-B794-910C-4CA4DF582A82}"/>
              </a:ext>
            </a:extLst>
          </p:cNvPr>
          <p:cNvPicPr>
            <a:picLocks noChangeAspect="1"/>
          </p:cNvPicPr>
          <p:nvPr/>
        </p:nvPicPr>
        <p:blipFill>
          <a:blip r:embed="rId2"/>
          <a:stretch>
            <a:fillRect/>
          </a:stretch>
        </p:blipFill>
        <p:spPr>
          <a:xfrm>
            <a:off x="0" y="0"/>
            <a:ext cx="12191999" cy="6857999"/>
          </a:xfrm>
          <a:prstGeom prst="rect">
            <a:avLst/>
          </a:prstGeom>
        </p:spPr>
      </p:pic>
    </p:spTree>
    <p:extLst>
      <p:ext uri="{BB962C8B-B14F-4D97-AF65-F5344CB8AC3E}">
        <p14:creationId xmlns:p14="http://schemas.microsoft.com/office/powerpoint/2010/main" val="668745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89AA8A-4C2B-0962-EA9D-9A545F37D12C}"/>
              </a:ext>
            </a:extLst>
          </p:cNvPr>
          <p:cNvSpPr>
            <a:spLocks noGrp="1"/>
          </p:cNvSpPr>
          <p:nvPr>
            <p:ph type="title"/>
          </p:nvPr>
        </p:nvSpPr>
        <p:spPr>
          <a:xfrm>
            <a:off x="322554" y="0"/>
            <a:ext cx="11381766" cy="1083212"/>
          </a:xfrm>
        </p:spPr>
        <p:txBody>
          <a:bodyPr/>
          <a:lstStyle/>
          <a:p>
            <a:r>
              <a:rPr lang="fr-FR" dirty="0"/>
              <a:t>France et réseau de transport européen</a:t>
            </a:r>
          </a:p>
        </p:txBody>
      </p:sp>
      <p:pic>
        <p:nvPicPr>
          <p:cNvPr id="4" name="Espace réservé du contenu 3">
            <a:extLst>
              <a:ext uri="{FF2B5EF4-FFF2-40B4-BE49-F238E27FC236}">
                <a16:creationId xmlns:a16="http://schemas.microsoft.com/office/drawing/2014/main" id="{88236DA2-156B-5EC6-C85E-86079B487371}"/>
              </a:ext>
            </a:extLst>
          </p:cNvPr>
          <p:cNvPicPr>
            <a:picLocks noGrp="1" noChangeAspect="1"/>
          </p:cNvPicPr>
          <p:nvPr>
            <p:ph idx="1"/>
          </p:nvPr>
        </p:nvPicPr>
        <p:blipFill>
          <a:blip r:embed="rId2"/>
          <a:stretch>
            <a:fillRect/>
          </a:stretch>
        </p:blipFill>
        <p:spPr>
          <a:xfrm>
            <a:off x="0" y="1083212"/>
            <a:ext cx="12192000" cy="5774788"/>
          </a:xfrm>
          <a:prstGeom prst="rect">
            <a:avLst/>
          </a:prstGeom>
        </p:spPr>
      </p:pic>
    </p:spTree>
    <p:extLst>
      <p:ext uri="{BB962C8B-B14F-4D97-AF65-F5344CB8AC3E}">
        <p14:creationId xmlns:p14="http://schemas.microsoft.com/office/powerpoint/2010/main" val="2995107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02BDD-2787-9FBC-FBCB-6290BD28CA22}"/>
              </a:ext>
            </a:extLst>
          </p:cNvPr>
          <p:cNvSpPr>
            <a:spLocks noGrp="1"/>
          </p:cNvSpPr>
          <p:nvPr>
            <p:ph type="title"/>
          </p:nvPr>
        </p:nvSpPr>
        <p:spPr>
          <a:xfrm>
            <a:off x="0" y="0"/>
            <a:ext cx="9404723" cy="1400530"/>
          </a:xfrm>
        </p:spPr>
        <p:txBody>
          <a:bodyPr/>
          <a:lstStyle/>
          <a:p>
            <a:r>
              <a:rPr lang="fr-FR" dirty="0"/>
              <a:t>Lille, de périphérie à carrefour</a:t>
            </a:r>
          </a:p>
        </p:txBody>
      </p:sp>
      <p:pic>
        <p:nvPicPr>
          <p:cNvPr id="4" name="Espace réservé du contenu 3">
            <a:extLst>
              <a:ext uri="{FF2B5EF4-FFF2-40B4-BE49-F238E27FC236}">
                <a16:creationId xmlns:a16="http://schemas.microsoft.com/office/drawing/2014/main" id="{A1C80BA4-C1F1-29FF-723B-2F2847DBB972}"/>
              </a:ext>
            </a:extLst>
          </p:cNvPr>
          <p:cNvPicPr>
            <a:picLocks noGrp="1" noChangeAspect="1"/>
          </p:cNvPicPr>
          <p:nvPr>
            <p:ph idx="1"/>
          </p:nvPr>
        </p:nvPicPr>
        <p:blipFill>
          <a:blip r:embed="rId2"/>
          <a:stretch>
            <a:fillRect/>
          </a:stretch>
        </p:blipFill>
        <p:spPr>
          <a:xfrm>
            <a:off x="8328074" y="4688"/>
            <a:ext cx="3863927" cy="3216814"/>
          </a:xfrm>
          <a:prstGeom prst="rect">
            <a:avLst/>
          </a:prstGeom>
        </p:spPr>
      </p:pic>
      <p:pic>
        <p:nvPicPr>
          <p:cNvPr id="5" name="Image 4">
            <a:extLst>
              <a:ext uri="{FF2B5EF4-FFF2-40B4-BE49-F238E27FC236}">
                <a16:creationId xmlns:a16="http://schemas.microsoft.com/office/drawing/2014/main" id="{AE61B3D0-A044-CCC2-A484-C8C3A0534DA9}"/>
              </a:ext>
            </a:extLst>
          </p:cNvPr>
          <p:cNvPicPr>
            <a:picLocks noChangeAspect="1"/>
          </p:cNvPicPr>
          <p:nvPr/>
        </p:nvPicPr>
        <p:blipFill>
          <a:blip r:embed="rId3"/>
          <a:stretch>
            <a:fillRect/>
          </a:stretch>
        </p:blipFill>
        <p:spPr>
          <a:xfrm>
            <a:off x="4858042" y="4004996"/>
            <a:ext cx="7333957" cy="2853004"/>
          </a:xfrm>
          <a:prstGeom prst="rect">
            <a:avLst/>
          </a:prstGeom>
        </p:spPr>
      </p:pic>
      <p:sp>
        <p:nvSpPr>
          <p:cNvPr id="6" name="ZoneTexte 5">
            <a:extLst>
              <a:ext uri="{FF2B5EF4-FFF2-40B4-BE49-F238E27FC236}">
                <a16:creationId xmlns:a16="http://schemas.microsoft.com/office/drawing/2014/main" id="{6697418E-95AA-A0C9-6289-7C50DEEE00ED}"/>
              </a:ext>
            </a:extLst>
          </p:cNvPr>
          <p:cNvSpPr txBox="1"/>
          <p:nvPr/>
        </p:nvSpPr>
        <p:spPr>
          <a:xfrm>
            <a:off x="6302326" y="3358665"/>
            <a:ext cx="4445391" cy="646331"/>
          </a:xfrm>
          <a:prstGeom prst="rect">
            <a:avLst/>
          </a:prstGeom>
          <a:noFill/>
        </p:spPr>
        <p:txBody>
          <a:bodyPr wrap="square" rtlCol="0">
            <a:spAutoFit/>
          </a:bodyPr>
          <a:lstStyle/>
          <a:p>
            <a:r>
              <a:rPr lang="fr-FR" dirty="0"/>
              <a:t>Le nouveau quartier d’affaire autour de la gare Euralille.</a:t>
            </a:r>
          </a:p>
        </p:txBody>
      </p:sp>
      <p:pic>
        <p:nvPicPr>
          <p:cNvPr id="7" name="Image 6">
            <a:extLst>
              <a:ext uri="{FF2B5EF4-FFF2-40B4-BE49-F238E27FC236}">
                <a16:creationId xmlns:a16="http://schemas.microsoft.com/office/drawing/2014/main" id="{949363ED-082F-DDA1-230B-DB5107DF37A9}"/>
              </a:ext>
            </a:extLst>
          </p:cNvPr>
          <p:cNvPicPr>
            <a:picLocks noChangeAspect="1"/>
          </p:cNvPicPr>
          <p:nvPr/>
        </p:nvPicPr>
        <p:blipFill>
          <a:blip r:embed="rId4"/>
          <a:stretch>
            <a:fillRect/>
          </a:stretch>
        </p:blipFill>
        <p:spPr>
          <a:xfrm>
            <a:off x="0" y="794828"/>
            <a:ext cx="4858043" cy="6063172"/>
          </a:xfrm>
          <a:prstGeom prst="rect">
            <a:avLst/>
          </a:prstGeom>
        </p:spPr>
      </p:pic>
    </p:spTree>
    <p:extLst>
      <p:ext uri="{BB962C8B-B14F-4D97-AF65-F5344CB8AC3E}">
        <p14:creationId xmlns:p14="http://schemas.microsoft.com/office/powerpoint/2010/main" val="848969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30A8F7-ACB0-A4F0-A164-652CA9CDFFE5}"/>
              </a:ext>
            </a:extLst>
          </p:cNvPr>
          <p:cNvSpPr>
            <a:spLocks noGrp="1"/>
          </p:cNvSpPr>
          <p:nvPr>
            <p:ph type="title"/>
          </p:nvPr>
        </p:nvSpPr>
        <p:spPr/>
        <p:txBody>
          <a:bodyPr/>
          <a:lstStyle/>
          <a:p>
            <a:r>
              <a:rPr lang="fr-FR" dirty="0"/>
              <a:t>Euro-mondialisation</a:t>
            </a:r>
          </a:p>
        </p:txBody>
      </p:sp>
      <p:pic>
        <p:nvPicPr>
          <p:cNvPr id="1026" name="Picture 2" descr="Principaux partenaires commerciaux de la France - W3Ask">
            <a:extLst>
              <a:ext uri="{FF2B5EF4-FFF2-40B4-BE49-F238E27FC236}">
                <a16:creationId xmlns:a16="http://schemas.microsoft.com/office/drawing/2014/main" id="{AB6D7DD9-E65D-6E76-84D9-FC6FF1BFE78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0" y="1825110"/>
            <a:ext cx="6096000" cy="503289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F3DCC88D-AE1E-A0AC-8B3C-6CCDB66CFDB3}"/>
              </a:ext>
            </a:extLst>
          </p:cNvPr>
          <p:cNvPicPr>
            <a:picLocks noChangeAspect="1"/>
          </p:cNvPicPr>
          <p:nvPr/>
        </p:nvPicPr>
        <p:blipFill>
          <a:blip r:embed="rId3"/>
          <a:stretch>
            <a:fillRect/>
          </a:stretch>
        </p:blipFill>
        <p:spPr>
          <a:xfrm>
            <a:off x="1" y="1853247"/>
            <a:ext cx="6096000" cy="5032889"/>
          </a:xfrm>
          <a:prstGeom prst="rect">
            <a:avLst/>
          </a:prstGeom>
        </p:spPr>
      </p:pic>
    </p:spTree>
    <p:extLst>
      <p:ext uri="{BB962C8B-B14F-4D97-AF65-F5344CB8AC3E}">
        <p14:creationId xmlns:p14="http://schemas.microsoft.com/office/powerpoint/2010/main" val="1275427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A2360E-AD10-D9D6-C453-D5CBF9D5D792}"/>
              </a:ext>
            </a:extLst>
          </p:cNvPr>
          <p:cNvSpPr>
            <a:spLocks noGrp="1"/>
          </p:cNvSpPr>
          <p:nvPr>
            <p:ph type="title"/>
          </p:nvPr>
        </p:nvSpPr>
        <p:spPr>
          <a:xfrm>
            <a:off x="1" y="0"/>
            <a:ext cx="3094892" cy="1400530"/>
          </a:xfrm>
        </p:spPr>
        <p:txBody>
          <a:bodyPr/>
          <a:lstStyle/>
          <a:p>
            <a:r>
              <a:rPr lang="fr-FR" dirty="0"/>
              <a:t>La ZIP du Havre</a:t>
            </a:r>
          </a:p>
        </p:txBody>
      </p:sp>
      <p:sp>
        <p:nvSpPr>
          <p:cNvPr id="3" name="Espace réservé du contenu 2">
            <a:extLst>
              <a:ext uri="{FF2B5EF4-FFF2-40B4-BE49-F238E27FC236}">
                <a16:creationId xmlns:a16="http://schemas.microsoft.com/office/drawing/2014/main" id="{EA8E71E4-83E4-7969-0152-7935AAC268C0}"/>
              </a:ext>
            </a:extLst>
          </p:cNvPr>
          <p:cNvSpPr>
            <a:spLocks noGrp="1"/>
          </p:cNvSpPr>
          <p:nvPr>
            <p:ph idx="1"/>
          </p:nvPr>
        </p:nvSpPr>
        <p:spPr>
          <a:xfrm>
            <a:off x="5133975" y="0"/>
            <a:ext cx="7058025" cy="4614203"/>
          </a:xfrm>
        </p:spPr>
        <p:txBody>
          <a:bodyPr>
            <a:normAutofit fontScale="70000" lnSpcReduction="20000"/>
          </a:bodyPr>
          <a:lstStyle/>
          <a:p>
            <a:pPr marL="0" indent="0">
              <a:buNone/>
            </a:pPr>
            <a:r>
              <a:rPr lang="fr-FR" dirty="0"/>
              <a:t>Dès les années 1950, toutes les grandes villes portuaires sont, en Europe, à la recherche de vastes terrains permettant d’installer d’importants complexes industriels (raffineries, aciéries…) à proximité immédiate des ports où arrivent les matières premières et d’où peuvent repartir les produits transformés. Dans ce contexte, au milieu des années 1960, l’État encourage la création d’une ZIP au Havre dans le cadre des grands plans quinquennaux. Il en confie la gestion au Port autonome du Havre, aujourd’hui HAROPA - Port du Havre. Réalisée sur un grand polder, la ZIP est le fruit de travaux d’endiguement de l’estuaire, de remblaiement et d’assèchement. La ZIP du Havre, avec ses 10 000 ha, est aujourd’hui l’une des plus grandes d’Europe.</a:t>
            </a:r>
          </a:p>
          <a:p>
            <a:pPr marL="0" indent="0">
              <a:buNone/>
            </a:pPr>
            <a:r>
              <a:rPr lang="fr-FR" dirty="0"/>
              <a:t>D’importants ouvrages d’art modernes et performants assurent le fonctionnement de la ZIP : Grand canal du Havre et sa jonction avec le canal de Tancarville (1970), écluse François Ier (1971) ouvrant sur des bassins à niveau constant, voies ferrées, routes, ponts. Tout autour s’implantent raffineries, usines pétrochimiques, cimenteries, usines de traitement des déchets industriels et de construction automobile.</a:t>
            </a:r>
          </a:p>
          <a:p>
            <a:pPr marL="0" indent="0">
              <a:buNone/>
            </a:pPr>
            <a:r>
              <a:rPr lang="fr-FR" dirty="0"/>
              <a:t>Les chocs pétroliers des années 1970 et le repli économique font chuter l’activité des industries. Les activités portuaires prennent le pas grâce à la conteneurisation des échanges : Port 2000 est inauguré en 2006 pour accueillir les plus gros porte-conteneurs au monde. La branche logistique monte en puissance, induisant la création de nouveaux équipements : entrepôts, autoroute A29, pont de Normandie (1995), plate-forme multimodale…</a:t>
            </a:r>
          </a:p>
          <a:p>
            <a:pPr marL="0" indent="0">
              <a:buNone/>
            </a:pPr>
            <a:endParaRPr lang="fr-FR" dirty="0"/>
          </a:p>
          <a:p>
            <a:pPr marL="0" indent="0">
              <a:buNone/>
            </a:pPr>
            <a:endParaRPr lang="fr-FR" dirty="0"/>
          </a:p>
        </p:txBody>
      </p:sp>
      <p:pic>
        <p:nvPicPr>
          <p:cNvPr id="4" name="Image 3">
            <a:extLst>
              <a:ext uri="{FF2B5EF4-FFF2-40B4-BE49-F238E27FC236}">
                <a16:creationId xmlns:a16="http://schemas.microsoft.com/office/drawing/2014/main" id="{6B509775-6B52-3E53-0FC9-6B57A1469FBC}"/>
              </a:ext>
            </a:extLst>
          </p:cNvPr>
          <p:cNvPicPr>
            <a:picLocks noChangeAspect="1"/>
          </p:cNvPicPr>
          <p:nvPr/>
        </p:nvPicPr>
        <p:blipFill>
          <a:blip r:embed="rId2"/>
          <a:stretch>
            <a:fillRect/>
          </a:stretch>
        </p:blipFill>
        <p:spPr>
          <a:xfrm>
            <a:off x="0" y="1400529"/>
            <a:ext cx="5133975" cy="4395359"/>
          </a:xfrm>
          <a:prstGeom prst="rect">
            <a:avLst/>
          </a:prstGeom>
        </p:spPr>
      </p:pic>
      <p:pic>
        <p:nvPicPr>
          <p:cNvPr id="5" name="Image 4">
            <a:extLst>
              <a:ext uri="{FF2B5EF4-FFF2-40B4-BE49-F238E27FC236}">
                <a16:creationId xmlns:a16="http://schemas.microsoft.com/office/drawing/2014/main" id="{81B9E479-C418-4ABE-CB1C-B732A619F2D6}"/>
              </a:ext>
            </a:extLst>
          </p:cNvPr>
          <p:cNvPicPr>
            <a:picLocks noChangeAspect="1"/>
          </p:cNvPicPr>
          <p:nvPr/>
        </p:nvPicPr>
        <p:blipFill>
          <a:blip r:embed="rId3"/>
          <a:stretch>
            <a:fillRect/>
          </a:stretch>
        </p:blipFill>
        <p:spPr>
          <a:xfrm>
            <a:off x="5133974" y="4206240"/>
            <a:ext cx="7058025" cy="2651760"/>
          </a:xfrm>
          <a:prstGeom prst="rect">
            <a:avLst/>
          </a:prstGeom>
        </p:spPr>
      </p:pic>
    </p:spTree>
    <p:extLst>
      <p:ext uri="{BB962C8B-B14F-4D97-AF65-F5344CB8AC3E}">
        <p14:creationId xmlns:p14="http://schemas.microsoft.com/office/powerpoint/2010/main" val="2698517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963288-76CC-A61F-B61A-26780158F451}"/>
              </a:ext>
            </a:extLst>
          </p:cNvPr>
          <p:cNvSpPr>
            <a:spLocks noGrp="1"/>
          </p:cNvSpPr>
          <p:nvPr>
            <p:ph type="title"/>
          </p:nvPr>
        </p:nvSpPr>
        <p:spPr/>
        <p:txBody>
          <a:bodyPr/>
          <a:lstStyle/>
          <a:p>
            <a:r>
              <a:rPr lang="fr-FR" dirty="0"/>
              <a:t>Des ports français déclassés</a:t>
            </a:r>
          </a:p>
        </p:txBody>
      </p:sp>
      <p:sp>
        <p:nvSpPr>
          <p:cNvPr id="3" name="Espace réservé du contenu 2">
            <a:extLst>
              <a:ext uri="{FF2B5EF4-FFF2-40B4-BE49-F238E27FC236}">
                <a16:creationId xmlns:a16="http://schemas.microsoft.com/office/drawing/2014/main" id="{25FD25FC-EEF3-23DF-608E-D1FD13C0DFE7}"/>
              </a:ext>
            </a:extLst>
          </p:cNvPr>
          <p:cNvSpPr>
            <a:spLocks noGrp="1"/>
          </p:cNvSpPr>
          <p:nvPr>
            <p:ph idx="1"/>
          </p:nvPr>
        </p:nvSpPr>
        <p:spPr/>
        <p:txBody>
          <a:bodyPr/>
          <a:lstStyle/>
          <a:p>
            <a:pPr marL="0" indent="0">
              <a:buNone/>
            </a:pPr>
            <a:r>
              <a:rPr lang="fr-FR" dirty="0"/>
              <a:t>Classement des ports français pour le trafic de conteneurs 2019.</a:t>
            </a:r>
          </a:p>
          <a:p>
            <a:pPr marL="0" indent="0">
              <a:buNone/>
            </a:pPr>
            <a:endParaRPr lang="fr-FR" dirty="0"/>
          </a:p>
          <a:p>
            <a:pPr marL="0" indent="0">
              <a:buNone/>
            </a:pPr>
            <a:r>
              <a:rPr lang="fr-FR" dirty="0"/>
              <a:t>1.Le Havre : 2,35 EVP                     76</a:t>
            </a:r>
            <a:r>
              <a:rPr lang="fr-FR" baseline="30000" dirty="0"/>
              <a:t>ème</a:t>
            </a:r>
            <a:r>
              <a:rPr lang="fr-FR" dirty="0"/>
              <a:t> mondial; 14</a:t>
            </a:r>
            <a:r>
              <a:rPr lang="fr-FR" baseline="30000" dirty="0"/>
              <a:t>ème</a:t>
            </a:r>
            <a:r>
              <a:rPr lang="fr-FR" dirty="0"/>
              <a:t> européen.</a:t>
            </a:r>
          </a:p>
          <a:p>
            <a:pPr marL="0" indent="0">
              <a:buNone/>
            </a:pPr>
            <a:r>
              <a:rPr lang="fr-FR" dirty="0"/>
              <a:t>2.Marseille-Fos : 1,3 EVP                 119</a:t>
            </a:r>
            <a:r>
              <a:rPr lang="fr-FR" baseline="30000" dirty="0"/>
              <a:t>ème</a:t>
            </a:r>
            <a:r>
              <a:rPr lang="fr-FR" dirty="0"/>
              <a:t> mondial; 24</a:t>
            </a:r>
            <a:r>
              <a:rPr lang="fr-FR" baseline="30000" dirty="0"/>
              <a:t>ème</a:t>
            </a:r>
            <a:r>
              <a:rPr lang="fr-FR" dirty="0"/>
              <a:t> européen.</a:t>
            </a:r>
          </a:p>
        </p:txBody>
      </p:sp>
      <p:sp>
        <p:nvSpPr>
          <p:cNvPr id="4" name="Flèche : droite 3">
            <a:extLst>
              <a:ext uri="{FF2B5EF4-FFF2-40B4-BE49-F238E27FC236}">
                <a16:creationId xmlns:a16="http://schemas.microsoft.com/office/drawing/2014/main" id="{9D2F7B9F-C670-02DB-EBF1-24D9C4756CA9}"/>
              </a:ext>
            </a:extLst>
          </p:cNvPr>
          <p:cNvSpPr/>
          <p:nvPr/>
        </p:nvSpPr>
        <p:spPr>
          <a:xfrm flipV="1">
            <a:off x="4135899" y="2854379"/>
            <a:ext cx="858129" cy="4079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Flèche : droite 4">
            <a:extLst>
              <a:ext uri="{FF2B5EF4-FFF2-40B4-BE49-F238E27FC236}">
                <a16:creationId xmlns:a16="http://schemas.microsoft.com/office/drawing/2014/main" id="{50E30B4C-E20A-F467-4B4D-9EA6EA5E35D0}"/>
              </a:ext>
            </a:extLst>
          </p:cNvPr>
          <p:cNvSpPr/>
          <p:nvPr/>
        </p:nvSpPr>
        <p:spPr>
          <a:xfrm flipV="1">
            <a:off x="4135900" y="3362178"/>
            <a:ext cx="858129" cy="4079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142175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0F7286-2957-AF3A-FCF2-F49476B6187F}"/>
              </a:ext>
            </a:extLst>
          </p:cNvPr>
          <p:cNvSpPr>
            <a:spLocks noGrp="1"/>
          </p:cNvSpPr>
          <p:nvPr>
            <p:ph type="title"/>
          </p:nvPr>
        </p:nvSpPr>
        <p:spPr/>
        <p:txBody>
          <a:bodyPr/>
          <a:lstStyle/>
          <a:p>
            <a:r>
              <a:rPr lang="fr-FR" dirty="0" err="1"/>
              <a:t>Spphia-antipolis</a:t>
            </a:r>
            <a:r>
              <a:rPr lang="fr-FR" dirty="0"/>
              <a:t>, à deux pas de la mer et dans les pins.</a:t>
            </a:r>
          </a:p>
        </p:txBody>
      </p:sp>
      <p:pic>
        <p:nvPicPr>
          <p:cNvPr id="4" name="Espace réservé du contenu 3">
            <a:extLst>
              <a:ext uri="{FF2B5EF4-FFF2-40B4-BE49-F238E27FC236}">
                <a16:creationId xmlns:a16="http://schemas.microsoft.com/office/drawing/2014/main" id="{6D641A2D-09F2-1AB4-9464-C011D2EC5B1A}"/>
              </a:ext>
            </a:extLst>
          </p:cNvPr>
          <p:cNvPicPr>
            <a:picLocks noGrp="1" noChangeAspect="1"/>
          </p:cNvPicPr>
          <p:nvPr>
            <p:ph idx="1"/>
          </p:nvPr>
        </p:nvPicPr>
        <p:blipFill>
          <a:blip r:embed="rId2"/>
          <a:stretch>
            <a:fillRect/>
          </a:stretch>
        </p:blipFill>
        <p:spPr>
          <a:xfrm>
            <a:off x="109245" y="2009446"/>
            <a:ext cx="6096000" cy="4588302"/>
          </a:xfrm>
          <a:prstGeom prst="rect">
            <a:avLst/>
          </a:prstGeom>
        </p:spPr>
      </p:pic>
      <p:sp>
        <p:nvSpPr>
          <p:cNvPr id="5" name="ZoneTexte 4">
            <a:extLst>
              <a:ext uri="{FF2B5EF4-FFF2-40B4-BE49-F238E27FC236}">
                <a16:creationId xmlns:a16="http://schemas.microsoft.com/office/drawing/2014/main" id="{7C209219-5073-BEAD-A86B-A03F9D65F697}"/>
              </a:ext>
            </a:extLst>
          </p:cNvPr>
          <p:cNvSpPr txBox="1"/>
          <p:nvPr/>
        </p:nvSpPr>
        <p:spPr>
          <a:xfrm>
            <a:off x="7061982" y="2349305"/>
            <a:ext cx="3995224" cy="923330"/>
          </a:xfrm>
          <a:prstGeom prst="rect">
            <a:avLst/>
          </a:prstGeom>
          <a:noFill/>
        </p:spPr>
        <p:txBody>
          <a:bodyPr wrap="square" rtlCol="0">
            <a:spAutoFit/>
          </a:bodyPr>
          <a:lstStyle/>
          <a:p>
            <a:pPr marL="285750" indent="-285750">
              <a:buFontTx/>
              <a:buChar char="-"/>
            </a:pPr>
            <a:r>
              <a:rPr lang="fr-FR" dirty="0"/>
              <a:t>2500 entreprises.</a:t>
            </a:r>
          </a:p>
          <a:p>
            <a:pPr marL="285750" indent="-285750">
              <a:buFontTx/>
              <a:buChar char="-"/>
            </a:pPr>
            <a:r>
              <a:rPr lang="fr-FR" dirty="0"/>
              <a:t>- 4500 chercheurs.</a:t>
            </a:r>
          </a:p>
          <a:p>
            <a:pPr marL="285750" indent="-285750">
              <a:buFontTx/>
              <a:buChar char="-"/>
            </a:pPr>
            <a:r>
              <a:rPr lang="fr-FR" dirty="0"/>
              <a:t>- 5500 étudiants.</a:t>
            </a:r>
          </a:p>
        </p:txBody>
      </p:sp>
    </p:spTree>
    <p:extLst>
      <p:ext uri="{BB962C8B-B14F-4D97-AF65-F5344CB8AC3E}">
        <p14:creationId xmlns:p14="http://schemas.microsoft.com/office/powerpoint/2010/main" val="35666243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A0E5FD-B906-B234-C8C4-1505A23E1E3E}"/>
              </a:ext>
            </a:extLst>
          </p:cNvPr>
          <p:cNvSpPr>
            <a:spLocks noGrp="1"/>
          </p:cNvSpPr>
          <p:nvPr>
            <p:ph type="title"/>
          </p:nvPr>
        </p:nvSpPr>
        <p:spPr>
          <a:xfrm>
            <a:off x="646111" y="452718"/>
            <a:ext cx="4080634" cy="1400530"/>
          </a:xfrm>
        </p:spPr>
        <p:txBody>
          <a:bodyPr/>
          <a:lstStyle/>
          <a:p>
            <a:r>
              <a:rPr lang="fr-FR" dirty="0"/>
              <a:t>Les projets transfrontaliers en France</a:t>
            </a:r>
          </a:p>
        </p:txBody>
      </p:sp>
      <p:pic>
        <p:nvPicPr>
          <p:cNvPr id="11" name="Espace réservé du contenu 10">
            <a:extLst>
              <a:ext uri="{FF2B5EF4-FFF2-40B4-BE49-F238E27FC236}">
                <a16:creationId xmlns:a16="http://schemas.microsoft.com/office/drawing/2014/main" id="{E01803D9-34D7-B769-7924-D2C7156EB2BF}"/>
              </a:ext>
            </a:extLst>
          </p:cNvPr>
          <p:cNvPicPr>
            <a:picLocks noGrp="1" noChangeAspect="1"/>
          </p:cNvPicPr>
          <p:nvPr>
            <p:ph idx="1"/>
          </p:nvPr>
        </p:nvPicPr>
        <p:blipFill>
          <a:blip r:embed="rId2"/>
          <a:stretch>
            <a:fillRect/>
          </a:stretch>
        </p:blipFill>
        <p:spPr>
          <a:xfrm>
            <a:off x="5066244" y="0"/>
            <a:ext cx="7125756" cy="6858000"/>
          </a:xfrm>
          <a:prstGeom prst="rect">
            <a:avLst/>
          </a:prstGeom>
        </p:spPr>
      </p:pic>
    </p:spTree>
    <p:extLst>
      <p:ext uri="{BB962C8B-B14F-4D97-AF65-F5344CB8AC3E}">
        <p14:creationId xmlns:p14="http://schemas.microsoft.com/office/powerpoint/2010/main" val="8491422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4C2890-EC23-446F-BEDA-3BC5A469607E}"/>
              </a:ext>
            </a:extLst>
          </p:cNvPr>
          <p:cNvSpPr>
            <a:spLocks noGrp="1"/>
          </p:cNvSpPr>
          <p:nvPr>
            <p:ph type="title"/>
          </p:nvPr>
        </p:nvSpPr>
        <p:spPr>
          <a:xfrm>
            <a:off x="672616" y="96966"/>
            <a:ext cx="9404723" cy="1400530"/>
          </a:xfrm>
        </p:spPr>
        <p:txBody>
          <a:bodyPr/>
          <a:lstStyle/>
          <a:p>
            <a:r>
              <a:rPr lang="fr-FR" dirty="0"/>
              <a:t>L’aménagement du territoire durant les Trente Glorieuses</a:t>
            </a:r>
          </a:p>
        </p:txBody>
      </p:sp>
      <p:graphicFrame>
        <p:nvGraphicFramePr>
          <p:cNvPr id="4" name="Espace réservé du contenu 3">
            <a:extLst>
              <a:ext uri="{FF2B5EF4-FFF2-40B4-BE49-F238E27FC236}">
                <a16:creationId xmlns:a16="http://schemas.microsoft.com/office/drawing/2014/main" id="{01E686F4-1AF6-4913-A423-0128BA9844E1}"/>
              </a:ext>
            </a:extLst>
          </p:cNvPr>
          <p:cNvGraphicFramePr>
            <a:graphicFrameLocks noGrp="1"/>
          </p:cNvGraphicFramePr>
          <p:nvPr>
            <p:ph idx="1"/>
            <p:extLst>
              <p:ext uri="{D42A27DB-BD31-4B8C-83A1-F6EECF244321}">
                <p14:modId xmlns:p14="http://schemas.microsoft.com/office/powerpoint/2010/main" val="710669307"/>
              </p:ext>
            </p:extLst>
          </p:nvPr>
        </p:nvGraphicFramePr>
        <p:xfrm>
          <a:off x="1" y="1497496"/>
          <a:ext cx="12192000" cy="5360505"/>
        </p:xfrm>
        <a:graphic>
          <a:graphicData uri="http://schemas.openxmlformats.org/drawingml/2006/table">
            <a:tbl>
              <a:tblPr firstRow="1" firstCol="1" lastRow="1" lastCol="1" bandRow="1" bandCol="1">
                <a:tableStyleId>{5C22544A-7EE6-4342-B048-85BDC9FD1C3A}</a:tableStyleId>
              </a:tblPr>
              <a:tblGrid>
                <a:gridCol w="2763450">
                  <a:extLst>
                    <a:ext uri="{9D8B030D-6E8A-4147-A177-3AD203B41FA5}">
                      <a16:colId xmlns:a16="http://schemas.microsoft.com/office/drawing/2014/main" val="3908282128"/>
                    </a:ext>
                  </a:extLst>
                </a:gridCol>
                <a:gridCol w="9428550">
                  <a:extLst>
                    <a:ext uri="{9D8B030D-6E8A-4147-A177-3AD203B41FA5}">
                      <a16:colId xmlns:a16="http://schemas.microsoft.com/office/drawing/2014/main" val="4229253398"/>
                    </a:ext>
                  </a:extLst>
                </a:gridCol>
              </a:tblGrid>
              <a:tr h="1694285">
                <a:tc>
                  <a:txBody>
                    <a:bodyPr/>
                    <a:lstStyle/>
                    <a:p>
                      <a:pPr>
                        <a:spcAft>
                          <a:spcPts val="0"/>
                        </a:spcAft>
                      </a:pPr>
                      <a:r>
                        <a:rPr lang="fr-FR" sz="1400">
                          <a:effectLst/>
                        </a:rPr>
                        <a:t>Promouvoir une ville</a:t>
                      </a:r>
                    </a:p>
                    <a:p>
                      <a:pPr>
                        <a:spcAft>
                          <a:spcPts val="0"/>
                        </a:spcAft>
                      </a:pPr>
                      <a:r>
                        <a:rPr lang="fr-FR" sz="1400">
                          <a:effectLst/>
                        </a:rPr>
                        <a:t>mondiale</a:t>
                      </a:r>
                    </a:p>
                    <a:p>
                      <a:pPr>
                        <a:lnSpc>
                          <a:spcPct val="150000"/>
                        </a:lnSpc>
                        <a:spcAft>
                          <a:spcPts val="0"/>
                        </a:spcAft>
                      </a:pPr>
                      <a:r>
                        <a:rPr lang="fr-FR" sz="1400">
                          <a:effectLst/>
                        </a:rPr>
                        <a:t> </a:t>
                      </a:r>
                      <a:endParaRPr lang="fr-FR"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fr-FR" sz="1400" dirty="0">
                          <a:effectLst/>
                        </a:rPr>
                        <a:t>Paris et l’Ile de France reçoivent dans le cadre du SDAURP (Schéma Directeur</a:t>
                      </a:r>
                    </a:p>
                    <a:p>
                      <a:pPr>
                        <a:spcAft>
                          <a:spcPts val="0"/>
                        </a:spcAft>
                      </a:pPr>
                      <a:r>
                        <a:rPr lang="fr-FR" sz="1400" dirty="0">
                          <a:effectLst/>
                        </a:rPr>
                        <a:t>d’Aménagement et d’Urbanisme de la Région Parisienne) : le quartier d’affaires de la</a:t>
                      </a:r>
                    </a:p>
                    <a:p>
                      <a:pPr>
                        <a:spcAft>
                          <a:spcPts val="0"/>
                        </a:spcAft>
                      </a:pPr>
                      <a:r>
                        <a:rPr lang="fr-FR" sz="1400" dirty="0">
                          <a:effectLst/>
                        </a:rPr>
                        <a:t>Défense, le boulevard périphérique, les villes nouvelles, le plateau scientifique de Saclay</a:t>
                      </a:r>
                    </a:p>
                    <a:p>
                      <a:pPr>
                        <a:spcAft>
                          <a:spcPts val="0"/>
                        </a:spcAft>
                      </a:pPr>
                      <a:r>
                        <a:rPr lang="fr-FR" sz="1400" dirty="0">
                          <a:effectLst/>
                        </a:rPr>
                        <a:t>(et la technopole de Paris – Sud), le RER …</a:t>
                      </a:r>
                    </a:p>
                    <a:p>
                      <a:pPr>
                        <a:spcAft>
                          <a:spcPts val="0"/>
                        </a:spcAft>
                      </a:pPr>
                      <a:r>
                        <a:rPr lang="fr-FR" sz="1400" dirty="0">
                          <a:effectLst/>
                        </a:rPr>
                        <a:t> </a:t>
                      </a:r>
                      <a:endParaRPr lang="fr-FR"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37364574"/>
                  </a:ext>
                </a:extLst>
              </a:tr>
              <a:tr h="1359820">
                <a:tc>
                  <a:txBody>
                    <a:bodyPr/>
                    <a:lstStyle/>
                    <a:p>
                      <a:pPr>
                        <a:spcAft>
                          <a:spcPts val="0"/>
                        </a:spcAft>
                      </a:pPr>
                      <a:r>
                        <a:rPr lang="fr-FR" sz="1400">
                          <a:effectLst/>
                        </a:rPr>
                        <a:t>Rééquilibrer le</a:t>
                      </a:r>
                    </a:p>
                    <a:p>
                      <a:pPr>
                        <a:spcAft>
                          <a:spcPts val="0"/>
                        </a:spcAft>
                      </a:pPr>
                      <a:r>
                        <a:rPr lang="fr-FR" sz="1400">
                          <a:effectLst/>
                        </a:rPr>
                        <a:t>territoire</a:t>
                      </a:r>
                    </a:p>
                    <a:p>
                      <a:pPr>
                        <a:lnSpc>
                          <a:spcPct val="150000"/>
                        </a:lnSpc>
                        <a:spcAft>
                          <a:spcPts val="0"/>
                        </a:spcAft>
                      </a:pPr>
                      <a:r>
                        <a:rPr lang="fr-FR" sz="1400">
                          <a:effectLst/>
                        </a:rPr>
                        <a:t> </a:t>
                      </a:r>
                      <a:endParaRPr lang="fr-FR"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fr-FR" sz="1400" dirty="0">
                          <a:effectLst/>
                        </a:rPr>
                        <a:t> Politique des métropoles d’équilibre pour développer des métropoles régionales (une douzaine de grandes métropoles) en associant déconcentration de l’administration et de l’industrie, villes nouvelles, grands équipements publics comme les CHRU, les universités, les centres de recherche …</a:t>
                      </a:r>
                    </a:p>
                    <a:p>
                      <a:pPr>
                        <a:lnSpc>
                          <a:spcPct val="150000"/>
                        </a:lnSpc>
                        <a:spcAft>
                          <a:spcPts val="0"/>
                        </a:spcAft>
                      </a:pPr>
                      <a:r>
                        <a:rPr lang="fr-FR" sz="1400" dirty="0">
                          <a:effectLst/>
                        </a:rPr>
                        <a:t> </a:t>
                      </a:r>
                      <a:endParaRPr lang="fr-FR"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785306298"/>
                  </a:ext>
                </a:extLst>
              </a:tr>
              <a:tr h="1153200">
                <a:tc>
                  <a:txBody>
                    <a:bodyPr/>
                    <a:lstStyle/>
                    <a:p>
                      <a:pPr>
                        <a:spcAft>
                          <a:spcPts val="0"/>
                        </a:spcAft>
                      </a:pPr>
                      <a:r>
                        <a:rPr lang="fr-FR" sz="1400">
                          <a:effectLst/>
                        </a:rPr>
                        <a:t>Développer les</a:t>
                      </a:r>
                    </a:p>
                    <a:p>
                      <a:pPr>
                        <a:spcAft>
                          <a:spcPts val="0"/>
                        </a:spcAft>
                      </a:pPr>
                      <a:r>
                        <a:rPr lang="fr-FR" sz="1400">
                          <a:effectLst/>
                        </a:rPr>
                        <a:t>infrastructures</a:t>
                      </a:r>
                    </a:p>
                    <a:p>
                      <a:pPr>
                        <a:spcAft>
                          <a:spcPts val="0"/>
                        </a:spcAft>
                      </a:pPr>
                      <a:r>
                        <a:rPr lang="fr-FR" sz="1400">
                          <a:effectLst/>
                        </a:rPr>
                        <a:t> </a:t>
                      </a:r>
                      <a:endParaRPr lang="fr-FR"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fr-FR" sz="1400" dirty="0">
                          <a:effectLst/>
                        </a:rPr>
                        <a:t> Politique volontariste d’aménagement des fleuves (VNF), de modernisation du réseau ferroviaire, de la création d’un réseau autoroutier, d’aéroports (Orly par exemple), de ports autonomes (associés aux ZIP, zones industrialo-portuaires) …</a:t>
                      </a:r>
                    </a:p>
                    <a:p>
                      <a:pPr>
                        <a:lnSpc>
                          <a:spcPct val="150000"/>
                        </a:lnSpc>
                        <a:spcAft>
                          <a:spcPts val="0"/>
                        </a:spcAft>
                      </a:pPr>
                      <a:r>
                        <a:rPr lang="fr-FR" sz="1400" dirty="0">
                          <a:effectLst/>
                        </a:rPr>
                        <a:t> </a:t>
                      </a:r>
                      <a:endParaRPr lang="fr-FR"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68341285"/>
                  </a:ext>
                </a:extLst>
              </a:tr>
              <a:tr h="1153200">
                <a:tc>
                  <a:txBody>
                    <a:bodyPr/>
                    <a:lstStyle/>
                    <a:p>
                      <a:pPr>
                        <a:spcAft>
                          <a:spcPts val="0"/>
                        </a:spcAft>
                      </a:pPr>
                      <a:r>
                        <a:rPr lang="fr-FR" sz="1400" dirty="0">
                          <a:effectLst/>
                        </a:rPr>
                        <a:t>Développer le</a:t>
                      </a:r>
                    </a:p>
                    <a:p>
                      <a:pPr>
                        <a:spcAft>
                          <a:spcPts val="0"/>
                        </a:spcAft>
                      </a:pPr>
                      <a:r>
                        <a:rPr lang="fr-FR" sz="1400" dirty="0">
                          <a:effectLst/>
                        </a:rPr>
                        <a:t>Tourisme.</a:t>
                      </a:r>
                    </a:p>
                    <a:p>
                      <a:pPr>
                        <a:lnSpc>
                          <a:spcPct val="150000"/>
                        </a:lnSpc>
                        <a:spcAft>
                          <a:spcPts val="0"/>
                        </a:spcAft>
                      </a:pPr>
                      <a:r>
                        <a:rPr lang="fr-FR" sz="1400" dirty="0">
                          <a:effectLst/>
                        </a:rPr>
                        <a:t> </a:t>
                      </a:r>
                      <a:endParaRPr lang="fr-FR"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fr-FR" sz="1400" dirty="0">
                          <a:effectLst/>
                        </a:rPr>
                        <a:t>Aménagement dans le cadre du plan Neige et de la mission Racine des littoraux touristiques du Languedoc-Roussillon, de la Corse, de l’Aquitaine et aménagement des stations de ski principalement dans les Alpes du Nord …</a:t>
                      </a:r>
                    </a:p>
                    <a:p>
                      <a:pPr>
                        <a:lnSpc>
                          <a:spcPct val="150000"/>
                        </a:lnSpc>
                        <a:spcAft>
                          <a:spcPts val="0"/>
                        </a:spcAft>
                      </a:pPr>
                      <a:r>
                        <a:rPr lang="fr-FR" sz="1400" dirty="0">
                          <a:effectLst/>
                        </a:rPr>
                        <a:t> </a:t>
                      </a:r>
                      <a:endParaRPr lang="fr-FR"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978239622"/>
                  </a:ext>
                </a:extLst>
              </a:tr>
            </a:tbl>
          </a:graphicData>
        </a:graphic>
      </p:graphicFrame>
    </p:spTree>
    <p:extLst>
      <p:ext uri="{BB962C8B-B14F-4D97-AF65-F5344CB8AC3E}">
        <p14:creationId xmlns:p14="http://schemas.microsoft.com/office/powerpoint/2010/main" val="20708523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57D4E2-A22D-78CC-2455-A6EC50BAB453}"/>
              </a:ext>
            </a:extLst>
          </p:cNvPr>
          <p:cNvSpPr>
            <a:spLocks noGrp="1"/>
          </p:cNvSpPr>
          <p:nvPr>
            <p:ph type="title"/>
          </p:nvPr>
        </p:nvSpPr>
        <p:spPr>
          <a:xfrm>
            <a:off x="112542" y="157297"/>
            <a:ext cx="9404723" cy="1400530"/>
          </a:xfrm>
        </p:spPr>
        <p:txBody>
          <a:bodyPr/>
          <a:lstStyle/>
          <a:p>
            <a:r>
              <a:rPr lang="fr-FR" dirty="0"/>
              <a:t>L’aménagement des grands axes européens: la ligne Lyon-Turin</a:t>
            </a:r>
          </a:p>
        </p:txBody>
      </p:sp>
      <p:sp>
        <p:nvSpPr>
          <p:cNvPr id="3" name="Espace réservé du contenu 2">
            <a:extLst>
              <a:ext uri="{FF2B5EF4-FFF2-40B4-BE49-F238E27FC236}">
                <a16:creationId xmlns:a16="http://schemas.microsoft.com/office/drawing/2014/main" id="{56D91281-FDB9-1BB4-F020-8543695D5841}"/>
              </a:ext>
            </a:extLst>
          </p:cNvPr>
          <p:cNvSpPr>
            <a:spLocks noGrp="1"/>
          </p:cNvSpPr>
          <p:nvPr>
            <p:ph idx="1"/>
          </p:nvPr>
        </p:nvSpPr>
        <p:spPr>
          <a:xfrm>
            <a:off x="112542" y="2052918"/>
            <a:ext cx="12079458" cy="4195481"/>
          </a:xfrm>
        </p:spPr>
        <p:txBody>
          <a:bodyPr>
            <a:normAutofit fontScale="77500" lnSpcReduction="20000"/>
          </a:bodyPr>
          <a:lstStyle/>
          <a:p>
            <a:pPr marL="0" indent="0">
              <a:buNone/>
            </a:pPr>
            <a:r>
              <a:rPr lang="fr-FR" dirty="0"/>
              <a:t>Le projet d’accès alpin Lyon-Chambéry-Turin prévoit de relier la France à l’Italie par les Alpes, avec la construction de 140 km de ligne nouvelle entre Lyon et Saint-Jean-de-Maurienne. Ce nouvel axe sera raccordé au futur tunnel international sous les Alpes. Il devrait être mis en service à l’horizon 2030.</a:t>
            </a:r>
          </a:p>
          <a:p>
            <a:pPr marL="0" indent="0">
              <a:buNone/>
            </a:pPr>
            <a:r>
              <a:rPr lang="fr-FR" dirty="0"/>
              <a:t>Les objectifs de ce projet sont nombreux :</a:t>
            </a:r>
          </a:p>
          <a:p>
            <a:pPr>
              <a:buFont typeface="Wingdings" panose="05000000000000000000" pitchFamily="2" charset="2"/>
              <a:buChar char="q"/>
            </a:pPr>
            <a:r>
              <a:rPr lang="fr-FR" dirty="0"/>
              <a:t>en facilitant l’extension du réseau à grande vitesse, cette nouvelle ligne permettra un renforcement des fréquences de TGV et la mise en service de TER à grande vitesse. Ainsi, des trajets plus rapides favoriseront les déplacements et échanges des voyageurs à travers les Alpes.</a:t>
            </a:r>
          </a:p>
          <a:p>
            <a:pPr>
              <a:buFont typeface="Wingdings" panose="05000000000000000000" pitchFamily="2" charset="2"/>
              <a:buChar char="q"/>
            </a:pPr>
            <a:r>
              <a:rPr lang="fr-FR" dirty="0"/>
              <a:t>pour le fret, il s’agira d’une alternative concrète et durable à la route. Ce nouvel axe sera en effet la garantie d’une liaison performante pour les entreprises utilisatrices du transport de marchandises. Elles bénéficieront en outre d’un choix plus large de services disponibles : autoroute ferroviaire, fret classique, ou combiné. Elles pourront également profiter d’un nouvel itinéraire direct entre le carrefour ferroviaire lyonnais et l’Italie</a:t>
            </a:r>
          </a:p>
          <a:p>
            <a:pPr>
              <a:buFont typeface="Wingdings" panose="05000000000000000000" pitchFamily="2" charset="2"/>
              <a:buChar char="q"/>
            </a:pPr>
            <a:r>
              <a:rPr lang="fr-FR" dirty="0"/>
              <a:t>pour tous les utilisateurs du train, ce projet sera aussi l’opportunité de s’ouvrir sur l’Europe à travers la création d’un grand réseau à grande vitesse Ouest-Est et Nord-Sud. De Lisbonne à Kiev, de Rome à l’Angleterre, les circulations deviendront plus faciles</a:t>
            </a:r>
          </a:p>
          <a:p>
            <a:pPr>
              <a:buFont typeface="Wingdings" panose="05000000000000000000" pitchFamily="2" charset="2"/>
              <a:buChar char="q"/>
            </a:pPr>
            <a:r>
              <a:rPr lang="fr-FR" dirty="0"/>
              <a:t>ce chantier d’envergure permettra de développer une dynamique économique à l’échelle locale et régionale, avec la création d’emplois directs et indirects pour les entreprises sous-traitantes, les commerces ou le domaine du tourisme</a:t>
            </a:r>
          </a:p>
        </p:txBody>
      </p:sp>
    </p:spTree>
    <p:extLst>
      <p:ext uri="{BB962C8B-B14F-4D97-AF65-F5344CB8AC3E}">
        <p14:creationId xmlns:p14="http://schemas.microsoft.com/office/powerpoint/2010/main" val="20372412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FC89B6-F61D-B37A-BE91-0F8350C33FD5}"/>
              </a:ext>
            </a:extLst>
          </p:cNvPr>
          <p:cNvSpPr>
            <a:spLocks noGrp="1"/>
          </p:cNvSpPr>
          <p:nvPr>
            <p:ph type="title"/>
          </p:nvPr>
        </p:nvSpPr>
        <p:spPr/>
        <p:txBody>
          <a:bodyPr/>
          <a:lstStyle/>
          <a:p>
            <a:r>
              <a:rPr lang="fr-FR" dirty="0"/>
              <a:t>Mais des projets TET: trains d’équilibre du territoire.</a:t>
            </a:r>
          </a:p>
        </p:txBody>
      </p:sp>
      <p:sp>
        <p:nvSpPr>
          <p:cNvPr id="3" name="Espace réservé du contenu 2">
            <a:extLst>
              <a:ext uri="{FF2B5EF4-FFF2-40B4-BE49-F238E27FC236}">
                <a16:creationId xmlns:a16="http://schemas.microsoft.com/office/drawing/2014/main" id="{11FF47DD-7DD0-63FD-A2E3-76DBF5E3788B}"/>
              </a:ext>
            </a:extLst>
          </p:cNvPr>
          <p:cNvSpPr>
            <a:spLocks noGrp="1"/>
          </p:cNvSpPr>
          <p:nvPr>
            <p:ph idx="1"/>
          </p:nvPr>
        </p:nvSpPr>
        <p:spPr>
          <a:xfrm>
            <a:off x="309490" y="2052918"/>
            <a:ext cx="9740364" cy="4195481"/>
          </a:xfrm>
        </p:spPr>
        <p:txBody>
          <a:bodyPr>
            <a:normAutofit fontScale="85000" lnSpcReduction="10000"/>
          </a:bodyPr>
          <a:lstStyle/>
          <a:p>
            <a:pPr marL="0" indent="0">
              <a:buNone/>
            </a:pPr>
            <a:r>
              <a:rPr lang="fr-FR" dirty="0"/>
              <a:t>Une profonde mutation du périmètre du réseau des trains d’équilibre du territoire (TET) a été enclenchée au 1er janvier 2017. Dans le cadre des accords conclus entre l’État et les régions, ces dernières deviennent autorité organisatrice d’un certain nombre de lignes TET dont l’offre est fortement imbriquée avec l’offre TER. Ces reprises de lignes leur donnent donc un rôle déterminant pour améliorer l’ensemble des services ferroviaires sur leur territoire. L’État a accompagné ces reprises de ligne par les régions en participant à leurs coûts d’exploitation et en finançant le renouvellement des matériels roulants. Ces reprises de lignes se sont déroulées du 1er janvier 2017 au 1er janvier 2020, en fonction des lignes et des régions.</a:t>
            </a:r>
          </a:p>
          <a:p>
            <a:pPr marL="0" indent="0">
              <a:buNone/>
            </a:pPr>
            <a:r>
              <a:rPr lang="fr-FR" dirty="0"/>
              <a:t>Quelques exemples:</a:t>
            </a:r>
          </a:p>
          <a:p>
            <a:pPr>
              <a:buFontTx/>
              <a:buChar char="-"/>
            </a:pPr>
            <a:r>
              <a:rPr lang="fr-FR" dirty="0"/>
              <a:t>Clermont-Ferrand/Nîmes.</a:t>
            </a:r>
          </a:p>
          <a:p>
            <a:pPr>
              <a:buFontTx/>
              <a:buChar char="-"/>
            </a:pPr>
            <a:r>
              <a:rPr lang="fr-FR" dirty="0"/>
              <a:t>Paris/Tour</a:t>
            </a:r>
          </a:p>
          <a:p>
            <a:pPr>
              <a:buFontTx/>
              <a:buChar char="-"/>
            </a:pPr>
            <a:r>
              <a:rPr lang="fr-FR" dirty="0"/>
              <a:t>Bordeaux/La Rochelle.</a:t>
            </a:r>
          </a:p>
          <a:p>
            <a:pPr>
              <a:buFontTx/>
              <a:buChar char="-"/>
            </a:pPr>
            <a:r>
              <a:rPr lang="fr-FR" dirty="0"/>
              <a:t>Caen-Tours.</a:t>
            </a:r>
          </a:p>
          <a:p>
            <a:endParaRPr lang="fr-FR" dirty="0"/>
          </a:p>
          <a:p>
            <a:endParaRPr lang="fr-FR" dirty="0"/>
          </a:p>
        </p:txBody>
      </p:sp>
    </p:spTree>
    <p:extLst>
      <p:ext uri="{BB962C8B-B14F-4D97-AF65-F5344CB8AC3E}">
        <p14:creationId xmlns:p14="http://schemas.microsoft.com/office/powerpoint/2010/main" val="2024245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6E972-062E-B15D-827E-A4B438FA58F1}"/>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4A720F34-7A7D-770B-1D54-1F938950CF73}"/>
              </a:ext>
            </a:extLst>
          </p:cNvPr>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02742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02D8D0-8226-4AD2-4337-4501FF330D7F}"/>
              </a:ext>
            </a:extLst>
          </p:cNvPr>
          <p:cNvSpPr>
            <a:spLocks noGrp="1"/>
          </p:cNvSpPr>
          <p:nvPr>
            <p:ph type="title"/>
          </p:nvPr>
        </p:nvSpPr>
        <p:spPr/>
        <p:txBody>
          <a:bodyPr/>
          <a:lstStyle/>
          <a:p>
            <a:r>
              <a:rPr lang="fr-FR" dirty="0"/>
              <a:t>Lyon </a:t>
            </a:r>
            <a:r>
              <a:rPr lang="fr-FR" dirty="0" err="1"/>
              <a:t>biopôle</a:t>
            </a:r>
            <a:endParaRPr lang="fr-FR" dirty="0"/>
          </a:p>
        </p:txBody>
      </p:sp>
      <p:sp>
        <p:nvSpPr>
          <p:cNvPr id="3" name="Espace réservé du contenu 2">
            <a:extLst>
              <a:ext uri="{FF2B5EF4-FFF2-40B4-BE49-F238E27FC236}">
                <a16:creationId xmlns:a16="http://schemas.microsoft.com/office/drawing/2014/main" id="{71398B51-4BA1-47A5-8922-5E40B3C39401}"/>
              </a:ext>
            </a:extLst>
          </p:cNvPr>
          <p:cNvSpPr>
            <a:spLocks noGrp="1"/>
          </p:cNvSpPr>
          <p:nvPr>
            <p:ph idx="1"/>
          </p:nvPr>
        </p:nvSpPr>
        <p:spPr>
          <a:xfrm>
            <a:off x="1103312" y="1392702"/>
            <a:ext cx="10442577" cy="4855697"/>
          </a:xfrm>
        </p:spPr>
        <p:txBody>
          <a:bodyPr>
            <a:normAutofit/>
          </a:bodyPr>
          <a:lstStyle/>
          <a:p>
            <a:pPr marL="0" indent="0">
              <a:buNone/>
            </a:pPr>
            <a:r>
              <a:rPr lang="fr-FR" dirty="0" err="1"/>
              <a:t>Lyonbiopole</a:t>
            </a:r>
            <a:r>
              <a:rPr lang="fr-FR" dirty="0"/>
              <a:t> est un pôle de compétitivité qui a pour objectif de conforter la place européenne et mondiale de Lyon comme pôle de biotechnologie et notamment des vaccins. Il regroupe:</a:t>
            </a:r>
          </a:p>
          <a:p>
            <a:pPr>
              <a:buFontTx/>
              <a:buChar char="-"/>
            </a:pPr>
            <a:r>
              <a:rPr lang="fr-FR" dirty="0"/>
              <a:t>De grandes FTN françaises comme Sanofi dont certaines avec une origine locale comme </a:t>
            </a:r>
            <a:r>
              <a:rPr lang="fr-FR" dirty="0" err="1"/>
              <a:t>Biomérieux</a:t>
            </a:r>
            <a:r>
              <a:rPr lang="fr-FR" dirty="0"/>
              <a:t> et Mérial.</a:t>
            </a:r>
          </a:p>
          <a:p>
            <a:pPr>
              <a:buFontTx/>
              <a:buChar char="-"/>
            </a:pPr>
            <a:r>
              <a:rPr lang="fr-FR" dirty="0"/>
              <a:t>Des FTN étrangères: Bayer, Merck.</a:t>
            </a:r>
          </a:p>
          <a:p>
            <a:pPr>
              <a:buFontTx/>
              <a:buChar char="-"/>
            </a:pPr>
            <a:r>
              <a:rPr lang="fr-FR" dirty="0"/>
              <a:t>De nombreuses PME-PMI sous-traitantes.</a:t>
            </a:r>
          </a:p>
          <a:p>
            <a:pPr>
              <a:buFontTx/>
              <a:buChar char="-"/>
            </a:pPr>
            <a:r>
              <a:rPr lang="fr-FR" dirty="0"/>
              <a:t>De centres universitaires, hôpitaux et grandes écoles dont notamment l’</a:t>
            </a:r>
            <a:r>
              <a:rPr lang="fr-FR" dirty="0" err="1"/>
              <a:t>Isara</a:t>
            </a:r>
            <a:r>
              <a:rPr lang="fr-FR" dirty="0"/>
              <a:t> (sup agriculture)</a:t>
            </a:r>
          </a:p>
          <a:p>
            <a:pPr>
              <a:buFontTx/>
              <a:buChar char="-"/>
            </a:pPr>
            <a:r>
              <a:rPr lang="fr-FR" dirty="0"/>
              <a:t>Des collectivités territoriales à l’échelle: Grand Lyon.</a:t>
            </a:r>
          </a:p>
          <a:p>
            <a:pPr>
              <a:buFontTx/>
              <a:buChar char="-"/>
            </a:pPr>
            <a:r>
              <a:rPr lang="fr-FR" dirty="0"/>
              <a:t>Des pépinières et incubateurs de start-up: 50 ont été créés depuis 1990 dans le secteur biotech.</a:t>
            </a:r>
          </a:p>
          <a:p>
            <a:pPr>
              <a:buFontTx/>
              <a:buChar char="-"/>
            </a:pPr>
            <a:endParaRPr lang="fr-FR" dirty="0"/>
          </a:p>
        </p:txBody>
      </p:sp>
    </p:spTree>
    <p:extLst>
      <p:ext uri="{BB962C8B-B14F-4D97-AF65-F5344CB8AC3E}">
        <p14:creationId xmlns:p14="http://schemas.microsoft.com/office/powerpoint/2010/main" val="3283452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6AB776-99EB-5234-FBE4-B75188B69868}"/>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462B067A-6A46-DD95-7C50-B84AA3733CA9}"/>
              </a:ext>
            </a:extLst>
          </p:cNvPr>
          <p:cNvPicPr>
            <a:picLocks noGrp="1" noChangeAspect="1"/>
          </p:cNvPicPr>
          <p:nvPr>
            <p:ph idx="1"/>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933253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4040E1-8B6B-B878-1C61-C9FBC508FEDE}"/>
              </a:ext>
            </a:extLst>
          </p:cNvPr>
          <p:cNvSpPr>
            <a:spLocks noGrp="1"/>
          </p:cNvSpPr>
          <p:nvPr>
            <p:ph type="title"/>
          </p:nvPr>
        </p:nvSpPr>
        <p:spPr/>
        <p:txBody>
          <a:bodyPr/>
          <a:lstStyle/>
          <a:p>
            <a:r>
              <a:rPr lang="fr-FR" dirty="0"/>
              <a:t>IDE</a:t>
            </a:r>
          </a:p>
        </p:txBody>
      </p:sp>
      <p:pic>
        <p:nvPicPr>
          <p:cNvPr id="4" name="Espace réservé du contenu 3">
            <a:extLst>
              <a:ext uri="{FF2B5EF4-FFF2-40B4-BE49-F238E27FC236}">
                <a16:creationId xmlns:a16="http://schemas.microsoft.com/office/drawing/2014/main" id="{681899A3-1EA2-71FE-BD17-A3081E0C110D}"/>
              </a:ext>
            </a:extLst>
          </p:cNvPr>
          <p:cNvPicPr>
            <a:picLocks noGrp="1" noChangeAspect="1"/>
          </p:cNvPicPr>
          <p:nvPr>
            <p:ph idx="1"/>
          </p:nvPr>
        </p:nvPicPr>
        <p:blipFill>
          <a:blip r:embed="rId2"/>
          <a:stretch>
            <a:fillRect/>
          </a:stretch>
        </p:blipFill>
        <p:spPr>
          <a:xfrm>
            <a:off x="0" y="3418279"/>
            <a:ext cx="5829300" cy="3439721"/>
          </a:xfrm>
          <a:prstGeom prst="rect">
            <a:avLst/>
          </a:prstGeom>
        </p:spPr>
      </p:pic>
      <p:pic>
        <p:nvPicPr>
          <p:cNvPr id="5" name="Image 4">
            <a:extLst>
              <a:ext uri="{FF2B5EF4-FFF2-40B4-BE49-F238E27FC236}">
                <a16:creationId xmlns:a16="http://schemas.microsoft.com/office/drawing/2014/main" id="{D0E270C9-E129-BB86-5C6A-278B59CE81CD}"/>
              </a:ext>
            </a:extLst>
          </p:cNvPr>
          <p:cNvPicPr>
            <a:picLocks noChangeAspect="1"/>
          </p:cNvPicPr>
          <p:nvPr/>
        </p:nvPicPr>
        <p:blipFill>
          <a:blip r:embed="rId3"/>
          <a:stretch>
            <a:fillRect/>
          </a:stretch>
        </p:blipFill>
        <p:spPr>
          <a:xfrm>
            <a:off x="5829300" y="-53719"/>
            <a:ext cx="6383524" cy="4548261"/>
          </a:xfrm>
          <a:prstGeom prst="rect">
            <a:avLst/>
          </a:prstGeom>
        </p:spPr>
      </p:pic>
    </p:spTree>
    <p:extLst>
      <p:ext uri="{BB962C8B-B14F-4D97-AF65-F5344CB8AC3E}">
        <p14:creationId xmlns:p14="http://schemas.microsoft.com/office/powerpoint/2010/main" val="13990790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2E29CD-1C7F-947A-C706-59034E33B5E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57E6F1E-CA3F-4C99-061F-2F00DBACD4CF}"/>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AFC1D755-0DA7-B794-910C-4CA4DF582A82}"/>
              </a:ext>
            </a:extLst>
          </p:cNvPr>
          <p:cNvPicPr>
            <a:picLocks noChangeAspect="1"/>
          </p:cNvPicPr>
          <p:nvPr/>
        </p:nvPicPr>
        <p:blipFill>
          <a:blip r:embed="rId2"/>
          <a:stretch>
            <a:fillRect/>
          </a:stretch>
        </p:blipFill>
        <p:spPr>
          <a:xfrm>
            <a:off x="0" y="0"/>
            <a:ext cx="12191999" cy="6857999"/>
          </a:xfrm>
          <a:prstGeom prst="rect">
            <a:avLst/>
          </a:prstGeom>
        </p:spPr>
      </p:pic>
    </p:spTree>
    <p:extLst>
      <p:ext uri="{BB962C8B-B14F-4D97-AF65-F5344CB8AC3E}">
        <p14:creationId xmlns:p14="http://schemas.microsoft.com/office/powerpoint/2010/main" val="33309982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036F4D-F649-489D-AC91-E6FE4851F663}"/>
              </a:ext>
            </a:extLst>
          </p:cNvPr>
          <p:cNvSpPr>
            <a:spLocks noGrp="1"/>
          </p:cNvSpPr>
          <p:nvPr>
            <p:ph type="title"/>
          </p:nvPr>
        </p:nvSpPr>
        <p:spPr>
          <a:xfrm>
            <a:off x="7399606" y="1381186"/>
            <a:ext cx="4662908" cy="4386568"/>
          </a:xfrm>
        </p:spPr>
        <p:txBody>
          <a:bodyPr/>
          <a:lstStyle/>
          <a:p>
            <a:r>
              <a:rPr lang="fr-FR" dirty="0"/>
              <a:t>Les quatre France de L. </a:t>
            </a:r>
            <a:r>
              <a:rPr lang="fr-FR" dirty="0" err="1"/>
              <a:t>Davezies</a:t>
            </a:r>
            <a:endParaRPr lang="fr-FR" dirty="0"/>
          </a:p>
        </p:txBody>
      </p:sp>
      <p:pic>
        <p:nvPicPr>
          <p:cNvPr id="4" name="Espace réservé du contenu 3">
            <a:extLst>
              <a:ext uri="{FF2B5EF4-FFF2-40B4-BE49-F238E27FC236}">
                <a16:creationId xmlns:a16="http://schemas.microsoft.com/office/drawing/2014/main" id="{CB7D6315-F70D-5F7B-F9AD-B248C86428C5}"/>
              </a:ext>
            </a:extLst>
          </p:cNvPr>
          <p:cNvPicPr>
            <a:picLocks noGrp="1" noChangeAspect="1"/>
          </p:cNvPicPr>
          <p:nvPr>
            <p:ph idx="1"/>
          </p:nvPr>
        </p:nvPicPr>
        <p:blipFill>
          <a:blip r:embed="rId2"/>
          <a:stretch>
            <a:fillRect/>
          </a:stretch>
        </p:blipFill>
        <p:spPr>
          <a:xfrm>
            <a:off x="0" y="0"/>
            <a:ext cx="6794695" cy="6858000"/>
          </a:xfrm>
          <a:prstGeom prst="rect">
            <a:avLst/>
          </a:prstGeom>
        </p:spPr>
      </p:pic>
    </p:spTree>
    <p:extLst>
      <p:ext uri="{BB962C8B-B14F-4D97-AF65-F5344CB8AC3E}">
        <p14:creationId xmlns:p14="http://schemas.microsoft.com/office/powerpoint/2010/main" val="1459815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F3D9CF-1D65-7B1F-8701-7556B28D6662}"/>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90B9976-CB47-CCDA-2260-8CB773D2AAFD}"/>
              </a:ext>
            </a:extLst>
          </p:cNvPr>
          <p:cNvSpPr>
            <a:spLocks noGrp="1"/>
          </p:cNvSpPr>
          <p:nvPr>
            <p:ph idx="1"/>
          </p:nvPr>
        </p:nvSpPr>
        <p:spPr/>
        <p:txBody>
          <a:bodyPr/>
          <a:lstStyle/>
          <a:p>
            <a:endParaRPr lang="fr-FR" dirty="0"/>
          </a:p>
        </p:txBody>
      </p:sp>
      <p:pic>
        <p:nvPicPr>
          <p:cNvPr id="4" name="Image 3">
            <a:extLst>
              <a:ext uri="{FF2B5EF4-FFF2-40B4-BE49-F238E27FC236}">
                <a16:creationId xmlns:a16="http://schemas.microsoft.com/office/drawing/2014/main" id="{E7EC7B03-98A6-2959-1334-41B4177750C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24361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C98EA1-F013-3978-6F8F-1BFE1DA57F42}"/>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FF2C928-BFE6-5E95-4DDE-FAEA41658EC1}"/>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A37AF28A-563D-1620-76CB-DC0E07C3EA7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10690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EA48D15-1676-0979-17BE-C68F87EE52B0}"/>
              </a:ext>
            </a:extLst>
          </p:cNvPr>
          <p:cNvPicPr>
            <a:picLocks noChangeAspect="1"/>
          </p:cNvPicPr>
          <p:nvPr/>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41C29746-61C4-1B08-CF92-F40BB810BCF4}"/>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67AD1FA8-06F4-9632-66B5-E9CB87913435}"/>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400524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C45D81-A4BB-0DB1-739B-5CA5F51B9C1B}"/>
              </a:ext>
            </a:extLst>
          </p:cNvPr>
          <p:cNvSpPr>
            <a:spLocks noGrp="1"/>
          </p:cNvSpPr>
          <p:nvPr>
            <p:ph type="title"/>
          </p:nvPr>
        </p:nvSpPr>
        <p:spPr/>
        <p:txBody>
          <a:bodyPr/>
          <a:lstStyle/>
          <a:p>
            <a:br>
              <a:rPr lang="fr-FR"/>
            </a:br>
            <a:endParaRPr lang="fr-FR" dirty="0"/>
          </a:p>
        </p:txBody>
      </p:sp>
      <p:pic>
        <p:nvPicPr>
          <p:cNvPr id="2050" name="Picture 2" descr="Les bons chiffres en trompe-l'œil du tourisme en France en 2018">
            <a:extLst>
              <a:ext uri="{FF2B5EF4-FFF2-40B4-BE49-F238E27FC236}">
                <a16:creationId xmlns:a16="http://schemas.microsoft.com/office/drawing/2014/main" id="{DEE2D787-5422-4F31-1EFD-327F4905224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6199183" cy="479708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182D3BEE-E21C-E37F-6B77-53BA5EA6A1F5}"/>
              </a:ext>
            </a:extLst>
          </p:cNvPr>
          <p:cNvPicPr>
            <a:picLocks noChangeAspect="1"/>
          </p:cNvPicPr>
          <p:nvPr/>
        </p:nvPicPr>
        <p:blipFill>
          <a:blip r:embed="rId3"/>
          <a:stretch>
            <a:fillRect/>
          </a:stretch>
        </p:blipFill>
        <p:spPr>
          <a:xfrm>
            <a:off x="6199183" y="2714625"/>
            <a:ext cx="5992818" cy="4143375"/>
          </a:xfrm>
          <a:prstGeom prst="rect">
            <a:avLst/>
          </a:prstGeom>
        </p:spPr>
      </p:pic>
    </p:spTree>
    <p:extLst>
      <p:ext uri="{BB962C8B-B14F-4D97-AF65-F5344CB8AC3E}">
        <p14:creationId xmlns:p14="http://schemas.microsoft.com/office/powerpoint/2010/main" val="3555999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F20E1E-73D1-4154-ACF1-7E3BC6A4586D}"/>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756840BA-5885-CAAE-356F-6A90F186059A}"/>
              </a:ext>
            </a:extLst>
          </p:cNvPr>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1888594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832</TotalTime>
  <Words>2172</Words>
  <Application>Microsoft Office PowerPoint</Application>
  <PresentationFormat>Grand écran</PresentationFormat>
  <Paragraphs>129</Paragraphs>
  <Slides>41</Slides>
  <Notes>1</Notes>
  <HiddenSlides>0</HiddenSlides>
  <MMClips>0</MMClips>
  <ScaleCrop>false</ScaleCrop>
  <HeadingPairs>
    <vt:vector size="8" baseType="variant">
      <vt:variant>
        <vt:lpstr>Polices utilisées</vt:lpstr>
      </vt:variant>
      <vt:variant>
        <vt:i4>8</vt:i4>
      </vt:variant>
      <vt:variant>
        <vt:lpstr>Thème</vt:lpstr>
      </vt:variant>
      <vt:variant>
        <vt:i4>1</vt:i4>
      </vt:variant>
      <vt:variant>
        <vt:lpstr>Serveurs OLE incorporés</vt:lpstr>
      </vt:variant>
      <vt:variant>
        <vt:i4>1</vt:i4>
      </vt:variant>
      <vt:variant>
        <vt:lpstr>Titres des diapositives</vt:lpstr>
      </vt:variant>
      <vt:variant>
        <vt:i4>41</vt:i4>
      </vt:variant>
    </vt:vector>
  </HeadingPairs>
  <TitlesOfParts>
    <vt:vector size="51" baseType="lpstr">
      <vt:lpstr>Arial</vt:lpstr>
      <vt:lpstr>Calibri</vt:lpstr>
      <vt:lpstr>Century Gothic</vt:lpstr>
      <vt:lpstr>Courier New</vt:lpstr>
      <vt:lpstr>Futura Condensed</vt:lpstr>
      <vt:lpstr>Times New Roman</vt:lpstr>
      <vt:lpstr>Wingdings</vt:lpstr>
      <vt:lpstr>Wingdings 3</vt:lpstr>
      <vt:lpstr>Ion</vt:lpstr>
      <vt:lpstr>Chart</vt:lpstr>
      <vt:lpstr>La France Impacts de la mondialisation</vt:lpstr>
      <vt:lpstr>Quelques chiffres</vt:lpstr>
      <vt:lpstr>Euro-mondialisation</vt:lpstr>
      <vt:lpstr>IDE</vt:lpstr>
      <vt:lpstr>Présentation PowerPoint</vt:lpstr>
      <vt:lpstr>Présentation PowerPoint</vt:lpstr>
      <vt:lpstr>Présentation PowerPoint</vt:lpstr>
      <vt:lpstr> </vt:lpstr>
      <vt:lpstr>Présentation PowerPoint</vt:lpstr>
      <vt:lpstr>Présentation PowerPoint</vt:lpstr>
      <vt:lpstr>Présentation PowerPoint</vt:lpstr>
      <vt:lpstr>Présentation PowerPoint</vt:lpstr>
      <vt:lpstr>Déversement sectoriel (Alfred Sauvy)</vt:lpstr>
      <vt:lpstr>Répartition sectorielle en France</vt:lpstr>
      <vt:lpstr>Globalisation et chômage</vt:lpstr>
      <vt:lpstr>Le poids de la délocalisation dans la désindustrialisation Enquete du de la Directoin du Trésor Public 2010.</vt:lpstr>
      <vt:lpstr>Relocalisation du textile</vt:lpstr>
      <vt:lpstr>Relocalisation: France Relance</vt:lpstr>
      <vt:lpstr>Présentation PowerPoint</vt:lpstr>
      <vt:lpstr>Le technopole de Paris: Saclay</vt:lpstr>
      <vt:lpstr>Les causes de la métropolisation</vt:lpstr>
      <vt:lpstr>Paris et les fonctions de commandement.</vt:lpstr>
      <vt:lpstr>Présentation PowerPoint</vt:lpstr>
      <vt:lpstr>Présentation PowerPoint</vt:lpstr>
      <vt:lpstr>Présentation PowerPoint</vt:lpstr>
      <vt:lpstr>La métropole lilloise, exemple de déterritorialisation</vt:lpstr>
      <vt:lpstr>Présentation PowerPoint</vt:lpstr>
      <vt:lpstr>France et réseau de transport européen</vt:lpstr>
      <vt:lpstr>Lille, de périphérie à carrefour</vt:lpstr>
      <vt:lpstr>La ZIP du Havre</vt:lpstr>
      <vt:lpstr>Des ports français déclassés</vt:lpstr>
      <vt:lpstr>Spphia-antipolis, à deux pas de la mer et dans les pins.</vt:lpstr>
      <vt:lpstr>Les projets transfrontaliers en France</vt:lpstr>
      <vt:lpstr>L’aménagement du territoire durant les Trente Glorieuses</vt:lpstr>
      <vt:lpstr>L’aménagement des grands axes européens: la ligne Lyon-Turin</vt:lpstr>
      <vt:lpstr>Mais des projets TET: trains d’équilibre du territoire.</vt:lpstr>
      <vt:lpstr>Présentation PowerPoint</vt:lpstr>
      <vt:lpstr>Lyon biopôle</vt:lpstr>
      <vt:lpstr>Présentation PowerPoint</vt:lpstr>
      <vt:lpstr>Présentation PowerPoint</vt:lpstr>
      <vt:lpstr>Les quatre France de L. Davezies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France Impacst de la mondialisation</dc:title>
  <dc:creator>FABIEN LEVY</dc:creator>
  <cp:lastModifiedBy>FABIEN LEVY</cp:lastModifiedBy>
  <cp:revision>40</cp:revision>
  <dcterms:created xsi:type="dcterms:W3CDTF">2022-05-23T18:48:32Z</dcterms:created>
  <dcterms:modified xsi:type="dcterms:W3CDTF">2022-06-07T11:17:15Z</dcterms:modified>
</cp:coreProperties>
</file>