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 id="304" r:id="rId52"/>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3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3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3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4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4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4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4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5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6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6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6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6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6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7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7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7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7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7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7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7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8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8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8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8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8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8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8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2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8" name="Picture 7"/>
          <p:cNvPicPr/>
          <p:nvPr/>
        </p:nvPicPr>
        <p:blipFill>
          <a:blip r:embed="rId15"/>
          <a:srcRect l="3610"/>
          <a:stretch/>
        </p:blipFill>
        <p:spPr>
          <a:xfrm>
            <a:off x="0" y="2669760"/>
            <a:ext cx="4035960" cy="4187160"/>
          </a:xfrm>
          <a:prstGeom prst="rect">
            <a:avLst/>
          </a:prstGeom>
          <a:ln w="0">
            <a:noFill/>
          </a:ln>
        </p:spPr>
      </p:pic>
      <p:pic>
        <p:nvPicPr>
          <p:cNvPr id="9" name="Picture 6"/>
          <p:cNvPicPr/>
          <p:nvPr/>
        </p:nvPicPr>
        <p:blipFill>
          <a:blip r:embed="rId16"/>
          <a:srcRect l="35647"/>
          <a:stretch/>
        </p:blipFill>
        <p:spPr>
          <a:xfrm>
            <a:off x="0" y="2892240"/>
            <a:ext cx="1521360" cy="2364480"/>
          </a:xfrm>
          <a:prstGeom prst="rect">
            <a:avLst/>
          </a:prstGeom>
          <a:ln w="0">
            <a:noFill/>
          </a:ln>
        </p:spPr>
      </p:pic>
      <p:sp>
        <p:nvSpPr>
          <p:cNvPr id="2" name="Oval 15"/>
          <p:cNvSpPr/>
          <p:nvPr/>
        </p:nvSpPr>
        <p:spPr>
          <a:xfrm>
            <a:off x="8609040" y="1676520"/>
            <a:ext cx="2818440" cy="2818440"/>
          </a:xfrm>
          <a:prstGeom prst="ellipse">
            <a:avLst/>
          </a:prstGeom>
          <a:gradFill rotWithShape="0">
            <a:gsLst>
              <a:gs pos="0">
                <a:srgbClr val="FAC96A">
                  <a:alpha val="7058"/>
                </a:srgbClr>
              </a:gs>
              <a:gs pos="100000">
                <a:srgbClr val="FAC96A">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 name="Picture 8"/>
          <p:cNvPicPr/>
          <p:nvPr/>
        </p:nvPicPr>
        <p:blipFill>
          <a:blip r:embed="rId17"/>
          <a:srcRect t="28722"/>
          <a:stretch/>
        </p:blipFill>
        <p:spPr>
          <a:xfrm>
            <a:off x="8000280" y="0"/>
            <a:ext cx="1602360" cy="1141920"/>
          </a:xfrm>
          <a:prstGeom prst="rect">
            <a:avLst/>
          </a:prstGeom>
          <a:ln w="0">
            <a:noFill/>
          </a:ln>
        </p:spPr>
      </p:pic>
      <p:pic>
        <p:nvPicPr>
          <p:cNvPr id="4" name="Picture 9"/>
          <p:cNvPicPr/>
          <p:nvPr/>
        </p:nvPicPr>
        <p:blipFill>
          <a:blip r:embed="rId18"/>
          <a:srcRect b="24203"/>
          <a:stretch/>
        </p:blipFill>
        <p:spPr>
          <a:xfrm>
            <a:off x="8609040" y="6093000"/>
            <a:ext cx="992520" cy="763920"/>
          </a:xfrm>
          <a:prstGeom prst="rect">
            <a:avLst/>
          </a:prstGeom>
          <a:ln w="0">
            <a:noFill/>
          </a:ln>
        </p:spPr>
      </p:pic>
      <p:sp>
        <p:nvSpPr>
          <p:cNvPr id="5" name="Rectangle 13"/>
          <p:cNvSpPr/>
          <p:nvPr/>
        </p:nvSpPr>
        <p:spPr>
          <a:xfrm>
            <a:off x="10437840" y="0"/>
            <a:ext cx="684720" cy="114192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PlaceHolder 1"/>
          <p:cNvSpPr>
            <a:spLocks noGrp="1"/>
          </p:cNvSpPr>
          <p:nvPr>
            <p:ph type="title"/>
          </p:nvPr>
        </p:nvSpPr>
        <p:spPr>
          <a:xfrm>
            <a:off x="609480" y="273600"/>
            <a:ext cx="10972080" cy="1144440"/>
          </a:xfrm>
          <a:prstGeom prst="rect">
            <a:avLst/>
          </a:prstGeom>
        </p:spPr>
        <p:txBody>
          <a:bodyPr lIns="0" tIns="0" rIns="0" bIns="0" anchor="ctr">
            <a:noAutofit/>
          </a:bodyPr>
          <a:lstStyle/>
          <a:p>
            <a:r>
              <a:rPr lang="fr-FR" sz="1800" b="0" strike="noStrike" spc="-1">
                <a:latin typeface="Arial"/>
              </a:rPr>
              <a:t>Cliquez pour éditer le format du texte-titre</a:t>
            </a:r>
          </a:p>
        </p:txBody>
      </p:sp>
      <p:sp>
        <p:nvSpPr>
          <p:cNvPr id="7" name="PlaceHolder 2"/>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18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18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1800" b="0" strike="noStrike" spc="-1">
                <a:latin typeface="Arial"/>
              </a:rPr>
              <a:t>Sixième niveau de plan</a:t>
            </a:r>
          </a:p>
          <a:p>
            <a:pPr marL="3024000" lvl="6" indent="-216000">
              <a:spcBef>
                <a:spcPts val="283"/>
              </a:spcBef>
              <a:buClr>
                <a:srgbClr val="000000"/>
              </a:buClr>
              <a:buSzPct val="45000"/>
              <a:buFont typeface="Wingdings" charset="2"/>
              <a:buChar char=""/>
            </a:pPr>
            <a:r>
              <a:rPr lang="fr-FR" sz="18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44" name="Picture 7"/>
          <p:cNvPicPr/>
          <p:nvPr/>
        </p:nvPicPr>
        <p:blipFill>
          <a:blip r:embed="rId15"/>
          <a:srcRect l="3610"/>
          <a:stretch/>
        </p:blipFill>
        <p:spPr>
          <a:xfrm>
            <a:off x="0" y="2669760"/>
            <a:ext cx="4035960" cy="4187160"/>
          </a:xfrm>
          <a:prstGeom prst="rect">
            <a:avLst/>
          </a:prstGeom>
          <a:ln w="0">
            <a:noFill/>
          </a:ln>
        </p:spPr>
      </p:pic>
      <p:pic>
        <p:nvPicPr>
          <p:cNvPr id="45" name="Picture 6"/>
          <p:cNvPicPr/>
          <p:nvPr/>
        </p:nvPicPr>
        <p:blipFill>
          <a:blip r:embed="rId16"/>
          <a:srcRect l="35647"/>
          <a:stretch/>
        </p:blipFill>
        <p:spPr>
          <a:xfrm>
            <a:off x="0" y="2892240"/>
            <a:ext cx="1521360" cy="2364480"/>
          </a:xfrm>
          <a:prstGeom prst="rect">
            <a:avLst/>
          </a:prstGeom>
          <a:ln w="0">
            <a:noFill/>
          </a:ln>
        </p:spPr>
      </p:pic>
      <p:sp>
        <p:nvSpPr>
          <p:cNvPr id="46" name="Oval 15"/>
          <p:cNvSpPr/>
          <p:nvPr/>
        </p:nvSpPr>
        <p:spPr>
          <a:xfrm>
            <a:off x="8609040" y="1676520"/>
            <a:ext cx="2818440" cy="2818440"/>
          </a:xfrm>
          <a:prstGeom prst="ellipse">
            <a:avLst/>
          </a:prstGeom>
          <a:gradFill rotWithShape="0">
            <a:gsLst>
              <a:gs pos="0">
                <a:srgbClr val="FAC96A">
                  <a:alpha val="7058"/>
                </a:srgbClr>
              </a:gs>
              <a:gs pos="100000">
                <a:srgbClr val="FAC96A">
                  <a:alpha val="0"/>
                </a:srgbClr>
              </a:gs>
            </a:gsLst>
            <a:path path="circle">
              <a:fillToRect l="50000" t="50000" r="50000" b="50000"/>
            </a:path>
          </a:gra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47" name="Picture 8"/>
          <p:cNvPicPr/>
          <p:nvPr/>
        </p:nvPicPr>
        <p:blipFill>
          <a:blip r:embed="rId17"/>
          <a:srcRect t="28722"/>
          <a:stretch/>
        </p:blipFill>
        <p:spPr>
          <a:xfrm>
            <a:off x="8000280" y="0"/>
            <a:ext cx="1602360" cy="1141920"/>
          </a:xfrm>
          <a:prstGeom prst="rect">
            <a:avLst/>
          </a:prstGeom>
          <a:ln w="0">
            <a:noFill/>
          </a:ln>
        </p:spPr>
      </p:pic>
      <p:pic>
        <p:nvPicPr>
          <p:cNvPr id="48" name="Picture 9"/>
          <p:cNvPicPr/>
          <p:nvPr/>
        </p:nvPicPr>
        <p:blipFill>
          <a:blip r:embed="rId18"/>
          <a:srcRect b="24203"/>
          <a:stretch/>
        </p:blipFill>
        <p:spPr>
          <a:xfrm>
            <a:off x="8609040" y="6093000"/>
            <a:ext cx="992520" cy="763920"/>
          </a:xfrm>
          <a:prstGeom prst="rect">
            <a:avLst/>
          </a:prstGeom>
          <a:ln w="0">
            <a:noFill/>
          </a:ln>
        </p:spPr>
      </p:pic>
      <p:sp>
        <p:nvSpPr>
          <p:cNvPr id="49" name="Rectangle 13"/>
          <p:cNvSpPr/>
          <p:nvPr/>
        </p:nvSpPr>
        <p:spPr>
          <a:xfrm>
            <a:off x="10437840" y="0"/>
            <a:ext cx="684720" cy="1141920"/>
          </a:xfrm>
          <a:prstGeom prst="rect">
            <a:avLst/>
          </a:prstGeom>
          <a:solidFill>
            <a:schemeClr val="accent1"/>
          </a:solidFill>
          <a:ln>
            <a:noFill/>
          </a:ln>
          <a:effectLst>
            <a:outerShdw blurRad="3816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5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re 1"/>
          <p:cNvSpPr/>
          <p:nvPr/>
        </p:nvSpPr>
        <p:spPr>
          <a:xfrm>
            <a:off x="1154880" y="1447920"/>
            <a:ext cx="8824680" cy="3328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0000"/>
              </a:lnSpc>
            </a:pPr>
            <a:r>
              <a:rPr lang="fr-FR" sz="7200" b="0" strike="noStrike" spc="-1">
                <a:solidFill>
                  <a:srgbClr val="EBEBEB"/>
                </a:solidFill>
                <a:latin typeface="Century Gothic"/>
                <a:ea typeface="DejaVu Sans"/>
              </a:rPr>
              <a:t>L’Asie, histoire et développement</a:t>
            </a:r>
            <a:endParaRPr lang="fr-FR" sz="7200" b="0" strike="noStrike" spc="-1">
              <a:latin typeface="Arial"/>
            </a:endParaRPr>
          </a:p>
        </p:txBody>
      </p:sp>
      <p:sp>
        <p:nvSpPr>
          <p:cNvPr id="89" name="Sous-titre 2"/>
          <p:cNvSpPr/>
          <p:nvPr/>
        </p:nvSpPr>
        <p:spPr>
          <a:xfrm>
            <a:off x="1154880" y="4777560"/>
            <a:ext cx="8824680" cy="86040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re 1"/>
          <p:cNvSpPr/>
          <p:nvPr/>
        </p:nvSpPr>
        <p:spPr>
          <a:xfrm>
            <a:off x="433080" y="31320"/>
            <a:ext cx="504360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La métropolisation</a:t>
            </a:r>
            <a:endParaRPr lang="fr-FR" sz="4200" b="0" strike="noStrike" spc="-1">
              <a:latin typeface="Arial"/>
            </a:endParaRPr>
          </a:p>
        </p:txBody>
      </p:sp>
      <p:pic>
        <p:nvPicPr>
          <p:cNvPr id="115" name="Espace réservé du contenu 3"/>
          <p:cNvPicPr/>
          <p:nvPr/>
        </p:nvPicPr>
        <p:blipFill>
          <a:blip r:embed="rId2"/>
          <a:stretch/>
        </p:blipFill>
        <p:spPr>
          <a:xfrm>
            <a:off x="207360" y="1330560"/>
            <a:ext cx="4660560" cy="2954160"/>
          </a:xfrm>
          <a:prstGeom prst="rect">
            <a:avLst/>
          </a:prstGeom>
          <a:ln w="0">
            <a:noFill/>
          </a:ln>
        </p:spPr>
      </p:pic>
      <p:pic>
        <p:nvPicPr>
          <p:cNvPr id="116" name="Image 4"/>
          <p:cNvPicPr/>
          <p:nvPr/>
        </p:nvPicPr>
        <p:blipFill>
          <a:blip r:embed="rId3"/>
          <a:stretch/>
        </p:blipFill>
        <p:spPr>
          <a:xfrm>
            <a:off x="6882120" y="0"/>
            <a:ext cx="5308920" cy="3538800"/>
          </a:xfrm>
          <a:prstGeom prst="rect">
            <a:avLst/>
          </a:prstGeom>
          <a:ln w="0">
            <a:noFill/>
          </a:ln>
        </p:spPr>
      </p:pic>
      <p:pic>
        <p:nvPicPr>
          <p:cNvPr id="117" name="Image 5"/>
          <p:cNvPicPr/>
          <p:nvPr/>
        </p:nvPicPr>
        <p:blipFill>
          <a:blip r:embed="rId4"/>
          <a:stretch/>
        </p:blipFill>
        <p:spPr>
          <a:xfrm>
            <a:off x="7530480" y="3902760"/>
            <a:ext cx="4660560" cy="2954160"/>
          </a:xfrm>
          <a:prstGeom prst="rect">
            <a:avLst/>
          </a:prstGeom>
          <a:ln w="0">
            <a:noFill/>
          </a:ln>
        </p:spPr>
      </p:pic>
      <p:sp>
        <p:nvSpPr>
          <p:cNvPr id="118" name="ZoneTexte 6"/>
          <p:cNvSpPr/>
          <p:nvPr/>
        </p:nvSpPr>
        <p:spPr>
          <a:xfrm>
            <a:off x="1009080" y="819360"/>
            <a:ext cx="12394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FFFFFF"/>
                </a:solidFill>
                <a:latin typeface="Century Gothic"/>
                <a:ea typeface="DejaVu Sans"/>
              </a:rPr>
              <a:t>Desakota</a:t>
            </a:r>
            <a:endParaRPr lang="fr-FR" sz="1800" b="0" strike="noStrike" spc="-1">
              <a:latin typeface="Arial"/>
            </a:endParaRPr>
          </a:p>
        </p:txBody>
      </p:sp>
      <p:sp>
        <p:nvSpPr>
          <p:cNvPr id="119" name="ZoneTexte 7"/>
          <p:cNvSpPr/>
          <p:nvPr/>
        </p:nvSpPr>
        <p:spPr>
          <a:xfrm>
            <a:off x="5075280" y="1564200"/>
            <a:ext cx="18057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entury Gothic"/>
                <a:ea typeface="DejaVu Sans"/>
              </a:rPr>
              <a:t>Skyline de Hong-Kong</a:t>
            </a:r>
            <a:endParaRPr lang="fr-FR" sz="1800" b="0" strike="noStrike" spc="-1">
              <a:latin typeface="Arial"/>
            </a:endParaRPr>
          </a:p>
        </p:txBody>
      </p:sp>
      <p:sp>
        <p:nvSpPr>
          <p:cNvPr id="120" name="ZoneTexte 8"/>
          <p:cNvSpPr/>
          <p:nvPr/>
        </p:nvSpPr>
        <p:spPr>
          <a:xfrm>
            <a:off x="6180120" y="5142960"/>
            <a:ext cx="14666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entury Gothic"/>
                <a:ea typeface="DejaVu Sans"/>
              </a:rPr>
              <a:t>Bidonville de Bombay</a:t>
            </a:r>
            <a:endParaRPr lang="fr-FR" sz="1800" b="0" strike="noStrike" spc="-1">
              <a:latin typeface="Arial"/>
            </a:endParaRPr>
          </a:p>
        </p:txBody>
      </p:sp>
      <p:pic>
        <p:nvPicPr>
          <p:cNvPr id="121" name="Image 9"/>
          <p:cNvPicPr/>
          <p:nvPr/>
        </p:nvPicPr>
        <p:blipFill>
          <a:blip r:embed="rId5"/>
          <a:stretch/>
        </p:blipFill>
        <p:spPr>
          <a:xfrm>
            <a:off x="0" y="4569480"/>
            <a:ext cx="4387320" cy="2287440"/>
          </a:xfrm>
          <a:prstGeom prst="rect">
            <a:avLst/>
          </a:prstGeom>
          <a:ln w="0">
            <a:noFill/>
          </a:ln>
        </p:spPr>
      </p:pic>
      <p:sp>
        <p:nvSpPr>
          <p:cNvPr id="122" name="ZoneTexte 10"/>
          <p:cNvSpPr/>
          <p:nvPr/>
        </p:nvSpPr>
        <p:spPr>
          <a:xfrm>
            <a:off x="4472640" y="4970880"/>
            <a:ext cx="16225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entury Gothic"/>
                <a:ea typeface="DejaVu Sans"/>
              </a:rPr>
              <a:t>Gurgaon,</a:t>
            </a:r>
            <a:endParaRPr lang="fr-FR" sz="1800" b="0" strike="noStrike" spc="-1">
              <a:latin typeface="Arial"/>
            </a:endParaRPr>
          </a:p>
          <a:p>
            <a:pPr>
              <a:lnSpc>
                <a:spcPct val="100000"/>
              </a:lnSpc>
            </a:pPr>
            <a:r>
              <a:rPr lang="fr-FR" sz="1800" b="0" strike="noStrike" spc="-1">
                <a:solidFill>
                  <a:srgbClr val="FFFFFF"/>
                </a:solidFill>
                <a:latin typeface="Century Gothic"/>
                <a:ea typeface="DejaVu Sans"/>
              </a:rPr>
              <a:t>Ville privée indienne</a:t>
            </a:r>
            <a:endParaRPr lang="fr-FR" sz="18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re 1"/>
          <p:cNvSpPr/>
          <p:nvPr/>
        </p:nvSpPr>
        <p:spPr>
          <a:xfrm>
            <a:off x="348840" y="8424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L’aire urbaine du delta de la rivière des Perles</a:t>
            </a:r>
            <a:endParaRPr lang="fr-FR" sz="4200" b="0" strike="noStrike" spc="-1">
              <a:latin typeface="Arial"/>
            </a:endParaRPr>
          </a:p>
        </p:txBody>
      </p:sp>
      <p:pic>
        <p:nvPicPr>
          <p:cNvPr id="124" name="Espace réservé du contenu 3"/>
          <p:cNvPicPr/>
          <p:nvPr/>
        </p:nvPicPr>
        <p:blipFill>
          <a:blip r:embed="rId2"/>
          <a:stretch/>
        </p:blipFill>
        <p:spPr>
          <a:xfrm>
            <a:off x="348840" y="1383480"/>
            <a:ext cx="7314120" cy="5389200"/>
          </a:xfrm>
          <a:prstGeom prst="rect">
            <a:avLst/>
          </a:prstGeom>
          <a:ln w="0">
            <a:noFill/>
          </a:ln>
        </p:spPr>
      </p:pic>
      <p:pic>
        <p:nvPicPr>
          <p:cNvPr id="125" name="Image 5"/>
          <p:cNvPicPr/>
          <p:nvPr/>
        </p:nvPicPr>
        <p:blipFill>
          <a:blip r:embed="rId3"/>
          <a:stretch/>
        </p:blipFill>
        <p:spPr>
          <a:xfrm>
            <a:off x="7315200" y="1732680"/>
            <a:ext cx="4875840" cy="36147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sp>
      <p:pic>
        <p:nvPicPr>
          <p:cNvPr id="127" name="Espace réservé du contenu 3"/>
          <p:cNvPicPr/>
          <p:nvPr/>
        </p:nvPicPr>
        <p:blipFill>
          <a:blip r:embed="rId2"/>
          <a:stretch/>
        </p:blipFill>
        <p:spPr>
          <a:xfrm>
            <a:off x="-84240" y="0"/>
            <a:ext cx="12275280" cy="68569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re 1"/>
          <p:cNvSpPr/>
          <p:nvPr/>
        </p:nvSpPr>
        <p:spPr>
          <a:xfrm>
            <a:off x="0" y="452880"/>
            <a:ext cx="1219104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Les trois écueils du dvpt asiatique selon Myrdal</a:t>
            </a:r>
            <a:endParaRPr lang="fr-FR" sz="4200" b="0" strike="noStrike" spc="-1">
              <a:latin typeface="Arial"/>
            </a:endParaRPr>
          </a:p>
        </p:txBody>
      </p:sp>
      <p:sp>
        <p:nvSpPr>
          <p:cNvPr id="129" name="Espace réservé du contenu 2"/>
          <p:cNvSpPr/>
          <p:nvPr/>
        </p:nvSpPr>
        <p:spPr>
          <a:xfrm>
            <a:off x="96120" y="2053080"/>
            <a:ext cx="12094560" cy="41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000"/>
          </a:bodyPr>
          <a:lstStyle/>
          <a:p>
            <a:pPr>
              <a:lnSpc>
                <a:spcPct val="100000"/>
              </a:lnSpc>
              <a:spcBef>
                <a:spcPts val="1001"/>
              </a:spcBef>
              <a:tabLst>
                <a:tab pos="0" algn="l"/>
              </a:tabLst>
            </a:pPr>
            <a:r>
              <a:rPr lang="fr-FR" sz="2000" b="0" strike="noStrike" spc="-1">
                <a:solidFill>
                  <a:srgbClr val="FFFFFF"/>
                </a:solidFill>
                <a:latin typeface="Century Gothic"/>
                <a:ea typeface="DejaVu Sans"/>
              </a:rPr>
              <a:t>Gunnar Myrdal, prix nobel d’économie, pointe alors trois écueils pour le développent dans son ouvrage « Le drame de l’Asie », 1968 :</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tabLst>
                <a:tab pos="0" algn="l"/>
              </a:tabLst>
            </a:pPr>
            <a:r>
              <a:rPr lang="fr-FR" sz="2000" b="0" strike="noStrike" spc="-1">
                <a:solidFill>
                  <a:srgbClr val="FFFFFF"/>
                </a:solidFill>
                <a:latin typeface="Century Gothic"/>
                <a:ea typeface="DejaVu Sans"/>
              </a:rPr>
              <a:t>	Le poids d’une agriculture pléthorique (3/4 des actifs), dans l’insuffisance alimentaire, et incapable selon lui de créer l’épargne nécessaire au développement et d’apporter le savoir-faire.</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tabLst>
                <a:tab pos="0" algn="l"/>
              </a:tabLst>
            </a:pPr>
            <a:r>
              <a:rPr lang="fr-FR" sz="2000" b="0" strike="noStrike" spc="-1">
                <a:solidFill>
                  <a:srgbClr val="FFFFFF"/>
                </a:solidFill>
                <a:latin typeface="Century Gothic"/>
                <a:ea typeface="DejaVu Sans"/>
              </a:rPr>
              <a:t>	Une industrialisation déficiente : des états sous-industrialisés, dans des entreprises en général sous mécanisées à la limite de l’artisanat en 1950. Les stratégies suivies sont dénoncées, notamment le socialisme chinois, coréen ou vietnamien, ou l’ISI dirigiste de l’Inde, privilégiant l’industrie lourde et le planification lourde étatique, jugées incapables de s’intégrer à la globalisation, créant corruption et inefficacité.  </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tabLst>
                <a:tab pos="0" algn="l"/>
              </a:tabLst>
            </a:pPr>
            <a:r>
              <a:rPr lang="fr-FR" sz="2000" b="0" strike="noStrike" spc="-1">
                <a:solidFill>
                  <a:srgbClr val="FFFFFF"/>
                </a:solidFill>
                <a:latin typeface="Century Gothic"/>
                <a:ea typeface="DejaVu Sans"/>
              </a:rPr>
              <a:t>Le poids de l’explosion démographique : l’Inde gagne 500 millions d’hts de 1950 à 1980 ; en Chine la population passe de 540 à 830 millions de 1950 à 1970.</a:t>
            </a:r>
            <a:endParaRPr lang="fr-FR" sz="2000" b="0" strike="noStrike" spc="-1">
              <a:latin typeface="Arial"/>
            </a:endParaRPr>
          </a:p>
          <a:p>
            <a:pPr>
              <a:lnSpc>
                <a:spcPct val="100000"/>
              </a:lnSpc>
              <a:spcBef>
                <a:spcPts val="1001"/>
              </a:spcBef>
              <a:tabLst>
                <a:tab pos="0" algn="l"/>
              </a:tabLst>
            </a:pPr>
            <a:endParaRPr lang="fr-FR" sz="20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Espace réservé du contenu 3"/>
          <p:cNvPicPr/>
          <p:nvPr/>
        </p:nvPicPr>
        <p:blipFill>
          <a:blip r:embed="rId2"/>
          <a:stretch/>
        </p:blipFill>
        <p:spPr>
          <a:xfrm>
            <a:off x="0" y="0"/>
            <a:ext cx="6351480" cy="6856920"/>
          </a:xfrm>
          <a:prstGeom prst="rect">
            <a:avLst/>
          </a:prstGeom>
          <a:ln w="0">
            <a:noFill/>
          </a:ln>
        </p:spPr>
      </p:pic>
      <p:sp>
        <p:nvSpPr>
          <p:cNvPr id="131" name="ZoneTexte 7"/>
          <p:cNvSpPr/>
          <p:nvPr/>
        </p:nvSpPr>
        <p:spPr>
          <a:xfrm>
            <a:off x="6487200" y="2063880"/>
            <a:ext cx="5703840" cy="419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7000"/>
              </a:lnSpc>
            </a:pPr>
            <a:r>
              <a:rPr lang="fr-FR" sz="1800" b="0" strike="noStrike" spc="-1">
                <a:solidFill>
                  <a:srgbClr val="FFFFFF"/>
                </a:solidFill>
                <a:latin typeface="Calibri"/>
                <a:ea typeface="Calibri"/>
              </a:rPr>
              <a:t>L’Inde en retard de développement. L’Inde est l’un des rares pays asiatiques à ne pas avoir réussi à tenir les objectifs du dvpt de l’OMD de 2000:</a:t>
            </a:r>
            <a:endParaRPr lang="fr-FR" sz="1800" b="0" strike="noStrike" spc="-1">
              <a:latin typeface="Arial"/>
            </a:endParaRPr>
          </a:p>
          <a:p>
            <a:pPr algn="just">
              <a:lnSpc>
                <a:spcPct val="107000"/>
              </a:lnSpc>
            </a:pPr>
            <a:endParaRPr lang="fr-FR" sz="1800" b="0" strike="noStrike" spc="-1">
              <a:latin typeface="Arial"/>
            </a:endParaRPr>
          </a:p>
          <a:p>
            <a:pPr marL="343080" indent="-342000" algn="just">
              <a:lnSpc>
                <a:spcPct val="107000"/>
              </a:lnSpc>
              <a:buClr>
                <a:srgbClr val="FFFFFF"/>
              </a:buClr>
              <a:buFont typeface="Calibri"/>
              <a:buChar char="-"/>
            </a:pPr>
            <a:r>
              <a:rPr lang="fr-FR" sz="1800" b="0" strike="noStrike" spc="-1">
                <a:solidFill>
                  <a:srgbClr val="FFFFFF"/>
                </a:solidFill>
                <a:latin typeface="Calibri"/>
                <a:ea typeface="Calibri"/>
              </a:rPr>
              <a:t>Accès à l’eau n’a pas été réduit de moitié : plus 400 millions de la population n’a pas accès à une source d’eau aménagée.</a:t>
            </a:r>
            <a:endParaRPr lang="fr-FR" sz="1800" b="0" strike="noStrike" spc="-1">
              <a:latin typeface="Arial"/>
            </a:endParaRPr>
          </a:p>
          <a:p>
            <a:pPr marL="343080" indent="-342000" algn="just">
              <a:lnSpc>
                <a:spcPct val="107000"/>
              </a:lnSpc>
              <a:buClr>
                <a:srgbClr val="FFFFFF"/>
              </a:buClr>
              <a:buFont typeface="Calibri"/>
              <a:buChar char="-"/>
            </a:pPr>
            <a:r>
              <a:rPr lang="fr-FR" sz="1800" b="0" strike="noStrike" spc="-1">
                <a:solidFill>
                  <a:srgbClr val="FFFFFF"/>
                </a:solidFill>
                <a:latin typeface="Calibri"/>
                <a:ea typeface="Calibri"/>
              </a:rPr>
              <a:t>Mortalité maternelle : pas de réduction alors qu’en Asie du sud-est elle a été réduite de trois-quarts.</a:t>
            </a:r>
            <a:endParaRPr lang="fr-FR" sz="1800" b="0" strike="noStrike" spc="-1">
              <a:latin typeface="Arial"/>
            </a:endParaRPr>
          </a:p>
          <a:p>
            <a:pPr marL="343080" indent="-342000" algn="just">
              <a:lnSpc>
                <a:spcPct val="107000"/>
              </a:lnSpc>
              <a:buClr>
                <a:srgbClr val="FFFFFF"/>
              </a:buClr>
              <a:buFont typeface="Calibri"/>
              <a:buChar char="-"/>
            </a:pPr>
            <a:r>
              <a:rPr lang="fr-FR" sz="1800" b="0" strike="noStrike" spc="-1">
                <a:solidFill>
                  <a:srgbClr val="FFFFFF"/>
                </a:solidFill>
                <a:latin typeface="Calibri"/>
                <a:ea typeface="Calibri"/>
              </a:rPr>
              <a:t>Mortalité infantile : pas de recul significatif.</a:t>
            </a:r>
            <a:endParaRPr lang="fr-FR" sz="1800" b="0" strike="noStrike" spc="-1">
              <a:latin typeface="Arial"/>
            </a:endParaRPr>
          </a:p>
          <a:p>
            <a:pPr marL="343080" indent="-342000" algn="just">
              <a:lnSpc>
                <a:spcPct val="107000"/>
              </a:lnSpc>
              <a:buClr>
                <a:srgbClr val="FFFFFF"/>
              </a:buClr>
              <a:buFont typeface="Calibri"/>
              <a:buChar char="-"/>
            </a:pPr>
            <a:r>
              <a:rPr lang="fr-FR" sz="1800" b="0" strike="noStrike" spc="-1">
                <a:solidFill>
                  <a:srgbClr val="FFFFFF"/>
                </a:solidFill>
                <a:latin typeface="Calibri"/>
                <a:ea typeface="Calibri"/>
              </a:rPr>
              <a:t>La faim n’a pas été réduite de moitié. 300 millions d’hts souffrent encore de malnutrition. (167 en Asie de l’est).</a:t>
            </a:r>
            <a:endParaRPr lang="fr-FR" sz="1800" b="0" strike="noStrike" spc="-1">
              <a:latin typeface="Arial"/>
            </a:endParaRPr>
          </a:p>
          <a:p>
            <a:pPr marL="343080" indent="-342000" algn="just">
              <a:lnSpc>
                <a:spcPct val="107000"/>
              </a:lnSpc>
              <a:spcAft>
                <a:spcPts val="799"/>
              </a:spcAft>
              <a:buClr>
                <a:srgbClr val="FFFFFF"/>
              </a:buClr>
              <a:buFont typeface="Calibri"/>
              <a:buChar char="-"/>
            </a:pPr>
            <a:r>
              <a:rPr lang="fr-FR" sz="1800" b="0" strike="noStrike" spc="-1">
                <a:solidFill>
                  <a:srgbClr val="FFFFFF"/>
                </a:solidFill>
                <a:latin typeface="Calibri"/>
                <a:ea typeface="Calibri"/>
              </a:rPr>
              <a:t>Une alphabétisation à la traine : en Inde 60% des enfants ne savent lire et écrire.</a:t>
            </a:r>
            <a:endParaRPr lang="fr-FR" sz="18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Les routes de la soie au Moyen Age</a:t>
            </a:r>
            <a:endParaRPr lang="fr-FR" sz="4200" b="0" strike="noStrike" spc="-1">
              <a:latin typeface="Arial"/>
            </a:endParaRPr>
          </a:p>
        </p:txBody>
      </p:sp>
      <p:pic>
        <p:nvPicPr>
          <p:cNvPr id="133" name="Picture 2" descr="Les routes de la soie | lhistoire.fr"/>
          <p:cNvPicPr/>
          <p:nvPr/>
        </p:nvPicPr>
        <p:blipFill>
          <a:blip r:embed="rId2"/>
          <a:stretch/>
        </p:blipFill>
        <p:spPr>
          <a:xfrm>
            <a:off x="-18000" y="1467720"/>
            <a:ext cx="12208680" cy="538920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re 1"/>
          <p:cNvSpPr/>
          <p:nvPr/>
        </p:nvSpPr>
        <p:spPr>
          <a:xfrm>
            <a:off x="658080" y="30780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Pénétration et échanges au XVIIIème siècle</a:t>
            </a:r>
            <a:endParaRPr lang="fr-FR" sz="4200" b="0" strike="noStrike" spc="-1">
              <a:latin typeface="Arial"/>
            </a:endParaRPr>
          </a:p>
        </p:txBody>
      </p:sp>
      <p:pic>
        <p:nvPicPr>
          <p:cNvPr id="135" name="Espace réservé du contenu 3"/>
          <p:cNvPicPr/>
          <p:nvPr/>
        </p:nvPicPr>
        <p:blipFill>
          <a:blip r:embed="rId2"/>
          <a:stretch/>
        </p:blipFill>
        <p:spPr>
          <a:xfrm>
            <a:off x="0" y="1708560"/>
            <a:ext cx="12191040" cy="514836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p:nvPr/>
        </p:nvSpPr>
        <p:spPr>
          <a:xfrm>
            <a:off x="7784280" y="1679760"/>
            <a:ext cx="425808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La colonisaiton de l’Asie à la fin du XIXème siècle</a:t>
            </a:r>
            <a:endParaRPr lang="fr-FR" sz="4200" b="0" strike="noStrike" spc="-1">
              <a:latin typeface="Arial"/>
            </a:endParaRPr>
          </a:p>
        </p:txBody>
      </p:sp>
      <p:pic>
        <p:nvPicPr>
          <p:cNvPr id="137" name="Espace réservé du contenu 4"/>
          <p:cNvPicPr/>
          <p:nvPr/>
        </p:nvPicPr>
        <p:blipFill>
          <a:blip r:embed="rId2"/>
          <a:stretch/>
        </p:blipFill>
        <p:spPr>
          <a:xfrm>
            <a:off x="0" y="0"/>
            <a:ext cx="7551000" cy="685692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Comment les Anglais mirent fin aux indiennes. </a:t>
            </a:r>
            <a:r>
              <a:rPr lang="fr-FR" sz="1200" b="0" strike="noStrike" spc="-1">
                <a:solidFill>
                  <a:srgbClr val="EBEBEB"/>
                </a:solidFill>
                <a:latin typeface="Century Gothic"/>
                <a:ea typeface="DejaVu Sans"/>
              </a:rPr>
              <a:t>Alternatives économiques, 2018</a:t>
            </a:r>
            <a:endParaRPr lang="fr-FR" sz="1200" b="0" strike="noStrike" spc="-1">
              <a:latin typeface="Arial"/>
            </a:endParaRPr>
          </a:p>
        </p:txBody>
      </p:sp>
      <p:sp>
        <p:nvSpPr>
          <p:cNvPr id="139" name="Espace réservé du contenu 2"/>
          <p:cNvSpPr/>
          <p:nvPr/>
        </p:nvSpPr>
        <p:spPr>
          <a:xfrm>
            <a:off x="1103400" y="2053080"/>
            <a:ext cx="10530000" cy="4803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10000"/>
          </a:bodyPr>
          <a:lstStyle/>
          <a:p>
            <a:pPr algn="ctr">
              <a:lnSpc>
                <a:spcPct val="100000"/>
              </a:lnSpc>
              <a:spcBef>
                <a:spcPts val="1001"/>
              </a:spcBef>
              <a:tabLst>
                <a:tab pos="0" algn="l"/>
              </a:tabLst>
            </a:pPr>
            <a:endParaRPr lang="fr-FR" sz="1800" b="0" strike="noStrike" spc="-1">
              <a:latin typeface="Arial"/>
            </a:endParaRPr>
          </a:p>
          <a:p>
            <a:pPr algn="just">
              <a:lnSpc>
                <a:spcPct val="100000"/>
              </a:lnSpc>
              <a:spcBef>
                <a:spcPts val="1001"/>
              </a:spcBef>
              <a:tabLst>
                <a:tab pos="0" algn="l"/>
              </a:tabLst>
            </a:pPr>
            <a:r>
              <a:rPr lang="fr-FR" sz="2500" b="0" strike="noStrike" spc="-1">
                <a:solidFill>
                  <a:srgbClr val="000000"/>
                </a:solidFill>
                <a:latin typeface="Century Gothic"/>
                <a:ea typeface="DejaVu Sans"/>
              </a:rPr>
              <a:t>Mousseline du Bengale, soie du Gujarat, chintz du Coromandel... Au XVIIe siècle, les Européennes chic succombent à une mode nouvelle venue de l’autre bout du monde. De cette Asie lointaine d’où jusque-là provenaient surtout des épices. A Amsterdam, Paris ou Londres, les " indiennes ", ces fins tissus ornés de dessins chatoyants, font fureur. L’Inde est à l’époque l’un des plus grands producteurs de textile de la planète. Ses cotons, des plus grossiers aux plus raffinés, occupent déjà les marchés d’Asie et d’Afrique orientale. La mode qui déferle en Europe fait le bonheur des tisserands indiens qui s’adaptent à cette nouvelle demande, mais surtout celui des grandes compagnies de négoce maritime.</a:t>
            </a:r>
            <a:endParaRPr lang="fr-FR" sz="2500" b="0" strike="noStrike" spc="-1">
              <a:latin typeface="Arial"/>
            </a:endParaRPr>
          </a:p>
          <a:p>
            <a:pPr algn="just">
              <a:lnSpc>
                <a:spcPct val="100000"/>
              </a:lnSpc>
              <a:spcBef>
                <a:spcPts val="1001"/>
              </a:spcBef>
              <a:tabLst>
                <a:tab pos="0" algn="l"/>
              </a:tabLst>
            </a:pPr>
            <a:r>
              <a:rPr lang="fr-FR" sz="2500" b="0" strike="noStrike" spc="-1">
                <a:solidFill>
                  <a:srgbClr val="000000"/>
                </a:solidFill>
                <a:latin typeface="Century Gothic"/>
                <a:ea typeface="DejaVu Sans"/>
              </a:rPr>
              <a:t>La colonisation britannique va détruire cette production.  Car si la Compagnie britannique s’était assujettie l’artisanat indien, elle en avait aussi besoin comme source première de son enrichissement. Avec l’avènement de l’industrie britannique, l’artisan indien était désormais un rival à éliminer. L’industrie textile qui se développait en Grande-Bretagne ne pouvait tolérer la concurrence des tissus indiens. Pour les détruire, elle s’appuya sur la supériorité de la production capitaliste et bénéficia de l’assistance directe de son État. L’État britannique mit en place des droits de douane prohibitifs, interdisant pratiquement l’exportation des tissus indiens.</a:t>
            </a:r>
            <a:endParaRPr lang="fr-FR" sz="2500" b="0" strike="noStrike" spc="-1">
              <a:latin typeface="Arial"/>
            </a:endParaRPr>
          </a:p>
          <a:p>
            <a:pPr algn="just">
              <a:lnSpc>
                <a:spcPct val="100000"/>
              </a:lnSpc>
              <a:spcBef>
                <a:spcPts val="1001"/>
              </a:spcBef>
              <a:tabLst>
                <a:tab pos="0" algn="l"/>
              </a:tabLst>
            </a:pPr>
            <a:r>
              <a:rPr lang="fr-FR" sz="2500" b="0" strike="noStrike" spc="-1">
                <a:solidFill>
                  <a:srgbClr val="000000"/>
                </a:solidFill>
                <a:latin typeface="Century Gothic"/>
                <a:ea typeface="DejaVu Sans"/>
              </a:rPr>
              <a:t>De grand pays producteur de tissus artisanaux, l’Inde se transforma en vaste marché pour les tissus et le fil anglais, résultats d’une production mécanisée. Entre 1824 et 1837, les importations de mousseline britannique en Inde passèrent de moins d’un million de mètres à cinquante-huit millions ! Avec pour conséquence directe que la population de Dacca au Bengale, l’une des grandes régions productrice de tissus, tomba de 150 000 à 20 000 personnes. L’Inde devenait une colonie chargée de produire les matières premières à destination de la Grande-Bretagne et d’acheter ses produits manufacturés.</a:t>
            </a:r>
            <a:endParaRPr lang="fr-FR" sz="2500" b="0" strike="noStrike" spc="-1">
              <a:latin typeface="Arial"/>
            </a:endParaRPr>
          </a:p>
          <a:p>
            <a:pPr algn="just">
              <a:lnSpc>
                <a:spcPct val="100000"/>
              </a:lnSpc>
              <a:spcBef>
                <a:spcPts val="1001"/>
              </a:spcBef>
              <a:tabLst>
                <a:tab pos="0" algn="l"/>
              </a:tabLst>
            </a:pPr>
            <a:endParaRPr lang="fr-FR" sz="2500" b="0" strike="noStrike" spc="-1">
              <a:latin typeface="Arial"/>
            </a:endParaRPr>
          </a:p>
          <a:p>
            <a:pPr>
              <a:lnSpc>
                <a:spcPct val="100000"/>
              </a:lnSpc>
              <a:spcBef>
                <a:spcPts val="1001"/>
              </a:spcBef>
              <a:tabLst>
                <a:tab pos="0" algn="l"/>
              </a:tabLst>
            </a:pPr>
            <a:endParaRPr lang="fr-FR" sz="25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re 1"/>
          <p:cNvSpPr/>
          <p:nvPr/>
        </p:nvSpPr>
        <p:spPr>
          <a:xfrm>
            <a:off x="60120" y="0"/>
            <a:ext cx="719388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 break-up of China et la Longue marche</a:t>
            </a:r>
            <a:endParaRPr lang="fr-FR" sz="4200" b="0" strike="noStrike" spc="-1">
              <a:latin typeface="Arial"/>
            </a:endParaRPr>
          </a:p>
        </p:txBody>
      </p:sp>
      <p:pic>
        <p:nvPicPr>
          <p:cNvPr id="141" name="Espace réservé du contenu 3"/>
          <p:cNvPicPr/>
          <p:nvPr/>
        </p:nvPicPr>
        <p:blipFill>
          <a:blip r:embed="rId2"/>
          <a:stretch/>
        </p:blipFill>
        <p:spPr>
          <a:xfrm>
            <a:off x="0" y="1588320"/>
            <a:ext cx="6820920" cy="5268600"/>
          </a:xfrm>
          <a:prstGeom prst="rect">
            <a:avLst/>
          </a:prstGeom>
          <a:ln w="0">
            <a:noFill/>
          </a:ln>
        </p:spPr>
      </p:pic>
      <p:pic>
        <p:nvPicPr>
          <p:cNvPr id="142" name="Image 5"/>
          <p:cNvPicPr/>
          <p:nvPr/>
        </p:nvPicPr>
        <p:blipFill>
          <a:blip r:embed="rId3"/>
          <a:stretch/>
        </p:blipFill>
        <p:spPr>
          <a:xfrm>
            <a:off x="7429680" y="0"/>
            <a:ext cx="4761360" cy="589500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 Confucianisme</a:t>
            </a:r>
            <a:endParaRPr lang="fr-FR" sz="4200" b="0" strike="noStrike" spc="-1">
              <a:latin typeface="Arial"/>
            </a:endParaRPr>
          </a:p>
        </p:txBody>
      </p:sp>
      <p:pic>
        <p:nvPicPr>
          <p:cNvPr id="91" name="Espace réservé du contenu 3"/>
          <p:cNvPicPr/>
          <p:nvPr/>
        </p:nvPicPr>
        <p:blipFill>
          <a:blip r:embed="rId2"/>
          <a:stretch/>
        </p:blipFill>
        <p:spPr>
          <a:xfrm>
            <a:off x="0" y="1957680"/>
            <a:ext cx="3336480" cy="3869280"/>
          </a:xfrm>
          <a:prstGeom prst="rect">
            <a:avLst/>
          </a:prstGeom>
          <a:ln w="0">
            <a:noFill/>
          </a:ln>
        </p:spPr>
      </p:pic>
      <p:sp>
        <p:nvSpPr>
          <p:cNvPr id="92" name="ZoneTexte 5"/>
          <p:cNvSpPr/>
          <p:nvPr/>
        </p:nvSpPr>
        <p:spPr>
          <a:xfrm>
            <a:off x="3337560" y="1153080"/>
            <a:ext cx="8853480" cy="530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Times New Roman"/>
                <a:ea typeface="DejaVu Sans"/>
              </a:rPr>
              <a:t>Le confucianisme repose sur certaines idées :</a:t>
            </a:r>
            <a:endParaRPr lang="fr-FR" sz="1800" b="0" strike="noStrike" spc="-1">
              <a:latin typeface="Arial"/>
            </a:endParaRPr>
          </a:p>
          <a:p>
            <a:pPr>
              <a:lnSpc>
                <a:spcPct val="100000"/>
              </a:lnSpc>
            </a:pPr>
            <a:endParaRPr lang="fr-FR" sz="1800" b="0" strike="noStrike" spc="-1">
              <a:latin typeface="Arial"/>
            </a:endParaRPr>
          </a:p>
          <a:p>
            <a:pPr marL="216000" indent="-215280">
              <a:lnSpc>
                <a:spcPct val="100000"/>
              </a:lnSpc>
              <a:buClr>
                <a:srgbClr val="000000"/>
              </a:buClr>
              <a:buFont typeface="Arial"/>
              <a:buChar char="•"/>
            </a:pPr>
            <a:r>
              <a:rPr lang="fr-FR" sz="1800" b="0" strike="noStrike" spc="-1">
                <a:solidFill>
                  <a:srgbClr val="000000"/>
                </a:solidFill>
                <a:latin typeface="Times New Roman"/>
                <a:ea typeface="DejaVu Sans"/>
              </a:rPr>
              <a:t>la piété filiale (xiao) qui s'exerce au profit de la famille dans laquelle les parents et les enfants ont des devoirs respectifs. Le fils doit obéissance à son père, la femme à son mari, le cadet à son aîné. Par extension les sujets doivent obéissance à leur souverain. Mais ceux qui détiennent l'autorité ont aussi des devoirs. Ainsi le souverain n'exerce le pouvoir qu'en étant soumis au Ciel à qui il est le seul à offrir un sacrifice pour le bien-être du peuple.</a:t>
            </a:r>
            <a:endParaRPr lang="fr-FR" sz="1800" b="0" strike="noStrike" spc="-1">
              <a:latin typeface="Arial"/>
            </a:endParaRPr>
          </a:p>
          <a:p>
            <a:pPr marL="216000" indent="-215280">
              <a:lnSpc>
                <a:spcPct val="100000"/>
              </a:lnSpc>
              <a:buClr>
                <a:srgbClr val="000000"/>
              </a:buClr>
              <a:buFont typeface="Arial"/>
              <a:buChar char="•"/>
            </a:pPr>
            <a:r>
              <a:rPr lang="fr-FR" sz="1800" b="0" strike="noStrike" spc="-1">
                <a:solidFill>
                  <a:srgbClr val="000000"/>
                </a:solidFill>
                <a:latin typeface="Times New Roman"/>
                <a:ea typeface="DejaVu Sans"/>
              </a:rPr>
              <a:t>Entre les hommes doit se manifester la sympathie avec l'amitié mais aussi des obligations mutuelles. Il en est ainsi des relations entre collègues de travail, entre personnes originaires d'une même province...</a:t>
            </a:r>
            <a:endParaRPr lang="fr-FR" sz="1800" b="0" strike="noStrike" spc="-1">
              <a:latin typeface="Arial"/>
            </a:endParaRPr>
          </a:p>
          <a:p>
            <a:pPr marL="216000" indent="-215280">
              <a:lnSpc>
                <a:spcPct val="100000"/>
              </a:lnSpc>
              <a:buClr>
                <a:srgbClr val="000000"/>
              </a:buClr>
              <a:buFont typeface="Arial"/>
              <a:buChar char="•"/>
            </a:pPr>
            <a:r>
              <a:rPr lang="fr-FR" sz="1800" b="0" strike="noStrike" spc="-1">
                <a:solidFill>
                  <a:srgbClr val="000000"/>
                </a:solidFill>
                <a:latin typeface="Times New Roman"/>
                <a:ea typeface="DejaVu Sans"/>
              </a:rPr>
              <a:t>les convenances et la politesse les uns envers les autres sont essentielles.</a:t>
            </a:r>
            <a:endParaRPr lang="fr-FR" sz="1800" b="0" strike="noStrike" spc="-1">
              <a:latin typeface="Arial"/>
            </a:endParaRPr>
          </a:p>
          <a:p>
            <a:pPr marL="216000" indent="-215280">
              <a:lnSpc>
                <a:spcPct val="100000"/>
              </a:lnSpc>
              <a:buClr>
                <a:srgbClr val="000000"/>
              </a:buClr>
              <a:buFont typeface="Arial"/>
              <a:buChar char="•"/>
            </a:pPr>
            <a:r>
              <a:rPr lang="fr-FR" sz="1800" b="0" strike="noStrike" spc="-1">
                <a:solidFill>
                  <a:srgbClr val="000000"/>
                </a:solidFill>
                <a:latin typeface="Times New Roman"/>
                <a:ea typeface="DejaVu Sans"/>
              </a:rPr>
              <a:t>On doit privilégier le respect de soi et avoir une rectitude morale (on doit refuser les idées et les actions qui déshonorent). On doit rejeter la recherche du profit qui ne profite qu'à soi-même (égoïsme).</a:t>
            </a:r>
            <a:endParaRPr lang="fr-FR" sz="1800" b="0" strike="noStrike" spc="-1">
              <a:latin typeface="Arial"/>
            </a:endParaRPr>
          </a:p>
          <a:p>
            <a:pPr marL="216000" indent="-215280">
              <a:lnSpc>
                <a:spcPct val="100000"/>
              </a:lnSpc>
              <a:buClr>
                <a:srgbClr val="000000"/>
              </a:buClr>
              <a:buFont typeface="Arial"/>
              <a:buChar char="•"/>
            </a:pPr>
            <a:r>
              <a:rPr lang="fr-FR" sz="1800" b="0" strike="noStrike" spc="-1">
                <a:solidFill>
                  <a:srgbClr val="000000"/>
                </a:solidFill>
                <a:latin typeface="Times New Roman"/>
                <a:ea typeface="DejaVu Sans"/>
              </a:rPr>
              <a:t>Il faut en toutes circonstances « garder la face » même en cas d'échec et permettre aux autres avec qui ont est en contact d'en faire de même.</a:t>
            </a:r>
            <a:endParaRPr lang="fr-FR" sz="1800" b="0" strike="noStrike" spc="-1">
              <a:latin typeface="Arial"/>
            </a:endParaRPr>
          </a:p>
          <a:p>
            <a:pPr marL="216000" indent="-215280">
              <a:lnSpc>
                <a:spcPct val="100000"/>
              </a:lnSpc>
              <a:buClr>
                <a:srgbClr val="000000"/>
              </a:buClr>
              <a:buFont typeface="Arial"/>
              <a:buChar char="•"/>
            </a:pPr>
            <a:r>
              <a:rPr lang="fr-FR" sz="1800" b="0" strike="noStrike" spc="-1">
                <a:solidFill>
                  <a:srgbClr val="000000"/>
                </a:solidFill>
                <a:latin typeface="Times New Roman"/>
                <a:ea typeface="DejaVu Sans"/>
              </a:rPr>
              <a:t>l'étude est un devoir afin de se perfectionner pour « être un homme de bien ». Ainsi on fait honneur à sa famille, et on assure le bien-être familial mais aussi celui de la société. Ce qui devrait aboutir à la paix universelle.</a:t>
            </a:r>
            <a:endParaRPr lang="fr-FR" sz="18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re 1"/>
          <p:cNvSpPr/>
          <p:nvPr/>
        </p:nvSpPr>
        <p:spPr>
          <a:xfrm>
            <a:off x="919080" y="0"/>
            <a:ext cx="10352520" cy="96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Gandhi et la non-violence</a:t>
            </a:r>
            <a:endParaRPr lang="fr-FR" sz="4200" b="0" strike="noStrike" spc="-1">
              <a:latin typeface="Arial"/>
            </a:endParaRPr>
          </a:p>
        </p:txBody>
      </p:sp>
      <p:pic>
        <p:nvPicPr>
          <p:cNvPr id="144" name="Picture 2" descr="Mohandas Karamchand Gandhi — Wikipédia"/>
          <p:cNvPicPr/>
          <p:nvPr/>
        </p:nvPicPr>
        <p:blipFill>
          <a:blip r:embed="rId2"/>
          <a:stretch/>
        </p:blipFill>
        <p:spPr>
          <a:xfrm>
            <a:off x="0" y="25560"/>
            <a:ext cx="3037680" cy="3551760"/>
          </a:xfrm>
          <a:prstGeom prst="rect">
            <a:avLst/>
          </a:prstGeom>
          <a:ln w="0">
            <a:noFill/>
          </a:ln>
        </p:spPr>
      </p:pic>
      <p:sp>
        <p:nvSpPr>
          <p:cNvPr id="145" name="ZoneTexte 5"/>
          <p:cNvSpPr/>
          <p:nvPr/>
        </p:nvSpPr>
        <p:spPr>
          <a:xfrm>
            <a:off x="0" y="3723840"/>
            <a:ext cx="3849840" cy="478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800" b="0" strike="noStrike" spc="-1">
                <a:solidFill>
                  <a:srgbClr val="FFFFFF"/>
                </a:solidFill>
                <a:latin typeface="Agency FB"/>
                <a:ea typeface="DejaVu Sans"/>
              </a:rPr>
              <a:t>Je suis donc ici prêt à me soumettre d'un coeur joyeux au châtiment le plus sévère qui puisse m'être infligé pour ce qui est selon la loi un crime délibéré et qui me paraît à moi le premier devoir du citoyen</a:t>
            </a:r>
            <a:endParaRPr lang="fr-FR" sz="2800" b="0" strike="noStrike" spc="-1">
              <a:latin typeface="Arial"/>
            </a:endParaRPr>
          </a:p>
        </p:txBody>
      </p:sp>
      <p:sp>
        <p:nvSpPr>
          <p:cNvPr id="146" name="ZoneTexte 2"/>
          <p:cNvSpPr/>
          <p:nvPr/>
        </p:nvSpPr>
        <p:spPr>
          <a:xfrm>
            <a:off x="9805320" y="1322280"/>
            <a:ext cx="2165400" cy="5386680"/>
          </a:xfrm>
          <a:prstGeom prst="rect">
            <a:avLst/>
          </a:prstGeom>
          <a:noFill/>
          <a:ln w="0">
            <a:noFill/>
          </a:ln>
        </p:spPr>
        <p:style>
          <a:lnRef idx="0">
            <a:scrgbClr r="0" g="0" b="0"/>
          </a:lnRef>
          <a:fillRef idx="0">
            <a:scrgbClr r="0" g="0" b="0"/>
          </a:fillRef>
          <a:effectRef idx="0">
            <a:scrgbClr r="0" g="0" b="0"/>
          </a:effectRef>
          <a:fontRef idx="minor"/>
        </p:style>
      </p:sp>
      <p:sp>
        <p:nvSpPr>
          <p:cNvPr id="147" name="ZoneTexte 3"/>
          <p:cNvSpPr/>
          <p:nvPr/>
        </p:nvSpPr>
        <p:spPr>
          <a:xfrm>
            <a:off x="5936400" y="801000"/>
            <a:ext cx="6033960" cy="694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Century Gothic"/>
                <a:ea typeface="DejaVu Sans"/>
              </a:rPr>
              <a:t>Biographie</a:t>
            </a:r>
            <a:endParaRPr lang="fr-FR" sz="1800" b="0" strike="noStrike" spc="-1">
              <a:latin typeface="Arial"/>
            </a:endParaRPr>
          </a:p>
          <a:p>
            <a:pPr algn="ctr">
              <a:lnSpc>
                <a:spcPct val="100000"/>
              </a:lnSpc>
            </a:pP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Né en 1869 en Inde dans une famille hindoue aisée.</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Suit l’école et le collège, puis décide de partir suivre un cursus de droit à Londres en 1888.</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1891: obtient son diplôme de droit et devient avocat en Inde.</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1893-1915: réside en Afrique du sud, où il est confronté à l’apartheid. Développe une première conscience politique.</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1915: revient en Inde et prend part à la vie politique au sein du parti indépendantiste du Congrès.</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Développe un nouveau moyen de lutte contre l’occupant: la désobéissance civile et la non-violence.</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1920: massacre d’Amristar. Gandhi prend la tête du parti du Congrès.</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1930 : marche du sel.</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1939: résolution </a:t>
            </a:r>
            <a:r>
              <a:rPr lang="fr-FR" sz="1800" b="0" i="1" strike="noStrike" spc="-1">
                <a:solidFill>
                  <a:srgbClr val="FFFFFF"/>
                </a:solidFill>
                <a:latin typeface="Century Gothic"/>
                <a:ea typeface="DejaVu Sans"/>
              </a:rPr>
              <a:t>Quit India</a:t>
            </a:r>
            <a:r>
              <a:rPr lang="fr-FR" sz="1800" b="0" strike="noStrike" spc="-1">
                <a:solidFill>
                  <a:srgbClr val="FFFFFF"/>
                </a:solidFill>
                <a:latin typeface="Century Gothic"/>
                <a:ea typeface="DejaVu Sans"/>
              </a:rPr>
              <a:t>.</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1945: indépendance et partition de l’Inde.</a:t>
            </a:r>
            <a:endParaRPr lang="fr-FR" sz="1800" b="0" strike="noStrike" spc="-1">
              <a:latin typeface="Arial"/>
            </a:endParaRPr>
          </a:p>
          <a:p>
            <a:pPr marL="285840" indent="-284760">
              <a:lnSpc>
                <a:spcPct val="100000"/>
              </a:lnSpc>
              <a:buClr>
                <a:srgbClr val="FFFFFF"/>
              </a:buClr>
              <a:buFont typeface="Arial"/>
              <a:buChar char="•"/>
            </a:pPr>
            <a:r>
              <a:rPr lang="fr-FR" sz="1800" b="0" strike="noStrike" spc="-1">
                <a:solidFill>
                  <a:srgbClr val="FFFFFF"/>
                </a:solidFill>
                <a:latin typeface="Century Gothic"/>
                <a:ea typeface="DejaVu Sans"/>
              </a:rPr>
              <a:t> 1948: assassinant de Gandhi par un extrémiste hindou.</a:t>
            </a:r>
            <a:endParaRPr lang="fr-FR" sz="1800" b="0" strike="noStrike" spc="-1">
              <a:latin typeface="Arial"/>
            </a:endParaRPr>
          </a:p>
          <a:p>
            <a:pPr>
              <a:lnSpc>
                <a:spcPct val="100000"/>
              </a:lnSpc>
            </a:pPr>
            <a:endParaRPr lang="fr-FR" sz="18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Ho Chi Minh</a:t>
            </a:r>
            <a:endParaRPr lang="fr-FR" sz="4200" b="0" strike="noStrike" spc="-1">
              <a:latin typeface="Arial"/>
            </a:endParaRPr>
          </a:p>
        </p:txBody>
      </p:sp>
      <p:sp>
        <p:nvSpPr>
          <p:cNvPr id="149" name="Espace réservé du contenu 2"/>
          <p:cNvSpPr/>
          <p:nvPr/>
        </p:nvSpPr>
        <p:spPr>
          <a:xfrm>
            <a:off x="206280" y="1732320"/>
            <a:ext cx="5888520" cy="500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4000" lnSpcReduction="10000"/>
          </a:bodyPr>
          <a:lstStyle/>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1890: naissance en Indochine française dans une famille relativement aisée.</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1911: termine des études traditionnelles.</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1911-1919: fait de nombreux voyages en France, Angleterre, Etats-Unis.</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1919: s’installe à Paris où il adhère au parti communiste et débuteson engagement anti-colonial.</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1923: premier séjour à Moscou, au sein  de l’administration du Komintern.</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1923-1941 crée le parti communiste indochinois et organise la lutte anti-française depuis la Chine, Hong-Kong et l’URSS. Il préconise l’insurrection  et l’utilisation de la violence.</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1945: revenu au Vietnam, il en proclame l’indépendance.</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1945-1954: mène la guerre d’indépendance contre la France à la tête du Viet-Minh.</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Indépendance du Vietnam divisé en deux. </a:t>
            </a:r>
            <a:endParaRPr lang="fr-FR" sz="2000" b="0" strike="noStrike" spc="-1">
              <a:latin typeface="Arial"/>
            </a:endParaRPr>
          </a:p>
          <a:p>
            <a:pPr marL="343080" indent="-342000">
              <a:lnSpc>
                <a:spcPct val="100000"/>
              </a:lnSpc>
              <a:spcBef>
                <a:spcPts val="1001"/>
              </a:spcBef>
              <a:buClr>
                <a:srgbClr val="F5A408"/>
              </a:buClr>
              <a:buSzPct val="80000"/>
              <a:buFont typeface="Wingdings 3" charset="2"/>
              <a:buChar char=""/>
            </a:pPr>
            <a:r>
              <a:rPr lang="fr-FR" sz="2000" b="0" strike="noStrike" spc="-1">
                <a:solidFill>
                  <a:srgbClr val="FFFFFF"/>
                </a:solidFill>
                <a:latin typeface="Century Gothic"/>
                <a:ea typeface="DejaVu Sans"/>
              </a:rPr>
              <a:t>954-1969 : Ho Chi Minh dirige le Vietnam nord jusqu’à sa mort.</a:t>
            </a:r>
            <a:endParaRPr lang="fr-FR" sz="2000" b="0" strike="noStrike" spc="-1">
              <a:latin typeface="Arial"/>
            </a:endParaRPr>
          </a:p>
          <a:p>
            <a:pPr marL="37080">
              <a:lnSpc>
                <a:spcPct val="100000"/>
              </a:lnSpc>
              <a:spcBef>
                <a:spcPts val="1001"/>
              </a:spcBef>
              <a:tabLst>
                <a:tab pos="0" algn="l"/>
              </a:tabLst>
            </a:pPr>
            <a:endParaRPr lang="fr-FR" sz="2000" b="0" strike="noStrike" spc="-1">
              <a:latin typeface="Arial"/>
            </a:endParaRPr>
          </a:p>
          <a:p>
            <a:pPr marL="37080">
              <a:lnSpc>
                <a:spcPct val="100000"/>
              </a:lnSpc>
              <a:spcBef>
                <a:spcPts val="1001"/>
              </a:spcBef>
              <a:tabLst>
                <a:tab pos="0" algn="l"/>
              </a:tabLst>
            </a:pPr>
            <a:endParaRPr lang="fr-FR" sz="2000" b="0" strike="noStrike" spc="-1">
              <a:latin typeface="Arial"/>
            </a:endParaRPr>
          </a:p>
          <a:p>
            <a:pPr marL="37080">
              <a:lnSpc>
                <a:spcPct val="100000"/>
              </a:lnSpc>
              <a:spcBef>
                <a:spcPts val="1001"/>
              </a:spcBef>
              <a:tabLst>
                <a:tab pos="0" algn="l"/>
              </a:tabLst>
            </a:pPr>
            <a:endParaRPr lang="fr-FR" sz="2000" b="0" strike="noStrike" spc="-1">
              <a:latin typeface="Arial"/>
            </a:endParaRPr>
          </a:p>
        </p:txBody>
      </p:sp>
      <p:pic>
        <p:nvPicPr>
          <p:cNvPr id="150" name="Picture 2" descr="Illustration."/>
          <p:cNvPicPr/>
          <p:nvPr/>
        </p:nvPicPr>
        <p:blipFill>
          <a:blip r:embed="rId2"/>
          <a:stretch/>
        </p:blipFill>
        <p:spPr>
          <a:xfrm>
            <a:off x="8532360" y="0"/>
            <a:ext cx="3658320" cy="3993840"/>
          </a:xfrm>
          <a:prstGeom prst="rect">
            <a:avLst/>
          </a:prstGeom>
          <a:ln w="0">
            <a:noFill/>
          </a:ln>
        </p:spPr>
      </p:pic>
      <p:sp>
        <p:nvSpPr>
          <p:cNvPr id="151" name="ZoneTexte 5"/>
          <p:cNvSpPr/>
          <p:nvPr/>
        </p:nvSpPr>
        <p:spPr>
          <a:xfrm>
            <a:off x="6302160" y="3994920"/>
            <a:ext cx="5888520" cy="350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202122"/>
                </a:solidFill>
                <a:latin typeface="Blackadder ITC"/>
                <a:ea typeface="DejaVu Sans"/>
              </a:rPr>
              <a:t>« </a:t>
            </a:r>
            <a:r>
              <a:rPr lang="fr-FR" sz="2800" b="0" strike="noStrike" spc="-1">
                <a:solidFill>
                  <a:srgbClr val="FF0000"/>
                </a:solidFill>
                <a:latin typeface="Blackadder ITC"/>
                <a:ea typeface="DejaVu Sans"/>
              </a:rPr>
              <a:t>Que celui qui a un fusil se serve de son fusil ! Que celui qui a une épée se serve de son épée ! Si l’on n’a pas d’épée, que l’on prenne des pioches et des bâtons ! Que chacun mette toutes ses forces à combattre le colonialisme pour sauver la Patrie !</a:t>
            </a:r>
            <a:endParaRPr lang="fr-FR" sz="2800" b="0" strike="noStrike" spc="-1">
              <a:latin typeface="Arial"/>
            </a:endParaRPr>
          </a:p>
          <a:p>
            <a:pPr>
              <a:lnSpc>
                <a:spcPct val="100000"/>
              </a:lnSpc>
            </a:pPr>
            <a:endParaRPr lang="fr-FR" sz="2800" b="0" strike="noStrike" spc="-1">
              <a:latin typeface="Arial"/>
            </a:endParaRPr>
          </a:p>
          <a:p>
            <a:pPr>
              <a:lnSpc>
                <a:spcPct val="100000"/>
              </a:lnSpc>
            </a:pPr>
            <a:endParaRPr lang="fr-FR" sz="28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sp>
      <p:pic>
        <p:nvPicPr>
          <p:cNvPr id="153" name="Espace réservé du contenu 3"/>
          <p:cNvPicPr/>
          <p:nvPr/>
        </p:nvPicPr>
        <p:blipFill>
          <a:blip r:embed="rId2"/>
          <a:stretch/>
        </p:blipFill>
        <p:spPr>
          <a:xfrm>
            <a:off x="0" y="0"/>
            <a:ext cx="12191040" cy="685692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 plan Dodge</a:t>
            </a:r>
            <a:endParaRPr lang="fr-FR" sz="4200" b="0" strike="noStrike" spc="-1">
              <a:latin typeface="Arial"/>
            </a:endParaRPr>
          </a:p>
        </p:txBody>
      </p:sp>
      <p:sp>
        <p:nvSpPr>
          <p:cNvPr id="155" name="Espace réservé du contenu 2"/>
          <p:cNvSpPr/>
          <p:nvPr/>
        </p:nvSpPr>
        <p:spPr>
          <a:xfrm>
            <a:off x="1103400" y="2053080"/>
            <a:ext cx="8945640" cy="41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5500" lnSpcReduction="10000"/>
          </a:bodyPr>
          <a:lstStyle/>
          <a:p>
            <a:pPr>
              <a:lnSpc>
                <a:spcPct val="100000"/>
              </a:lnSpc>
              <a:spcBef>
                <a:spcPts val="1001"/>
              </a:spcBef>
              <a:tabLst>
                <a:tab pos="0" algn="l"/>
              </a:tabLst>
            </a:pPr>
            <a:r>
              <a:rPr lang="fr-FR" sz="2000" b="0" strike="noStrike" spc="-1">
                <a:solidFill>
                  <a:srgbClr val="202122"/>
                </a:solidFill>
                <a:latin typeface="Arial"/>
                <a:ea typeface="DejaVu Sans"/>
              </a:rPr>
              <a:t>En 1948 le plan Dodge accorde 12 milliards de dollars au Japon pour sa reconstruction et sa stabilisation économique. Les principaux points de ce plan, outre l’aide financière, sont:</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Garder le budget en équilibre afin de réduire </a:t>
            </a:r>
            <a:r>
              <a:rPr lang="fr-FR" sz="2000" b="0" strike="noStrike" spc="-1">
                <a:solidFill>
                  <a:srgbClr val="000000"/>
                </a:solidFill>
                <a:latin typeface="Arial"/>
                <a:ea typeface="DejaVu Sans"/>
              </a:rPr>
              <a:t>l'inflation</a:t>
            </a:r>
            <a:r>
              <a:rPr lang="fr-FR" sz="2000" b="0" strike="noStrike" spc="-1">
                <a:solidFill>
                  <a:srgbClr val="202122"/>
                </a:solidFill>
                <a:latin typeface="Arial"/>
                <a:ea typeface="DejaVu Sans"/>
              </a:rPr>
              <a:t>, en réduisant les dépenses publiques</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Accélérer la réalisation du programme de perception des impôts, en prenant les mesures pénales nécessaires pour lutter contre l'évasion fiscale</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Assurer une limitation rigoureuse de l'extension des crédits aux projets contribuant à la reprise économique japonaise</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Mettre en place un plan pour atteindre la stabilité des salaires</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Renforcer et, si nécessaire, étendre la couverture des programmes étatiques visant à contrôler les prix</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Améliorer les opérations de contrôle des échanges commerciaux internationaux, resserrer les contrôle sur les échanges internationaux, et faire en sorte que les agences japonaises idoines s'en chargent</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Améliorer l'efficacité du système de rationnement et de subventions, notamment en vue d'une maximisation des exportations.</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Augmenter la production de matières premières sur le territoire, et augmenter la production de biens manufacturés</a:t>
            </a:r>
            <a:endParaRPr lang="fr-FR" sz="2000" b="0" strike="noStrike" spc="-1">
              <a:latin typeface="Arial"/>
            </a:endParaRPr>
          </a:p>
          <a:p>
            <a:pPr marL="343080" indent="-342000">
              <a:lnSpc>
                <a:spcPct val="100000"/>
              </a:lnSpc>
              <a:spcBef>
                <a:spcPts val="1001"/>
              </a:spcBef>
              <a:buClr>
                <a:srgbClr val="F5A408"/>
              </a:buClr>
              <a:buSzPct val="80000"/>
              <a:buFont typeface="Century Gothic"/>
              <a:buAutoNum type="arabicPeriod"/>
              <a:tabLst>
                <a:tab pos="0" algn="l"/>
              </a:tabLst>
            </a:pPr>
            <a:r>
              <a:rPr lang="fr-FR" sz="2000" b="0" strike="noStrike" spc="-1">
                <a:solidFill>
                  <a:srgbClr val="202122"/>
                </a:solidFill>
                <a:latin typeface="Arial"/>
                <a:ea typeface="DejaVu Sans"/>
              </a:rPr>
              <a:t>Améliorer l'efficacité du programme de food-collection</a:t>
            </a:r>
            <a:endParaRPr lang="fr-FR" sz="2000" b="0" strike="noStrike" spc="-1">
              <a:latin typeface="Arial"/>
            </a:endParaRPr>
          </a:p>
          <a:p>
            <a:pPr>
              <a:lnSpc>
                <a:spcPct val="100000"/>
              </a:lnSpc>
              <a:spcBef>
                <a:spcPts val="1001"/>
              </a:spcBef>
              <a:tabLst>
                <a:tab pos="0" algn="l"/>
              </a:tabLst>
            </a:pPr>
            <a:endParaRPr lang="fr-FR" sz="20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 génocide Cambodgien</a:t>
            </a:r>
            <a:endParaRPr lang="fr-FR" sz="4200" b="0" strike="noStrike" spc="-1">
              <a:latin typeface="Arial"/>
            </a:endParaRPr>
          </a:p>
        </p:txBody>
      </p:sp>
      <p:sp>
        <p:nvSpPr>
          <p:cNvPr id="157" name="Espace réservé du contenu 2"/>
          <p:cNvSpPr/>
          <p:nvPr/>
        </p:nvSpPr>
        <p:spPr>
          <a:xfrm>
            <a:off x="371160" y="1195560"/>
            <a:ext cx="11448720" cy="520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3500" lnSpcReduction="10000"/>
          </a:bodyPr>
          <a:lstStyle/>
          <a:p>
            <a:pPr algn="just">
              <a:lnSpc>
                <a:spcPct val="100000"/>
              </a:lnSpc>
              <a:spcBef>
                <a:spcPts val="1001"/>
              </a:spcBef>
              <a:tabLst>
                <a:tab pos="0" algn="l"/>
              </a:tabLst>
            </a:pPr>
            <a:r>
              <a:rPr lang="fr-FR" sz="2000" b="0" strike="noStrike" cap="small" spc="-1">
                <a:solidFill>
                  <a:srgbClr val="000000"/>
                </a:solidFill>
                <a:latin typeface="Alegreya"/>
                <a:ea typeface="DejaVu Sans"/>
              </a:rPr>
              <a:t>Entre</a:t>
            </a:r>
            <a:r>
              <a:rPr lang="fr-FR" sz="2000" b="0" strike="noStrike" spc="-1">
                <a:solidFill>
                  <a:srgbClr val="000000"/>
                </a:solidFill>
                <a:latin typeface="Alegreya"/>
                <a:ea typeface="DejaVu Sans"/>
              </a:rPr>
              <a:t> le 17 avril 1975 et le 7 janvier 1979, un génocide a été perpétré par les Khmers rouges au Cambodge. Deux millions de Cambodgiens ont trouvé la mort par assassinat, famine ou épuisement physique et psychologique. Parce qu’ils sont nés ou ont vécu en ville, lieu de la contamination impérialiste, ils sont considérés comme impurs. Stigmatisés et triés en fonction de critères socio-territoriaux, hommes, femmes et enfants sont contraints à une rééducation idéologique et à la politique de collectivisation des terres. Champs et rizières sont dès lors transformés en vastes camps de travail à ciel ouvert, où finissent par succomber ces parias du « nouveau peuple » dans des conditions de vie et de labeur insupportables. C’est pourquoi l’émotion ressentie par la communauté cambodgienne est forte après l’annonce des arrestations des principaux dirigeants encore vivants : Nuon Chéa en septembre 2007, suivi de près par Ieng Sary, Ieng Thirith et Khieu Samphan, arrêtés tous trois en novembre dernier Nuon Chéa, de son vrai nom Long Bunruot (né en 1926), est…. Ils vont être traduits en justice avec Douch Douch, de son vrai nom Kang Khek Ieu (né en 1942), a été… par un tribunal mixte composé de juges cambodgiens et internationaux sous l’égide de l’ONU.  […]</a:t>
            </a:r>
            <a:endParaRPr lang="fr-FR" sz="2000" b="0" strike="noStrike" spc="-1">
              <a:latin typeface="Arial"/>
            </a:endParaRPr>
          </a:p>
          <a:p>
            <a:pPr algn="just">
              <a:lnSpc>
                <a:spcPct val="100000"/>
              </a:lnSpc>
              <a:spcBef>
                <a:spcPts val="1001"/>
              </a:spcBef>
              <a:tabLst>
                <a:tab pos="0" algn="l"/>
              </a:tabLst>
            </a:pPr>
            <a:r>
              <a:rPr lang="fr-FR" sz="2000" b="0" strike="noStrike" spc="-1">
                <a:solidFill>
                  <a:srgbClr val="000000"/>
                </a:solidFill>
                <a:latin typeface="Alegreya"/>
                <a:ea typeface="DejaVu Sans"/>
              </a:rPr>
              <a:t>Cette longue non-reconnaissance du génocide, tant nationale qu’internationale, a permis l’arrogance des principaux bourreaux et a empêché longtemps la tenue d’un procès. En réponse au génocide qui a fait disparaître 25 % de la population, Ieng Sary a déclaré : « Je n’ai ni regret ni remords Ros Chantrabot, Cambodge, la répétition de l’histoire,… ». Quant à Khieu Samphan, il n’a reconnu que quelques abus et erreurs, avec un nombre de morts dépassant à peine 3 000, le reste étant attribué aux Vietnamiens et à leurs agents khmers </a:t>
            </a:r>
            <a:r>
              <a:rPr lang="fr-FR" sz="2000" b="1" strike="noStrike" spc="-1">
                <a:solidFill>
                  <a:srgbClr val="000000"/>
                </a:solidFill>
                <a:latin typeface="Alegreya"/>
                <a:ea typeface="DejaVu Sans"/>
              </a:rPr>
              <a:t>.</a:t>
            </a:r>
            <a:endParaRPr lang="fr-FR" sz="2000" b="0" strike="noStrike" spc="-1">
              <a:latin typeface="Arial"/>
            </a:endParaRPr>
          </a:p>
          <a:p>
            <a:pPr algn="just">
              <a:lnSpc>
                <a:spcPct val="100000"/>
              </a:lnSpc>
              <a:spcBef>
                <a:spcPts val="1001"/>
              </a:spcBef>
              <a:tabLst>
                <a:tab pos="0" algn="l"/>
              </a:tabLst>
            </a:pPr>
            <a:r>
              <a:rPr lang="fr-FR" sz="2000" b="1" strike="noStrike" spc="-1">
                <a:solidFill>
                  <a:srgbClr val="000000"/>
                </a:solidFill>
                <a:latin typeface="Alegreya"/>
                <a:ea typeface="DejaVu Sans"/>
              </a:rPr>
              <a:t>Etudes, 2008/3, Soko Phays.</a:t>
            </a:r>
            <a:endParaRPr lang="fr-FR" sz="20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re 1"/>
          <p:cNvSpPr/>
          <p:nvPr/>
        </p:nvSpPr>
        <p:spPr>
          <a:xfrm>
            <a:off x="0" y="0"/>
            <a:ext cx="7241760" cy="80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800" b="0" strike="noStrike" spc="-1">
                <a:solidFill>
                  <a:srgbClr val="EBEBEB"/>
                </a:solidFill>
                <a:latin typeface="Century Gothic"/>
                <a:ea typeface="DejaVu Sans"/>
              </a:rPr>
              <a:t>Le conflit sino-vietnamien (1979)</a:t>
            </a:r>
            <a:br/>
            <a:br/>
            <a:endParaRPr lang="fr-FR" sz="2800" b="0" strike="noStrike" spc="-1">
              <a:latin typeface="Arial"/>
            </a:endParaRPr>
          </a:p>
        </p:txBody>
      </p:sp>
      <p:sp>
        <p:nvSpPr>
          <p:cNvPr id="159" name="Espace réservé du contenu 2"/>
          <p:cNvSpPr/>
          <p:nvPr/>
        </p:nvSpPr>
        <p:spPr>
          <a:xfrm>
            <a:off x="0" y="650160"/>
            <a:ext cx="6784560" cy="41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10000"/>
          </a:bodyPr>
          <a:lstStyle/>
          <a:p>
            <a:pPr>
              <a:lnSpc>
                <a:spcPct val="100000"/>
              </a:lnSpc>
              <a:spcBef>
                <a:spcPts val="1001"/>
              </a:spcBef>
              <a:tabLst>
                <a:tab pos="0" algn="l"/>
              </a:tabLst>
            </a:pPr>
            <a:endParaRPr lang="fr-FR" sz="1800" b="0" strike="noStrike" spc="-1">
              <a:latin typeface="Arial"/>
            </a:endParaRPr>
          </a:p>
          <a:p>
            <a:pPr>
              <a:lnSpc>
                <a:spcPct val="100000"/>
              </a:lnSpc>
              <a:spcBef>
                <a:spcPts val="1001"/>
              </a:spcBef>
              <a:tabLst>
                <a:tab pos="0" algn="l"/>
              </a:tabLst>
            </a:pPr>
            <a:r>
              <a:rPr lang="fr-FR" sz="2000" b="0" u="sng" strike="noStrike" spc="-1">
                <a:solidFill>
                  <a:srgbClr val="FFFFFF"/>
                </a:solidFill>
                <a:uFillTx/>
                <a:latin typeface="Century Gothic"/>
                <a:ea typeface="DejaVu Sans"/>
              </a:rPr>
              <a:t>Contexte :</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A la fin des années 1970, la République Populaire de Chine (RPC) est prise d’un sentiment d’obsidionalité entre une URSS devenue hostile (conflits frontaliers et idéologiques) et un Vietnam réunifié depuis 1975 qui s’est allié avec les Soviétiques. Pékin veut donc « punir » Hanoi pour son infidélité d’autant que le Vietnam s’oppose au pouvoir des khmers rouges au Cambodge, pays devenu le « pré carré chinois » en Asie.</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Aussi, l’attaque de la RPC a pour objectif de soulager Phnom Penh de la pression vietnamienne menée par un corps expéditionnaire de 150 000 hommes déployés depuis 1978 en territoire cambodgien. De plus les Chinois cherchent à saigner à blanc l’armée vietnamienne dans un combat violent.</a:t>
            </a:r>
            <a:endParaRPr lang="fr-FR" sz="2000" b="0" strike="noStrike" spc="-1">
              <a:latin typeface="Arial"/>
            </a:endParaRPr>
          </a:p>
          <a:p>
            <a:pPr>
              <a:lnSpc>
                <a:spcPct val="100000"/>
              </a:lnSpc>
              <a:spcBef>
                <a:spcPts val="1001"/>
              </a:spcBef>
              <a:tabLst>
                <a:tab pos="0" algn="l"/>
              </a:tabLst>
            </a:pPr>
            <a:endParaRPr lang="fr-FR" sz="2000" b="0" strike="noStrike" spc="-1">
              <a:latin typeface="Arial"/>
            </a:endParaRPr>
          </a:p>
          <a:p>
            <a:pPr>
              <a:lnSpc>
                <a:spcPct val="100000"/>
              </a:lnSpc>
              <a:spcBef>
                <a:spcPts val="1001"/>
              </a:spcBef>
              <a:tabLst>
                <a:tab pos="0" algn="l"/>
              </a:tabLst>
            </a:pPr>
            <a:r>
              <a:rPr lang="fr-FR" sz="2000" b="0" u="sng" strike="noStrike" spc="-1">
                <a:solidFill>
                  <a:srgbClr val="FFFFFF"/>
                </a:solidFill>
                <a:uFillTx/>
                <a:latin typeface="Century Gothic"/>
                <a:ea typeface="DejaVu Sans"/>
              </a:rPr>
              <a:t>Forces en présence :</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APL (armée populaire de libération chinoise) : Elle dispose de 25 divisions soient 450 000 hommes, appuyés par des blindés (400 chars type T59) et une importante artillerie. Elle dispose également du soutien (théorique) de l’aviation. Ces unités viennent de toute la Chine et ont un niveau d’entraînement et des procédures très différentes les unes des autres.</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APV (armée populaire du Vietnam) : La frontière du nord est tenue par une quinzaine de régiments soient 50 000 hommes et des milices locales. Elle a le même niveau technologique que son adversaire mais dispose d’une puissance de feu 50% plus faible que celle des Chinois.</a:t>
            </a:r>
            <a:endParaRPr lang="fr-FR" sz="2000" b="0" strike="noStrike" spc="-1">
              <a:latin typeface="Arial"/>
            </a:endParaRPr>
          </a:p>
        </p:txBody>
      </p:sp>
      <p:pic>
        <p:nvPicPr>
          <p:cNvPr id="160" name="Image 3"/>
          <p:cNvPicPr/>
          <p:nvPr/>
        </p:nvPicPr>
        <p:blipFill>
          <a:blip r:embed="rId2"/>
          <a:stretch/>
        </p:blipFill>
        <p:spPr>
          <a:xfrm>
            <a:off x="7098480" y="0"/>
            <a:ext cx="5092200" cy="4488480"/>
          </a:xfrm>
          <a:prstGeom prst="rect">
            <a:avLst/>
          </a:prstGeom>
          <a:ln w="0">
            <a:noFill/>
          </a:ln>
        </p:spPr>
      </p:pic>
      <p:sp>
        <p:nvSpPr>
          <p:cNvPr id="161" name="ZoneTexte 4"/>
          <p:cNvSpPr/>
          <p:nvPr/>
        </p:nvSpPr>
        <p:spPr>
          <a:xfrm>
            <a:off x="84240" y="4845600"/>
            <a:ext cx="11729880" cy="100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u="sng" strike="noStrike" spc="-1">
                <a:solidFill>
                  <a:srgbClr val="FFFFFF"/>
                </a:solidFill>
                <a:uFillTx/>
                <a:latin typeface="Century Gothic"/>
                <a:ea typeface="DejaVu Sans"/>
              </a:rPr>
              <a:t>Bilan:</a:t>
            </a: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Environ 50.000 morts côtés chinois, 25.000 côté vietnamien. Après un mois de combat les forces chinoises sont parvenues à rentrer au Vietnam et à prendre les capitales provinciales frontalières. Mais la résistance vietnamienne a saigné à blanc l’armée chinoise, qui est contrainte de se retirer. Si la Chine annonce la victoire, ce sont bien les Vietnamiens qui ressortent vainqueurs, n’ayant pas été forcés de retirer leurs troupes du Cambodge. Les exactions commises par les troupes chinoises sur les populations marqueront les esprits, et troublent encore les relations sino-vietnamiennes aujourd’hui.</a:t>
            </a:r>
            <a:endParaRPr lang="fr-FR" sz="12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4"/>
          <p:cNvPicPr/>
          <p:nvPr/>
        </p:nvPicPr>
        <p:blipFill>
          <a:blip r:embed="rId2"/>
          <a:stretch/>
        </p:blipFill>
        <p:spPr>
          <a:xfrm>
            <a:off x="5943600" y="0"/>
            <a:ext cx="6247440" cy="3848400"/>
          </a:xfrm>
          <a:prstGeom prst="rect">
            <a:avLst/>
          </a:prstGeom>
          <a:ln w="0">
            <a:noFill/>
          </a:ln>
        </p:spPr>
      </p:pic>
      <p:sp>
        <p:nvSpPr>
          <p:cNvPr id="163"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sp>
      <p:pic>
        <p:nvPicPr>
          <p:cNvPr id="164" name="Espace réservé du contenu 3"/>
          <p:cNvPicPr/>
          <p:nvPr/>
        </p:nvPicPr>
        <p:blipFill>
          <a:blip r:embed="rId3"/>
          <a:stretch/>
        </p:blipFill>
        <p:spPr>
          <a:xfrm>
            <a:off x="0" y="0"/>
            <a:ext cx="5942520" cy="6856920"/>
          </a:xfrm>
          <a:prstGeom prst="rect">
            <a:avLst/>
          </a:prstGeom>
          <a:ln w="0">
            <a:noFill/>
          </a:ln>
        </p:spPr>
      </p:pic>
      <p:pic>
        <p:nvPicPr>
          <p:cNvPr id="165" name="Image 5"/>
          <p:cNvPicPr/>
          <p:nvPr/>
        </p:nvPicPr>
        <p:blipFill>
          <a:blip r:embed="rId4"/>
          <a:stretch/>
        </p:blipFill>
        <p:spPr>
          <a:xfrm>
            <a:off x="5943600" y="3849480"/>
            <a:ext cx="6247440" cy="300744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 Tibet, château d’eau de l’Asie</a:t>
            </a:r>
            <a:endParaRPr lang="fr-FR" sz="4200" b="0" strike="noStrike" spc="-1">
              <a:latin typeface="Arial"/>
            </a:endParaRPr>
          </a:p>
        </p:txBody>
      </p:sp>
      <p:pic>
        <p:nvPicPr>
          <p:cNvPr id="167" name="Espace réservé du contenu 6"/>
          <p:cNvPicPr/>
          <p:nvPr/>
        </p:nvPicPr>
        <p:blipFill>
          <a:blip r:embed="rId2"/>
          <a:stretch/>
        </p:blipFill>
        <p:spPr>
          <a:xfrm>
            <a:off x="288720" y="1551960"/>
            <a:ext cx="11256120" cy="504000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re 1"/>
          <p:cNvSpPr/>
          <p:nvPr/>
        </p:nvSpPr>
        <p:spPr>
          <a:xfrm>
            <a:off x="601560" y="6112080"/>
            <a:ext cx="6620040" cy="74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3200" b="0" strike="noStrike" spc="-1">
                <a:solidFill>
                  <a:srgbClr val="EBEBEB"/>
                </a:solidFill>
                <a:latin typeface="Century Gothic"/>
                <a:ea typeface="DejaVu Sans"/>
              </a:rPr>
              <a:t>L’aménagement du Yangtse</a:t>
            </a:r>
            <a:endParaRPr lang="fr-FR" sz="3200" b="0" strike="noStrike" spc="-1">
              <a:latin typeface="Arial"/>
            </a:endParaRPr>
          </a:p>
        </p:txBody>
      </p:sp>
      <p:sp>
        <p:nvSpPr>
          <p:cNvPr id="169" name="Espace réservé du contenu 2"/>
          <p:cNvSpPr/>
          <p:nvPr/>
        </p:nvSpPr>
        <p:spPr>
          <a:xfrm>
            <a:off x="180360" y="2858040"/>
            <a:ext cx="7771320" cy="368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10000"/>
          </a:bodyPr>
          <a:lstStyle/>
          <a:p>
            <a:pPr>
              <a:lnSpc>
                <a:spcPct val="100000"/>
              </a:lnSpc>
              <a:spcBef>
                <a:spcPts val="1001"/>
              </a:spcBef>
              <a:tabLst>
                <a:tab pos="0" algn="l"/>
              </a:tabLst>
            </a:pPr>
            <a:r>
              <a:rPr lang="fr-FR" sz="2000" b="0" strike="noStrike" spc="-1">
                <a:solidFill>
                  <a:srgbClr val="FFFFFF"/>
                </a:solidFill>
                <a:latin typeface="Century Gothic"/>
                <a:ea typeface="DejaVu Sans"/>
              </a:rPr>
              <a:t>Le Yangzi ou Yangzi Jiang, est un fleuve chinois, le troisième plus long du monde par sa longueur (6 300 km). Le Yangzi prend sa source sur le plateau tibétain à plus de 5 300 m d’altitude et se jette dans la Mer de Chine orientale, drainant sur son passage les eaux de 3 600 affluents. Il est coupable de fréquentes inondations meurtières jusqu’à la fin du XXème siècle.</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Dans l'organisation de l'espace chinois, le Yangzi est une limite entre les terres organisées depuis les grandes plaines du Nord et les diverses périphéries méridionales du pays. Il est aussi un axe le long duquel un chapelet de foyers de peuplement constitutifs du monde chinois s'est constitué : le bassin du Sichuan, les régions des lacs, le delta avec sa partie sud, le Jiangnan. Ce cœur du dispositif territorial chinois représente 15 % du territoire chinois et 38 % de la population. Il arrose deux mégapoles, Wuhan sur son cours moyen et Shanghai sur son embouchure.</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C'est en toute logique que le gouvernement de Pékin a inscrit en priorité l'axe du Yangzi comme l’un des outils majeurs de sa politique d’aménagement du territoire afin de répondre au défi des disparités régionales et de recréer du lien territorial entre littoral et intérieur. Le barrage des Trois Gorges, l’un des plus grands barrages au monde, (voté en 1992 et terminé en 2006) a entre autres la fonction d'accélérer l'intégration du bassin du fleuve par l'amélioration de la navigabilité fluviale et l'accès aux terres intérieures depuis le littoral. La ligne à grande vitesse qui relie Shanghai, pivot central d’échelle nationale, à Chengdu, à la limite occidentale de la Chine des Han y contribue également depuis 2012.</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A partir de 2014 le gouvernement chinois a lancé le projet « Golden Waterway » afin de faire du Yangtzi un véritable corridor de développement. La navigabilité doit être encore améliorée sur plus de 2000 km, ainsi que les infrastructures longeant le fleuve. Les mesures de développement économique ont été renforcé afin d’attirer les entreprises le long de l’axe fluvial.</a:t>
            </a:r>
            <a:endParaRPr lang="fr-FR" sz="2000" b="0" strike="noStrike" spc="-1">
              <a:latin typeface="Arial"/>
            </a:endParaRPr>
          </a:p>
          <a:p>
            <a:pPr>
              <a:lnSpc>
                <a:spcPct val="100000"/>
              </a:lnSpc>
              <a:spcBef>
                <a:spcPts val="1001"/>
              </a:spcBef>
              <a:tabLst>
                <a:tab pos="0" algn="l"/>
              </a:tabLst>
            </a:pPr>
            <a:endParaRPr lang="fr-FR" sz="2000" b="0" strike="noStrike" spc="-1">
              <a:latin typeface="Arial"/>
            </a:endParaRPr>
          </a:p>
        </p:txBody>
      </p:sp>
      <p:pic>
        <p:nvPicPr>
          <p:cNvPr id="170" name="Image 3"/>
          <p:cNvPicPr/>
          <p:nvPr/>
        </p:nvPicPr>
        <p:blipFill>
          <a:blip r:embed="rId2"/>
          <a:stretch/>
        </p:blipFill>
        <p:spPr>
          <a:xfrm>
            <a:off x="7952760" y="3164400"/>
            <a:ext cx="4105800" cy="3246840"/>
          </a:xfrm>
          <a:prstGeom prst="rect">
            <a:avLst/>
          </a:prstGeom>
          <a:ln w="0">
            <a:noFill/>
          </a:ln>
        </p:spPr>
      </p:pic>
      <p:pic>
        <p:nvPicPr>
          <p:cNvPr id="171" name="Image 5"/>
          <p:cNvPicPr/>
          <p:nvPr/>
        </p:nvPicPr>
        <p:blipFill>
          <a:blip r:embed="rId3"/>
          <a:stretch/>
        </p:blipFill>
        <p:spPr>
          <a:xfrm>
            <a:off x="0" y="0"/>
            <a:ext cx="12191040" cy="268164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Espace réservé du contenu 3"/>
          <p:cNvPicPr/>
          <p:nvPr/>
        </p:nvPicPr>
        <p:blipFill>
          <a:blip r:embed="rId2"/>
          <a:stretch/>
        </p:blipFill>
        <p:spPr>
          <a:xfrm>
            <a:off x="0" y="264240"/>
            <a:ext cx="4559040" cy="3597120"/>
          </a:xfrm>
          <a:prstGeom prst="rect">
            <a:avLst/>
          </a:prstGeom>
          <a:ln w="0">
            <a:noFill/>
          </a:ln>
        </p:spPr>
      </p:pic>
      <p:sp>
        <p:nvSpPr>
          <p:cNvPr id="173" name="ZoneTexte 5"/>
          <p:cNvSpPr/>
          <p:nvPr/>
        </p:nvSpPr>
        <p:spPr>
          <a:xfrm>
            <a:off x="4848840" y="856440"/>
            <a:ext cx="7474680" cy="593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strike="noStrike" spc="-1">
                <a:solidFill>
                  <a:srgbClr val="FFFFFF"/>
                </a:solidFill>
                <a:latin typeface="Century Gothic"/>
                <a:ea typeface="DejaVu Sans"/>
              </a:rPr>
              <a:t>Si en Indo-Pacifique, la situation en mer de Chine méridionale et la possible force sous-marine à propulsion nucléaire australienne font l’actualité, quasiment rien n’émane de l’abcès qui mûrit dans le vaste bassin fluvial (une fois et demie la superficie de la France) du Mékong. Il concerne six pays dont cinq forment la moitié des effectifs de l’ASEAN et qui, à l’instar du corridor économique sino- pakistanais en gestation, relie la Chine aux mers chaudes. Comme tel, il constitue pour les deux hyper puissances un terrain stratégiquement sensible.</a:t>
            </a:r>
            <a:endParaRPr lang="fr-FR" sz="1200" b="0" strike="noStrike" spc="-1">
              <a:latin typeface="Arial"/>
            </a:endParaRPr>
          </a:p>
          <a:p>
            <a:pPr>
              <a:lnSpc>
                <a:spcPct val="100000"/>
              </a:lnSpc>
            </a:pP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La position de l’Himalaya chinois en amont, la faible gouvernance de ses voisins méridionaux et la présence d’une diaspora influente donnent l’avantage à Pékin, juxtaposant en outre la puissance économique chinoise et trois des pays les moins avancés du monde (Birmanie, Cambodge, Laos). Sa liberté de manipulation du débit fluvial et des données correspondantes lui offre un levier sur les pays de l’aval dans la bataille feutrée que s’y livrent depuis plusieurs décennies les deux camps. Les armes utilisées y sont les institutions de gestion de l’eau enrôlant globalement, de part et d’autre, les mêmes pays. Seule, la couleur de leur parrainage les distingue. Mais, là encore, la Chine a l’avantage d’être l’un des acteurs du terrain, les États-Unis ne disposant que de son influence et de son argent.</a:t>
            </a: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En aval, les modifications négatives de débit du fleuve sont imputées à l’équipement hydroélectrique de son cours supérieur – en territoire chinois, ce dont s’est constamment défendu Pékin. La Chine n’a utilisé l’arme institutionnelle qu’après avoir utilisé celle du fait accompli, une fois les travaux quasiment terminés (en novembre 2020, la Chine avait construit 11 barrages sur le cours supérieur – la Lancang – et 11 autres barrages principaux sur le Mékong inférieur. 120 barrages dans les affluents sont en construction ou en projet).</a:t>
            </a: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En revanche, après avoir mis en place l’Initiative du Mékong inférieur en 2009 (administration Obama, Hillary Clinton) les États-Unis sont revenus à la charge en 2020 (administration Trump), en la rebaptisant sous le nom explicite de Partenariat Mékong-États-Unis. Enfin en 2021, avec le cercle des Amis du Mékong (administration Biden), Washington ouvre le cercle des donateurs invités à participer à son côté au développement de la région. Malgré leurs appellations différentes, il n’est pas abusif de considérer que ces trois organismes suscités par les États-Unis n’en font en réalité qu’un.</a:t>
            </a:r>
            <a:endParaRPr lang="fr-FR" sz="1200" b="0" strike="noStrike" spc="-1">
              <a:latin typeface="Arial"/>
            </a:endParaRPr>
          </a:p>
        </p:txBody>
      </p:sp>
      <p:sp>
        <p:nvSpPr>
          <p:cNvPr id="174" name="ZoneTexte 7"/>
          <p:cNvSpPr/>
          <p:nvPr/>
        </p:nvSpPr>
        <p:spPr>
          <a:xfrm>
            <a:off x="-88200" y="4008600"/>
            <a:ext cx="4935960" cy="200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strike="noStrike" spc="-1">
                <a:solidFill>
                  <a:srgbClr val="FFFFFF"/>
                </a:solidFill>
                <a:latin typeface="Century Gothic"/>
                <a:ea typeface="DejaVu Sans"/>
              </a:rPr>
              <a:t>Quatre organismes régissent désormais le développement du bassin du Mekong:</a:t>
            </a: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1) Commission du Mékong (technique)</a:t>
            </a: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2) Sous-région du Grand Mékong (technique)</a:t>
            </a: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3) Partenariat Mékong-États-Unis</a:t>
            </a:r>
            <a:endParaRPr lang="fr-FR" sz="1200" b="0" strike="noStrike" spc="-1">
              <a:latin typeface="Arial"/>
            </a:endParaRPr>
          </a:p>
          <a:p>
            <a:pPr>
              <a:lnSpc>
                <a:spcPct val="100000"/>
              </a:lnSpc>
            </a:pPr>
            <a:endParaRPr lang="fr-FR" sz="1200" b="0" strike="noStrike" spc="-1">
              <a:latin typeface="Arial"/>
            </a:endParaRPr>
          </a:p>
          <a:p>
            <a:pPr>
              <a:lnSpc>
                <a:spcPct val="100000"/>
              </a:lnSpc>
            </a:pPr>
            <a:r>
              <a:rPr lang="fr-FR" sz="1200" b="0" strike="noStrike" spc="-1">
                <a:solidFill>
                  <a:srgbClr val="FFFFFF"/>
                </a:solidFill>
                <a:latin typeface="Century Gothic"/>
                <a:ea typeface="DejaVu Sans"/>
              </a:rPr>
              <a:t>4) Coopération Lancang Mékong </a:t>
            </a:r>
            <a:r>
              <a:rPr lang="fr-FR" sz="1800" b="0" strike="noStrike" spc="-1">
                <a:solidFill>
                  <a:srgbClr val="FFFFFF"/>
                </a:solidFill>
                <a:latin typeface="Century Gothic"/>
                <a:ea typeface="DejaVu Sans"/>
              </a:rPr>
              <a:t>(Chine)</a:t>
            </a:r>
            <a:endParaRPr lang="fr-FR" sz="18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L’empire chinois</a:t>
            </a:r>
            <a:endParaRPr lang="fr-FR" sz="4200" b="0" strike="noStrike" spc="-1">
              <a:latin typeface="Arial"/>
            </a:endParaRPr>
          </a:p>
        </p:txBody>
      </p:sp>
      <p:pic>
        <p:nvPicPr>
          <p:cNvPr id="94" name="Espace réservé du contenu 3"/>
          <p:cNvPicPr/>
          <p:nvPr/>
        </p:nvPicPr>
        <p:blipFill>
          <a:blip r:embed="rId2"/>
          <a:stretch/>
        </p:blipFill>
        <p:spPr>
          <a:xfrm>
            <a:off x="457200" y="1504080"/>
            <a:ext cx="11356560" cy="535284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re 1"/>
          <p:cNvSpPr/>
          <p:nvPr/>
        </p:nvSpPr>
        <p:spPr>
          <a:xfrm>
            <a:off x="0" y="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La pollution du Gange</a:t>
            </a:r>
            <a:endParaRPr lang="fr-FR" sz="4200" b="0" strike="noStrike" spc="-1">
              <a:latin typeface="Arial"/>
            </a:endParaRPr>
          </a:p>
        </p:txBody>
      </p:sp>
      <p:sp>
        <p:nvSpPr>
          <p:cNvPr id="176" name="Espace réservé du contenu 2"/>
          <p:cNvSpPr/>
          <p:nvPr/>
        </p:nvSpPr>
        <p:spPr>
          <a:xfrm>
            <a:off x="4320" y="734040"/>
            <a:ext cx="6359040" cy="612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5500" lnSpcReduction="10000"/>
          </a:bodyPr>
          <a:lstStyle/>
          <a:p>
            <a:pPr>
              <a:lnSpc>
                <a:spcPct val="100000"/>
              </a:lnSpc>
              <a:spcBef>
                <a:spcPts val="1001"/>
              </a:spcBef>
              <a:tabLst>
                <a:tab pos="0" algn="l"/>
              </a:tabLst>
            </a:pPr>
            <a:r>
              <a:rPr lang="fr-FR" sz="2000" b="0" strike="noStrike" spc="-1">
                <a:solidFill>
                  <a:srgbClr val="FFFFFF"/>
                </a:solidFill>
                <a:latin typeface="Century Gothic"/>
                <a:ea typeface="DejaVu Sans"/>
              </a:rPr>
              <a:t>Le Gange est un des plus grands fleuves du monde. Vénérée par un milliard d’Hindous, « Mère Gange » est une déesse vivante ayant le pouvoir de purifier les âmes. Les sources du Gange jaillissent du glacier de Gangotri, dans l’ouest de l’Himalaya, à quelques kilomètres du Tibet, puis les eaux dévalent des canyons vertigineux jusqu’à la plaine fertile du nord de l’Inde. De là, le fleuve serpente vers l’est à travers le sous- continent jusqu’au Bangladesh, grossi par dix grands affluents. Juste après sa confluence avec le Brahmapoutre, le Gange se jette dans le golfe du Bengale. C’est l’un des plus grands fleuves du monde par son débit. Il alimente plus d’un quart de la population indienne, toute celle du Népal et une partie de celle du Bangladesh.</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Preuve du caractère sacré du fleuve, l’eau ( jal) du Gange, appelée Ganga jal, en hindi, était rapportée aussi bien par les armées conquérantes que par les touristes. Les commerçants du XVIIe siècle estimaient que, pendant les longues traversées en bateau, elle restait plus « fraîche » que n’importe quelle autre. Malheureusement, le Gange est aussi depuis longtemps l’un des fleuves les plus pollués de la planète, souillé par les effluents toxiques provenant de centaines d’usines, dont certaines datent même de la période coloniale britannique. Ces usines ajoutent de l’arsenic, du chrome, du mercure, ainsi que d’autres métaux aux centaines de millions de litres d’eaux usées non traitées que le fleuve charrie encore quotidiennement. Les déchets plastiques ne sont que l’outrage le plus récent.</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Géoconfluence, 2021.</a:t>
            </a:r>
            <a:endParaRPr lang="fr-FR" sz="2000" b="0" strike="noStrike" spc="-1">
              <a:latin typeface="Arial"/>
            </a:endParaRPr>
          </a:p>
        </p:txBody>
      </p:sp>
      <p:pic>
        <p:nvPicPr>
          <p:cNvPr id="177" name="Image 3"/>
          <p:cNvPicPr/>
          <p:nvPr/>
        </p:nvPicPr>
        <p:blipFill>
          <a:blip r:embed="rId2"/>
          <a:stretch/>
        </p:blipFill>
        <p:spPr>
          <a:xfrm>
            <a:off x="6593400" y="0"/>
            <a:ext cx="5609520" cy="6856920"/>
          </a:xfrm>
          <a:prstGeom prst="rect">
            <a:avLst/>
          </a:prstGeom>
          <a:ln w="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re 1"/>
          <p:cNvSpPr/>
          <p:nvPr/>
        </p:nvSpPr>
        <p:spPr>
          <a:xfrm>
            <a:off x="646200" y="452880"/>
            <a:ext cx="1080684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L’artificialisation du littoral au Japon</a:t>
            </a:r>
            <a:endParaRPr lang="fr-FR" sz="4200" b="0" strike="noStrike" spc="-1">
              <a:latin typeface="Arial"/>
            </a:endParaRPr>
          </a:p>
        </p:txBody>
      </p:sp>
      <p:pic>
        <p:nvPicPr>
          <p:cNvPr id="179" name="Espace réservé du contenu 3"/>
          <p:cNvPicPr/>
          <p:nvPr/>
        </p:nvPicPr>
        <p:blipFill>
          <a:blip r:embed="rId2"/>
          <a:stretch/>
        </p:blipFill>
        <p:spPr>
          <a:xfrm>
            <a:off x="6569640" y="1869480"/>
            <a:ext cx="5416560" cy="4738320"/>
          </a:xfrm>
          <a:prstGeom prst="rect">
            <a:avLst/>
          </a:prstGeom>
          <a:ln w="0">
            <a:noFill/>
          </a:ln>
        </p:spPr>
      </p:pic>
      <p:sp>
        <p:nvSpPr>
          <p:cNvPr id="180" name="ZoneTexte 4"/>
          <p:cNvSpPr/>
          <p:nvPr/>
        </p:nvSpPr>
        <p:spPr>
          <a:xfrm>
            <a:off x="8753040" y="1483920"/>
            <a:ext cx="16815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FFFFFF"/>
                </a:solidFill>
                <a:latin typeface="Century Gothic"/>
                <a:ea typeface="DejaVu Sans"/>
              </a:rPr>
              <a:t>Baie de Kobe</a:t>
            </a:r>
            <a:endParaRPr lang="fr-FR" sz="1800" b="0" strike="noStrike" spc="-1">
              <a:latin typeface="Arial"/>
            </a:endParaRPr>
          </a:p>
        </p:txBody>
      </p:sp>
      <p:pic>
        <p:nvPicPr>
          <p:cNvPr id="181" name="Image 5"/>
          <p:cNvPicPr/>
          <p:nvPr/>
        </p:nvPicPr>
        <p:blipFill>
          <a:blip r:embed="rId3"/>
          <a:srcRect b="8897"/>
          <a:stretch/>
        </p:blipFill>
        <p:spPr>
          <a:xfrm>
            <a:off x="204480" y="1399320"/>
            <a:ext cx="6267240" cy="4635720"/>
          </a:xfrm>
          <a:prstGeom prst="rect">
            <a:avLst/>
          </a:prstGeom>
          <a:ln w="0">
            <a:noFill/>
          </a:ln>
        </p:spPr>
      </p:pic>
      <p:sp>
        <p:nvSpPr>
          <p:cNvPr id="182" name="ZoneTexte 6"/>
          <p:cNvSpPr/>
          <p:nvPr/>
        </p:nvSpPr>
        <p:spPr>
          <a:xfrm>
            <a:off x="1469160" y="6405120"/>
            <a:ext cx="23065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FFFFFF"/>
                </a:solidFill>
                <a:latin typeface="Century Gothic"/>
                <a:ea typeface="DejaVu Sans"/>
              </a:rPr>
              <a:t>Baie de Yokohama</a:t>
            </a:r>
            <a:endParaRPr lang="fr-FR" sz="18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Espace réservé du contenu 6"/>
          <p:cNvPicPr/>
          <p:nvPr/>
        </p:nvPicPr>
        <p:blipFill>
          <a:blip r:embed="rId2"/>
          <a:stretch/>
        </p:blipFill>
        <p:spPr>
          <a:xfrm>
            <a:off x="2761200" y="3633480"/>
            <a:ext cx="5173200" cy="3223440"/>
          </a:xfrm>
          <a:prstGeom prst="rect">
            <a:avLst/>
          </a:prstGeom>
          <a:ln w="0">
            <a:noFill/>
          </a:ln>
        </p:spPr>
      </p:pic>
      <p:pic>
        <p:nvPicPr>
          <p:cNvPr id="184" name="Image 7"/>
          <p:cNvPicPr/>
          <p:nvPr/>
        </p:nvPicPr>
        <p:blipFill>
          <a:blip r:embed="rId3"/>
          <a:stretch/>
        </p:blipFill>
        <p:spPr>
          <a:xfrm>
            <a:off x="-115560" y="0"/>
            <a:ext cx="4807080" cy="3632400"/>
          </a:xfrm>
          <a:prstGeom prst="rect">
            <a:avLst/>
          </a:prstGeom>
          <a:ln w="0">
            <a:noFill/>
          </a:ln>
        </p:spPr>
      </p:pic>
      <p:pic>
        <p:nvPicPr>
          <p:cNvPr id="185" name="Image 8"/>
          <p:cNvPicPr/>
          <p:nvPr/>
        </p:nvPicPr>
        <p:blipFill>
          <a:blip r:embed="rId4"/>
          <a:stretch/>
        </p:blipFill>
        <p:spPr>
          <a:xfrm>
            <a:off x="5979600" y="0"/>
            <a:ext cx="6049800" cy="3632400"/>
          </a:xfrm>
          <a:prstGeom prst="rect">
            <a:avLst/>
          </a:prstGeom>
          <a:ln w="0">
            <a:noFill/>
          </a:ln>
        </p:spPr>
      </p:pic>
      <p:sp>
        <p:nvSpPr>
          <p:cNvPr id="186" name="ZoneTexte 9"/>
          <p:cNvSpPr/>
          <p:nvPr/>
        </p:nvSpPr>
        <p:spPr>
          <a:xfrm>
            <a:off x="9146520" y="4247280"/>
            <a:ext cx="21920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FFFFFF"/>
                </a:solidFill>
                <a:latin typeface="Century Gothic"/>
                <a:ea typeface="DejaVu Sans"/>
              </a:rPr>
              <a:t>Les hydrocarbures</a:t>
            </a:r>
            <a:endParaRPr lang="fr-FR" sz="18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sp>
      <p:pic>
        <p:nvPicPr>
          <p:cNvPr id="188" name="Espace réservé du contenu 6"/>
          <p:cNvPicPr/>
          <p:nvPr/>
        </p:nvPicPr>
        <p:blipFill>
          <a:blip r:embed="rId2"/>
          <a:stretch/>
        </p:blipFill>
        <p:spPr>
          <a:xfrm>
            <a:off x="6749640" y="31320"/>
            <a:ext cx="5441040" cy="5273640"/>
          </a:xfrm>
          <a:prstGeom prst="rect">
            <a:avLst/>
          </a:prstGeom>
          <a:ln w="0">
            <a:noFill/>
          </a:ln>
        </p:spPr>
      </p:pic>
      <p:pic>
        <p:nvPicPr>
          <p:cNvPr id="189" name="Image 8"/>
          <p:cNvPicPr/>
          <p:nvPr/>
        </p:nvPicPr>
        <p:blipFill>
          <a:blip r:embed="rId3"/>
          <a:srcRect t="13339" r="12137" b="35630"/>
          <a:stretch/>
        </p:blipFill>
        <p:spPr>
          <a:xfrm>
            <a:off x="207000" y="102600"/>
            <a:ext cx="6453000" cy="5837400"/>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re 1"/>
          <p:cNvSpPr/>
          <p:nvPr/>
        </p:nvSpPr>
        <p:spPr>
          <a:xfrm>
            <a:off x="0" y="200160"/>
            <a:ext cx="540108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 port de Kaoshiung, Taiwan</a:t>
            </a:r>
            <a:endParaRPr lang="fr-FR" sz="4200" b="0" strike="noStrike" spc="-1">
              <a:latin typeface="Arial"/>
            </a:endParaRPr>
          </a:p>
        </p:txBody>
      </p:sp>
      <p:pic>
        <p:nvPicPr>
          <p:cNvPr id="191" name="Espace réservé du contenu 3"/>
          <p:cNvPicPr/>
          <p:nvPr/>
        </p:nvPicPr>
        <p:blipFill>
          <a:blip r:embed="rId2"/>
          <a:stretch/>
        </p:blipFill>
        <p:spPr>
          <a:xfrm>
            <a:off x="6095880" y="0"/>
            <a:ext cx="6094800" cy="3427920"/>
          </a:xfrm>
          <a:prstGeom prst="rect">
            <a:avLst/>
          </a:prstGeom>
          <a:ln w="0">
            <a:noFill/>
          </a:ln>
        </p:spPr>
      </p:pic>
      <p:sp>
        <p:nvSpPr>
          <p:cNvPr id="192" name="ZoneTexte 5"/>
          <p:cNvSpPr/>
          <p:nvPr/>
        </p:nvSpPr>
        <p:spPr>
          <a:xfrm>
            <a:off x="0" y="1600560"/>
            <a:ext cx="5867280" cy="50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gn="just">
              <a:lnSpc>
                <a:spcPct val="100000"/>
              </a:lnSpc>
              <a:buClr>
                <a:srgbClr val="FFFFFF"/>
              </a:buClr>
              <a:buFont typeface="StarSymbol"/>
              <a:buChar char="-"/>
            </a:pPr>
            <a:r>
              <a:rPr lang="fr-FR" sz="1800" b="0" strike="noStrike" spc="-1">
                <a:solidFill>
                  <a:srgbClr val="FFFFFF"/>
                </a:solidFill>
                <a:latin typeface="Century Gothic"/>
                <a:ea typeface="DejaVu Sans"/>
              </a:rPr>
              <a:t>Années 50, simple port de pêche, Taiwan décide de son agrandissement dans sa stratégie d’externalisation, et en fait une zone franche. Des industries de confection, constructions électrique, équipement électronique s’installent.</a:t>
            </a:r>
            <a:endParaRPr lang="fr-FR" sz="1800" b="0" strike="noStrike" spc="-1">
              <a:latin typeface="Arial"/>
            </a:endParaRPr>
          </a:p>
          <a:p>
            <a:pPr algn="just">
              <a:lnSpc>
                <a:spcPct val="100000"/>
              </a:lnSpc>
            </a:pPr>
            <a:endParaRPr lang="fr-FR" sz="1800" b="0" strike="noStrike" spc="-1">
              <a:latin typeface="Arial"/>
            </a:endParaRPr>
          </a:p>
          <a:p>
            <a:pPr marL="285840" indent="-284760" algn="just">
              <a:lnSpc>
                <a:spcPct val="100000"/>
              </a:lnSpc>
              <a:buClr>
                <a:srgbClr val="FFFFFF"/>
              </a:buClr>
              <a:buFont typeface="StarSymbol"/>
              <a:buChar char="-"/>
            </a:pPr>
            <a:r>
              <a:rPr lang="fr-FR" sz="1800" b="0" strike="noStrike" spc="-1">
                <a:solidFill>
                  <a:srgbClr val="FFFFFF"/>
                </a:solidFill>
                <a:latin typeface="Century Gothic"/>
                <a:ea typeface="DejaVu Sans"/>
              </a:rPr>
              <a:t>Dans les années 80 alors que la Chine s’ouvre un port en eau profonde est aménagé, et des ZIP sont créés, avec l’installation de grands géants nationaux comme China Steel et China Petroleum.</a:t>
            </a:r>
            <a:endParaRPr lang="fr-FR" sz="1800" b="0" strike="noStrike" spc="-1">
              <a:latin typeface="Arial"/>
            </a:endParaRPr>
          </a:p>
          <a:p>
            <a:pPr algn="just">
              <a:lnSpc>
                <a:spcPct val="100000"/>
              </a:lnSpc>
            </a:pPr>
            <a:endParaRPr lang="fr-FR" sz="1800" b="0" strike="noStrike" spc="-1">
              <a:latin typeface="Arial"/>
            </a:endParaRPr>
          </a:p>
          <a:p>
            <a:pPr algn="just">
              <a:lnSpc>
                <a:spcPct val="100000"/>
              </a:lnSpc>
            </a:pPr>
            <a:r>
              <a:rPr lang="fr-FR" sz="1800" b="0" strike="noStrike" spc="-1">
                <a:solidFill>
                  <a:srgbClr val="FFFFFF"/>
                </a:solidFill>
                <a:latin typeface="Century Gothic"/>
                <a:ea typeface="DejaVu Sans"/>
              </a:rPr>
              <a:t>-	Au début du XXIème siècle, de nouvelles extensions ont lieu, le port faisant plus de 20 km de long, les bassins sont approfondis, le tournant de la conteneurisation est pris.  Un hub est créé avec aéroport international, train express et autoroute vers Taipei.</a:t>
            </a:r>
            <a:endParaRPr lang="fr-FR" sz="1800" b="0" strike="noStrike" spc="-1">
              <a:latin typeface="Arial"/>
            </a:endParaRPr>
          </a:p>
        </p:txBody>
      </p:sp>
      <p:pic>
        <p:nvPicPr>
          <p:cNvPr id="193" name="Image 6"/>
          <p:cNvPicPr/>
          <p:nvPr/>
        </p:nvPicPr>
        <p:blipFill>
          <a:blip r:embed="rId3"/>
          <a:stretch/>
        </p:blipFill>
        <p:spPr>
          <a:xfrm>
            <a:off x="6095880" y="3718800"/>
            <a:ext cx="5983560" cy="257076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Les trois étapes du développement asiatique</a:t>
            </a:r>
            <a:endParaRPr lang="fr-FR" sz="4200" b="0" strike="noStrike" spc="-1">
              <a:latin typeface="Arial"/>
            </a:endParaRPr>
          </a:p>
        </p:txBody>
      </p:sp>
      <p:sp>
        <p:nvSpPr>
          <p:cNvPr id="195" name="Espace réservé du contenu 2"/>
          <p:cNvSpPr/>
          <p:nvPr/>
        </p:nvSpPr>
        <p:spPr>
          <a:xfrm>
            <a:off x="84240" y="2053080"/>
            <a:ext cx="11380680" cy="41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algn="just">
              <a:lnSpc>
                <a:spcPct val="107000"/>
              </a:lnSpc>
              <a:spcBef>
                <a:spcPts val="1001"/>
              </a:spcBef>
              <a:tabLst>
                <a:tab pos="0" algn="l"/>
              </a:tabLst>
            </a:pPr>
            <a:r>
              <a:rPr lang="fr-FR" sz="1800" b="0" strike="noStrike" spc="-1">
                <a:solidFill>
                  <a:srgbClr val="FFFFFF"/>
                </a:solidFill>
                <a:latin typeface="Calibri"/>
                <a:ea typeface="Calibri"/>
              </a:rPr>
              <a:t>1- Révolution verte, passant par une redistribution agraire limitant la grande propriété et passage à une agriculture productiviste et commerciale, permettant à la fois de nourrir la population et de dégager des surplus qui seront réinvestis dans l’industrialisation. Parallèlement un effort est fait pour freiner l’exode rural trop massif vers les villes, notamment en localisant les investissements industriels dans les campagnes rizicoles périphériques, créant ainsi le modèle des desakota.</a:t>
            </a:r>
            <a:endParaRPr lang="fr-FR" sz="1800" b="0" strike="noStrike" spc="-1">
              <a:latin typeface="Arial"/>
            </a:endParaRPr>
          </a:p>
          <a:p>
            <a:pPr algn="just">
              <a:lnSpc>
                <a:spcPct val="107000"/>
              </a:lnSpc>
              <a:spcBef>
                <a:spcPts val="1001"/>
              </a:spcBef>
              <a:tabLst>
                <a:tab pos="0" algn="l"/>
              </a:tabLst>
            </a:pPr>
            <a:endParaRPr lang="fr-FR" sz="1800" b="0" strike="noStrike" spc="-1">
              <a:latin typeface="Arial"/>
            </a:endParaRPr>
          </a:p>
          <a:p>
            <a:pPr algn="just">
              <a:lnSpc>
                <a:spcPct val="107000"/>
              </a:lnSpc>
              <a:spcBef>
                <a:spcPts val="1001"/>
              </a:spcBef>
              <a:tabLst>
                <a:tab pos="0" algn="l"/>
              </a:tabLst>
            </a:pPr>
            <a:r>
              <a:rPr lang="fr-FR" sz="1800" b="0" strike="noStrike" spc="-1">
                <a:solidFill>
                  <a:srgbClr val="FFFFFF"/>
                </a:solidFill>
                <a:latin typeface="Calibri"/>
                <a:ea typeface="Calibri"/>
              </a:rPr>
              <a:t>2- Une première stratégie d’industrialisation par substitution aux importations (ISI), associée à un protectionnisme industriel.</a:t>
            </a:r>
            <a:endParaRPr lang="fr-FR" sz="1800" b="0" strike="noStrike" spc="-1">
              <a:latin typeface="Arial"/>
            </a:endParaRPr>
          </a:p>
          <a:p>
            <a:pPr algn="just">
              <a:lnSpc>
                <a:spcPct val="107000"/>
              </a:lnSpc>
              <a:spcBef>
                <a:spcPts val="1001"/>
              </a:spcBef>
              <a:tabLst>
                <a:tab pos="0" algn="l"/>
              </a:tabLst>
            </a:pPr>
            <a:endParaRPr lang="fr-FR" sz="1800" b="0" strike="noStrike" spc="-1">
              <a:latin typeface="Arial"/>
            </a:endParaRPr>
          </a:p>
          <a:p>
            <a:pPr algn="just">
              <a:lnSpc>
                <a:spcPct val="107000"/>
              </a:lnSpc>
              <a:spcBef>
                <a:spcPts val="1001"/>
              </a:spcBef>
              <a:spcAft>
                <a:spcPts val="799"/>
              </a:spcAft>
              <a:tabLst>
                <a:tab pos="0" algn="l"/>
              </a:tabLst>
            </a:pPr>
            <a:r>
              <a:rPr lang="fr-FR" sz="1800" b="0" strike="noStrike" spc="-1">
                <a:solidFill>
                  <a:srgbClr val="FFFFFF"/>
                </a:solidFill>
                <a:latin typeface="Calibri"/>
                <a:ea typeface="Calibri"/>
              </a:rPr>
              <a:t>3- Une seconde stratégie qui ne se substitue pas totalement à la première, d’ouverture aux flux de la globalisation= il y a donc une coexistence de protectionnisme et de libre-échange, ne pas s’imaginer que ce sont des économies totalement ouvertes.</a:t>
            </a:r>
            <a:endParaRPr lang="fr-FR" sz="1800" b="0" strike="noStrike" spc="-1">
              <a:latin typeface="Arial"/>
            </a:endParaRPr>
          </a:p>
          <a:p>
            <a:pPr>
              <a:lnSpc>
                <a:spcPct val="100000"/>
              </a:lnSpc>
              <a:spcBef>
                <a:spcPts val="1001"/>
              </a:spcBef>
              <a:tabLst>
                <a:tab pos="0" algn="l"/>
              </a:tabLst>
            </a:pPr>
            <a:endParaRPr lang="fr-FR" sz="1800" b="0" strike="noStrike" spc="-1">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La révolution verte</a:t>
            </a:r>
            <a:endParaRPr lang="fr-FR" sz="4200" b="0" strike="noStrike" spc="-1">
              <a:latin typeface="Arial"/>
            </a:endParaRPr>
          </a:p>
        </p:txBody>
      </p:sp>
      <p:sp>
        <p:nvSpPr>
          <p:cNvPr id="197" name="Espace réservé du contenu 2"/>
          <p:cNvSpPr/>
          <p:nvPr/>
        </p:nvSpPr>
        <p:spPr>
          <a:xfrm>
            <a:off x="1103400" y="2053080"/>
            <a:ext cx="8945640" cy="41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endParaRPr lang="fr-FR" sz="18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 </a:t>
            </a:r>
            <a:endParaRPr lang="fr-FR" sz="2000" b="0" strike="noStrike" spc="-1">
              <a:latin typeface="Arial"/>
            </a:endParaRPr>
          </a:p>
        </p:txBody>
      </p:sp>
      <p:graphicFrame>
        <p:nvGraphicFramePr>
          <p:cNvPr id="198" name="Tableau 6"/>
          <p:cNvGraphicFramePr/>
          <p:nvPr/>
        </p:nvGraphicFramePr>
        <p:xfrm>
          <a:off x="181440" y="1853280"/>
          <a:ext cx="5461200" cy="3837240"/>
        </p:xfrm>
        <a:graphic>
          <a:graphicData uri="http://schemas.openxmlformats.org/drawingml/2006/table">
            <a:tbl>
              <a:tblPr/>
              <a:tblGrid>
                <a:gridCol w="1500480">
                  <a:extLst>
                    <a:ext uri="{9D8B030D-6E8A-4147-A177-3AD203B41FA5}">
                      <a16:colId xmlns:a16="http://schemas.microsoft.com/office/drawing/2014/main" val="20000"/>
                    </a:ext>
                  </a:extLst>
                </a:gridCol>
                <a:gridCol w="1500480">
                  <a:extLst>
                    <a:ext uri="{9D8B030D-6E8A-4147-A177-3AD203B41FA5}">
                      <a16:colId xmlns:a16="http://schemas.microsoft.com/office/drawing/2014/main" val="20001"/>
                    </a:ext>
                  </a:extLst>
                </a:gridCol>
                <a:gridCol w="1500480">
                  <a:extLst>
                    <a:ext uri="{9D8B030D-6E8A-4147-A177-3AD203B41FA5}">
                      <a16:colId xmlns:a16="http://schemas.microsoft.com/office/drawing/2014/main" val="20002"/>
                    </a:ext>
                  </a:extLst>
                </a:gridCol>
                <a:gridCol w="959760">
                  <a:extLst>
                    <a:ext uri="{9D8B030D-6E8A-4147-A177-3AD203B41FA5}">
                      <a16:colId xmlns:a16="http://schemas.microsoft.com/office/drawing/2014/main" val="20003"/>
                    </a:ext>
                  </a:extLst>
                </a:gridCol>
              </a:tblGrid>
              <a:tr h="1094400">
                <a:tc gridSpan="4">
                  <a:txBody>
                    <a:bodyPr/>
                    <a:lstStyle/>
                    <a:p>
                      <a:pPr>
                        <a:lnSpc>
                          <a:spcPct val="100000"/>
                        </a:lnSpc>
                        <a:tabLst>
                          <a:tab pos="0" algn="l"/>
                        </a:tabLst>
                      </a:pPr>
                      <a:r>
                        <a:rPr lang="fr-FR" sz="1200" b="1" strike="noStrike" spc="-1">
                          <a:solidFill>
                            <a:srgbClr val="FFFFFF"/>
                          </a:solidFill>
                          <a:latin typeface="Century Gothic"/>
                        </a:rPr>
                        <a:t>Évolution de la culture du riz en Asie du Sud Est : superficie, rendements et production</a:t>
                      </a:r>
                      <a:endParaRPr lang="fr-FR" sz="1200" b="0" strike="noStrike" spc="-1">
                        <a:latin typeface="Arial"/>
                      </a:endParaRPr>
                    </a:p>
                    <a:p>
                      <a:pPr>
                        <a:lnSpc>
                          <a:spcPct val="100000"/>
                        </a:lnSpc>
                        <a:tabLst>
                          <a:tab pos="0" algn="l"/>
                        </a:tabLst>
                      </a:pPr>
                      <a:r>
                        <a:rPr lang="fr-FR" sz="1200" b="1" strike="noStrike" spc="-1">
                          <a:solidFill>
                            <a:srgbClr val="FFFFFF"/>
                          </a:solidFill>
                          <a:latin typeface="Century Gothic"/>
                        </a:rPr>
                        <a:t>Source: Faostat</a:t>
                      </a:r>
                      <a:endParaRPr lang="fr-FR" sz="1200" b="0" strike="noStrike" spc="-1">
                        <a:latin typeface="Arial"/>
                      </a:endParaRPr>
                    </a:p>
                    <a:p>
                      <a:pPr>
                        <a:lnSpc>
                          <a:spcPct val="100000"/>
                        </a:lnSpc>
                        <a:tabLst>
                          <a:tab pos="0" algn="l"/>
                        </a:tabLst>
                      </a:pP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F5A408"/>
                    </a:solidFill>
                  </a:tcPr>
                </a:tc>
                <a:tc hMerge="1">
                  <a:txBody>
                    <a:bodyPr/>
                    <a:lstStyle/>
                    <a:p>
                      <a:endParaRPr lang="fr-FR"/>
                    </a:p>
                  </a:txBody>
                  <a:tcPr marL="90000" marR="90000">
                    <a:solidFill>
                      <a:srgbClr val="729FCF"/>
                    </a:solidFill>
                  </a:tcPr>
                </a:tc>
                <a:tc hMerge="1">
                  <a:txBody>
                    <a:bodyPr/>
                    <a:lstStyle/>
                    <a:p>
                      <a:endParaRPr lang="fr-FR"/>
                    </a:p>
                  </a:txBody>
                  <a:tcPr marL="90000" marR="90000">
                    <a:solidFill>
                      <a:srgbClr val="729FCF"/>
                    </a:solidFill>
                  </a:tcPr>
                </a:tc>
                <a:tc hMerge="1">
                  <a:txBody>
                    <a:bodyPr/>
                    <a:lstStyle/>
                    <a:p>
                      <a:endParaRPr lang="fr-FR"/>
                    </a:p>
                  </a:txBody>
                  <a:tcPr marL="90000" marR="90000">
                    <a:solidFill>
                      <a:srgbClr val="729FCF"/>
                    </a:solidFill>
                  </a:tcPr>
                </a:tc>
                <a:extLst>
                  <a:ext uri="{0D108BD9-81ED-4DB2-BD59-A6C34878D82A}">
                    <a16:rowId xmlns:a16="http://schemas.microsoft.com/office/drawing/2014/main" val="10000"/>
                  </a:ext>
                </a:extLst>
              </a:tr>
              <a:tr h="443880">
                <a:tc>
                  <a:txBody>
                    <a:bodyPr/>
                    <a:lstStyle/>
                    <a:p>
                      <a:endParaRPr lang="fr-F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1961</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1980</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2017</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extLst>
                  <a:ext uri="{0D108BD9-81ED-4DB2-BD59-A6C34878D82A}">
                    <a16:rowId xmlns:a16="http://schemas.microsoft.com/office/drawing/2014/main" val="10001"/>
                  </a:ext>
                </a:extLst>
              </a:tr>
              <a:tr h="766080">
                <a:tc>
                  <a:txBody>
                    <a:bodyPr/>
                    <a:lstStyle/>
                    <a:p>
                      <a:pPr>
                        <a:lnSpc>
                          <a:spcPct val="100000"/>
                        </a:lnSpc>
                      </a:pPr>
                      <a:r>
                        <a:rPr lang="fr-FR" sz="1800" b="0" strike="noStrike" spc="-1">
                          <a:solidFill>
                            <a:srgbClr val="000000"/>
                          </a:solidFill>
                          <a:latin typeface="Century Gothic"/>
                        </a:rPr>
                        <a:t>Millions d’hectare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28</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35</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50</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extLst>
                  <a:ext uri="{0D108BD9-81ED-4DB2-BD59-A6C34878D82A}">
                    <a16:rowId xmlns:a16="http://schemas.microsoft.com/office/drawing/2014/main" val="10002"/>
                  </a:ext>
                </a:extLst>
              </a:tr>
              <a:tr h="766080">
                <a:tc>
                  <a:txBody>
                    <a:bodyPr/>
                    <a:lstStyle/>
                    <a:p>
                      <a:pPr>
                        <a:lnSpc>
                          <a:spcPct val="100000"/>
                        </a:lnSpc>
                      </a:pPr>
                      <a:r>
                        <a:rPr lang="fr-FR" sz="1800" b="0" strike="noStrike" spc="-1">
                          <a:solidFill>
                            <a:srgbClr val="000000"/>
                          </a:solidFill>
                          <a:latin typeface="Century Gothic"/>
                        </a:rPr>
                        <a:t>Tonnes/ha/cycle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1,6</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2,4</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4,4</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extLst>
                  <a:ext uri="{0D108BD9-81ED-4DB2-BD59-A6C34878D82A}">
                    <a16:rowId xmlns:a16="http://schemas.microsoft.com/office/drawing/2014/main" val="10003"/>
                  </a:ext>
                </a:extLst>
              </a:tr>
              <a:tr h="766800">
                <a:tc>
                  <a:txBody>
                    <a:bodyPr/>
                    <a:lstStyle/>
                    <a:p>
                      <a:pPr>
                        <a:lnSpc>
                          <a:spcPct val="100000"/>
                        </a:lnSpc>
                      </a:pPr>
                      <a:r>
                        <a:rPr lang="fr-FR" sz="1800" b="0" strike="noStrike" spc="-1">
                          <a:solidFill>
                            <a:srgbClr val="000000"/>
                          </a:solidFill>
                          <a:latin typeface="Century Gothic"/>
                        </a:rPr>
                        <a:t>Millions de tonnes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46</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84</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220</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extLst>
                  <a:ext uri="{0D108BD9-81ED-4DB2-BD59-A6C34878D82A}">
                    <a16:rowId xmlns:a16="http://schemas.microsoft.com/office/drawing/2014/main" val="10004"/>
                  </a:ext>
                </a:extLst>
              </a:tr>
            </a:tbl>
          </a:graphicData>
        </a:graphic>
      </p:graphicFrame>
      <p:sp>
        <p:nvSpPr>
          <p:cNvPr id="199" name="ZoneTexte 7"/>
          <p:cNvSpPr/>
          <p:nvPr/>
        </p:nvSpPr>
        <p:spPr>
          <a:xfrm>
            <a:off x="6343920" y="1153080"/>
            <a:ext cx="566568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entury Gothic"/>
                <a:ea typeface="DejaVu Sans"/>
              </a:rPr>
              <a:t>Cette progression de la disponibilité alimentaire est liée à une augmentation des productions agricoles plus rapide que la croissance démographique. L’Indonésie et les Philippines sont les premières à expérimenter la « révolution verte » (Brown, 1969, Jacoby, 1972). L’augmentation des rendements a été possible avec l’utilisation de nouvelles variétés de riz. L’Institut International de la Recherche sur le Riz (IRRI), basé aux Philippines depuis les années 1960, développe en 1966 un riz hybride (IR8) qui permet de multiplier par deux ou trois les tonnages par cycle. En 1968, l’aide américaine pour le développement parle alors de « révolution verte » en opposition frontale avec la révolution rouge des communistes. La bataille se passait alors dans les champs. La vraie révolution génétique s’est déroulée avec l’introduction du riz doré permettant de multiplier par deux les rendements déjà obtenus dans les années 1980</a:t>
            </a:r>
            <a:endParaRPr lang="fr-FR" sz="18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p:nvPr/>
        </p:nvSpPr>
        <p:spPr>
          <a:xfrm>
            <a:off x="315720" y="3996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US" sz="2600" b="1" strike="noStrike" spc="-1">
                <a:solidFill>
                  <a:srgbClr val="FFFFFF"/>
                </a:solidFill>
                <a:latin typeface="Century Gothic"/>
                <a:ea typeface="DejaVu Sans"/>
              </a:rPr>
              <a:t>La stratégie japonaise de développement externalisé</a:t>
            </a:r>
            <a:endParaRPr lang="fr-FR" sz="2600" b="0" strike="noStrike" spc="-1">
              <a:latin typeface="Arial"/>
            </a:endParaRPr>
          </a:p>
        </p:txBody>
      </p:sp>
      <p:sp>
        <p:nvSpPr>
          <p:cNvPr id="201" name="Rectangle 200"/>
          <p:cNvSpPr/>
          <p:nvPr/>
        </p:nvSpPr>
        <p:spPr>
          <a:xfrm>
            <a:off x="4500000" y="2880000"/>
            <a:ext cx="2159280" cy="19792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1" strike="noStrike" spc="-1">
                <a:solidFill>
                  <a:srgbClr val="000000"/>
                </a:solidFill>
                <a:latin typeface="Arial"/>
                <a:ea typeface="DejaVu Sans"/>
              </a:rPr>
              <a:t>La stratégie </a:t>
            </a:r>
            <a:endParaRPr lang="fr-FR" sz="1800" b="0" strike="noStrike" spc="-1">
              <a:latin typeface="Arial"/>
            </a:endParaRPr>
          </a:p>
          <a:p>
            <a:pPr algn="ctr">
              <a:lnSpc>
                <a:spcPct val="100000"/>
              </a:lnSpc>
            </a:pPr>
            <a:r>
              <a:rPr lang="fr-FR" sz="1800" b="1" strike="noStrike" spc="-1">
                <a:solidFill>
                  <a:srgbClr val="000000"/>
                </a:solidFill>
                <a:latin typeface="Arial"/>
                <a:ea typeface="DejaVu Sans"/>
              </a:rPr>
              <a:t>Japonaise de</a:t>
            </a:r>
            <a:endParaRPr lang="fr-FR" sz="1800" b="0" strike="noStrike" spc="-1">
              <a:latin typeface="Arial"/>
            </a:endParaRPr>
          </a:p>
          <a:p>
            <a:pPr algn="ctr">
              <a:lnSpc>
                <a:spcPct val="100000"/>
              </a:lnSpc>
            </a:pPr>
            <a:r>
              <a:rPr lang="fr-FR" sz="1800" b="1" strike="noStrike" spc="-1">
                <a:solidFill>
                  <a:srgbClr val="000000"/>
                </a:solidFill>
                <a:latin typeface="Arial"/>
                <a:ea typeface="DejaVu Sans"/>
              </a:rPr>
              <a:t>Développement</a:t>
            </a:r>
            <a:endParaRPr lang="fr-FR" sz="1800" b="0" strike="noStrike" spc="-1">
              <a:latin typeface="Arial"/>
            </a:endParaRPr>
          </a:p>
          <a:p>
            <a:pPr algn="ctr">
              <a:lnSpc>
                <a:spcPct val="100000"/>
              </a:lnSpc>
            </a:pPr>
            <a:r>
              <a:rPr lang="fr-FR" sz="1800" b="1" strike="noStrike" spc="-1">
                <a:solidFill>
                  <a:srgbClr val="000000"/>
                </a:solidFill>
                <a:latin typeface="Arial"/>
                <a:ea typeface="DejaVu Sans"/>
              </a:rPr>
              <a:t>externalisé</a:t>
            </a:r>
            <a:endParaRPr lang="fr-FR" sz="1800" b="0" strike="noStrike" spc="-1">
              <a:latin typeface="Arial"/>
            </a:endParaRPr>
          </a:p>
        </p:txBody>
      </p:sp>
      <p:sp>
        <p:nvSpPr>
          <p:cNvPr id="202" name="Rectangle 201"/>
          <p:cNvSpPr/>
          <p:nvPr/>
        </p:nvSpPr>
        <p:spPr>
          <a:xfrm>
            <a:off x="1260000" y="1620000"/>
            <a:ext cx="2699280" cy="19792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1" strike="noStrike" spc="-1">
                <a:solidFill>
                  <a:srgbClr val="000000"/>
                </a:solidFill>
                <a:latin typeface="Arial"/>
                <a:ea typeface="DejaVu Sans"/>
              </a:rPr>
              <a:t>Rôle de l’État dirigiste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(MITI)</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-Planifie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Ouvre les frontières</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-Crée des infrastructures</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Internationales.</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-Crée des Zones Franches</a:t>
            </a:r>
            <a:endParaRPr lang="fr-FR" sz="1800" b="0" strike="noStrike" spc="-1">
              <a:latin typeface="Arial"/>
            </a:endParaRPr>
          </a:p>
        </p:txBody>
      </p:sp>
      <p:sp>
        <p:nvSpPr>
          <p:cNvPr id="203" name="Rectangle 202"/>
          <p:cNvSpPr/>
          <p:nvPr/>
        </p:nvSpPr>
        <p:spPr>
          <a:xfrm>
            <a:off x="7560000" y="1080000"/>
            <a:ext cx="3419280" cy="19792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1" strike="noStrike" spc="-1">
                <a:solidFill>
                  <a:srgbClr val="000000"/>
                </a:solidFill>
                <a:latin typeface="Arial"/>
                <a:ea typeface="DejaVu Sans"/>
              </a:rPr>
              <a:t>L’objectif</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Externaliser la croissance :</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Attirer des IDE étrangers pour</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Financer la croissance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Et transférer les technologies.</a:t>
            </a:r>
            <a:endParaRPr lang="fr-FR" sz="1800" b="0" strike="noStrike" spc="-1">
              <a:latin typeface="Arial"/>
            </a:endParaRPr>
          </a:p>
        </p:txBody>
      </p:sp>
      <p:sp>
        <p:nvSpPr>
          <p:cNvPr id="204" name="Connecteur droit 203"/>
          <p:cNvSpPr/>
          <p:nvPr/>
        </p:nvSpPr>
        <p:spPr>
          <a:xfrm>
            <a:off x="3960000" y="2520000"/>
            <a:ext cx="54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205" name="Connecteur droit 204"/>
          <p:cNvSpPr/>
          <p:nvPr/>
        </p:nvSpPr>
        <p:spPr>
          <a:xfrm flipH="1">
            <a:off x="6660000" y="2160000"/>
            <a:ext cx="90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206" name="Rectangle 205"/>
          <p:cNvSpPr/>
          <p:nvPr/>
        </p:nvSpPr>
        <p:spPr>
          <a:xfrm>
            <a:off x="7740000" y="3780000"/>
            <a:ext cx="3779280" cy="21592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1" strike="noStrike" spc="-1">
                <a:solidFill>
                  <a:srgbClr val="000000"/>
                </a:solidFill>
                <a:latin typeface="Arial"/>
                <a:ea typeface="DejaVu Sans"/>
              </a:rPr>
              <a:t>Rôle de la population</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Une population nombreuse et</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Organisée (confucianisme)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Une population éduquée.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-Un coût du travail faible.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une génération sacrifiée</a:t>
            </a:r>
            <a:endParaRPr lang="fr-FR" sz="1800" b="0" strike="noStrike" spc="-1">
              <a:latin typeface="Arial"/>
            </a:endParaRPr>
          </a:p>
        </p:txBody>
      </p:sp>
      <p:sp>
        <p:nvSpPr>
          <p:cNvPr id="207" name="Connecteur droit 206"/>
          <p:cNvSpPr/>
          <p:nvPr/>
        </p:nvSpPr>
        <p:spPr>
          <a:xfrm>
            <a:off x="6660000" y="3780000"/>
            <a:ext cx="1080000" cy="7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208" name="Rectangle 207"/>
          <p:cNvSpPr/>
          <p:nvPr/>
        </p:nvSpPr>
        <p:spPr>
          <a:xfrm>
            <a:off x="720000" y="4320000"/>
            <a:ext cx="2879280" cy="23392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1" strike="noStrike" spc="-1">
                <a:solidFill>
                  <a:srgbClr val="000000"/>
                </a:solidFill>
                <a:latin typeface="Arial"/>
                <a:ea typeface="DejaVu Sans"/>
              </a:rPr>
              <a:t>Rôle des entreprises</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Concentration extrême :</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Les Zaibatsu.</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-Groupes composés de </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Filiales à participation </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Croisées.</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 Rôle de locomotive.</a:t>
            </a:r>
            <a:endParaRPr lang="fr-FR" sz="1800" b="0" strike="noStrike" spc="-1">
              <a:latin typeface="Arial"/>
            </a:endParaRPr>
          </a:p>
          <a:p>
            <a:pPr algn="ctr">
              <a:lnSpc>
                <a:spcPct val="100000"/>
              </a:lnSpc>
            </a:pPr>
            <a:endParaRPr lang="fr-FR" sz="1800" b="0" strike="noStrike" spc="-1">
              <a:latin typeface="Arial"/>
            </a:endParaRPr>
          </a:p>
        </p:txBody>
      </p:sp>
      <p:sp>
        <p:nvSpPr>
          <p:cNvPr id="209" name="Connecteur droit 208"/>
          <p:cNvSpPr/>
          <p:nvPr/>
        </p:nvSpPr>
        <p:spPr>
          <a:xfrm flipH="1">
            <a:off x="3600000" y="4140000"/>
            <a:ext cx="900000" cy="7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210" name="Rectangle 209"/>
          <p:cNvSpPr/>
          <p:nvPr/>
        </p:nvSpPr>
        <p:spPr>
          <a:xfrm>
            <a:off x="4500000" y="5580000"/>
            <a:ext cx="2339280" cy="12592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1" strike="noStrike" spc="-1">
                <a:solidFill>
                  <a:srgbClr val="000000"/>
                </a:solidFill>
                <a:latin typeface="Arial"/>
                <a:ea typeface="DejaVu Sans"/>
              </a:rPr>
              <a:t>La méthode</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La remontée des </a:t>
            </a:r>
            <a:endParaRPr lang="fr-FR" sz="1800" b="0" strike="noStrike" spc="-1">
              <a:latin typeface="Arial"/>
            </a:endParaRPr>
          </a:p>
          <a:p>
            <a:pPr algn="ctr">
              <a:lnSpc>
                <a:spcPct val="100000"/>
              </a:lnSpc>
            </a:pPr>
            <a:r>
              <a:rPr lang="fr-FR" sz="1800" b="0" strike="noStrike" spc="-1">
                <a:solidFill>
                  <a:srgbClr val="000000"/>
                </a:solidFill>
                <a:latin typeface="Arial"/>
                <a:ea typeface="DejaVu Sans"/>
              </a:rPr>
              <a:t>filières</a:t>
            </a:r>
            <a:endParaRPr lang="fr-FR" sz="18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210"/>
          <p:cNvSpPr/>
          <p:nvPr/>
        </p:nvSpPr>
        <p:spPr>
          <a:xfrm>
            <a:off x="180000" y="0"/>
            <a:ext cx="5473080" cy="13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US" sz="1800" b="0" strike="noStrike" spc="-1">
                <a:solidFill>
                  <a:srgbClr val="FFFFFF"/>
                </a:solidFill>
                <a:latin typeface="Century Gothic"/>
                <a:ea typeface="DejaVu Sans"/>
              </a:rPr>
              <a:t>La stratégie en vol d’oie sauvage</a:t>
            </a:r>
            <a:br/>
            <a:r>
              <a:rPr lang="en-US" sz="1800" b="0" strike="noStrike" spc="-1">
                <a:solidFill>
                  <a:srgbClr val="FFFFFF"/>
                </a:solidFill>
                <a:latin typeface="Century Gothic"/>
                <a:ea typeface="DejaVu Sans"/>
              </a:rPr>
              <a:t> de Kaname Akamtsu (1937)</a:t>
            </a:r>
            <a:endParaRPr lang="fr-FR" sz="1800" b="0" strike="noStrike" spc="-1">
              <a:latin typeface="Arial"/>
            </a:endParaRPr>
          </a:p>
        </p:txBody>
      </p:sp>
      <p:pic>
        <p:nvPicPr>
          <p:cNvPr id="212" name="Image 211"/>
          <p:cNvPicPr/>
          <p:nvPr/>
        </p:nvPicPr>
        <p:blipFill>
          <a:blip r:embed="rId2"/>
          <a:stretch/>
        </p:blipFill>
        <p:spPr>
          <a:xfrm>
            <a:off x="6480000" y="540000"/>
            <a:ext cx="5711400" cy="6299280"/>
          </a:xfrm>
          <a:prstGeom prst="rect">
            <a:avLst/>
          </a:prstGeom>
          <a:ln w="0">
            <a:noFill/>
          </a:ln>
        </p:spPr>
      </p:pic>
      <p:sp>
        <p:nvSpPr>
          <p:cNvPr id="213" name="Rectangle 212"/>
          <p:cNvSpPr/>
          <p:nvPr/>
        </p:nvSpPr>
        <p:spPr>
          <a:xfrm>
            <a:off x="360000" y="1582560"/>
            <a:ext cx="5399280" cy="59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fr-FR" sz="1800" b="0" strike="noStrike" spc="-1">
                <a:solidFill>
                  <a:srgbClr val="000000"/>
                </a:solidFill>
                <a:latin typeface="Arial"/>
                <a:ea typeface="DejaVu Sans"/>
              </a:rPr>
              <a:t>1- IDE et imports d’une production à faible valeur ajoutée.</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2-  Transferts de technologies et production nationale.</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3-   Exports.</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4- Nouveaux IDE et imports d’une production à plus forte valeur ajoutée.</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5- Transferts de technologies et production nationale.</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6- Exports.</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7- Délocalisation et sous-traitances de la production antérieure dans des pays limitrophes à plus faible développement.</a:t>
            </a:r>
            <a:endParaRPr lang="fr-FR" sz="1800" b="0" strike="noStrike" spc="-1">
              <a:latin typeface="Arial"/>
            </a:endParaRPr>
          </a:p>
          <a:p>
            <a:pPr algn="just">
              <a:lnSpc>
                <a:spcPct val="100000"/>
              </a:lnSpc>
            </a:pPr>
            <a:r>
              <a:rPr lang="fr-FR" sz="1800" b="0" strike="noStrike" spc="-1">
                <a:solidFill>
                  <a:srgbClr val="000000"/>
                </a:solidFill>
                <a:latin typeface="Arial"/>
                <a:ea typeface="DejaVu Sans"/>
              </a:rPr>
              <a:t>8- IDE et imports d’une production à plus forte valeur ajoutée.</a:t>
            </a:r>
            <a:endParaRPr lang="fr-FR" sz="18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 name="Tableau 213"/>
          <p:cNvGraphicFramePr/>
          <p:nvPr/>
        </p:nvGraphicFramePr>
        <p:xfrm>
          <a:off x="7073280" y="1848240"/>
          <a:ext cx="5075640" cy="2879640"/>
        </p:xfrm>
        <a:graphic>
          <a:graphicData uri="http://schemas.openxmlformats.org/drawingml/2006/table">
            <a:tbl>
              <a:tblPr/>
              <a:tblGrid>
                <a:gridCol w="2537640">
                  <a:extLst>
                    <a:ext uri="{9D8B030D-6E8A-4147-A177-3AD203B41FA5}">
                      <a16:colId xmlns:a16="http://schemas.microsoft.com/office/drawing/2014/main" val="20000"/>
                    </a:ext>
                  </a:extLst>
                </a:gridCol>
                <a:gridCol w="2538000">
                  <a:extLst>
                    <a:ext uri="{9D8B030D-6E8A-4147-A177-3AD203B41FA5}">
                      <a16:colId xmlns:a16="http://schemas.microsoft.com/office/drawing/2014/main" val="20001"/>
                    </a:ext>
                  </a:extLst>
                </a:gridCol>
              </a:tblGrid>
              <a:tr h="719640">
                <a:tc gridSpan="2">
                  <a:txBody>
                    <a:bodyPr/>
                    <a:lstStyle/>
                    <a:p>
                      <a:pPr>
                        <a:lnSpc>
                          <a:spcPct val="100000"/>
                        </a:lnSpc>
                      </a:pPr>
                      <a:r>
                        <a:rPr lang="fr-FR" sz="1800" b="0" strike="noStrike" spc="-1">
                          <a:latin typeface="Arial"/>
                        </a:rPr>
                        <a:t>Evolution entre 1948 et 1975 en Corée du Sud</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hMerge="1">
                  <a:txBody>
                    <a:bodyPr/>
                    <a:lstStyle/>
                    <a:p>
                      <a:endParaRPr lang="fr-FR"/>
                    </a:p>
                  </a:txBody>
                  <a:tcPr marL="90000" marR="90000">
                    <a:solidFill>
                      <a:srgbClr val="729FCF"/>
                    </a:solidFill>
                  </a:tcPr>
                </a:tc>
                <a:extLst>
                  <a:ext uri="{0D108BD9-81ED-4DB2-BD59-A6C34878D82A}">
                    <a16:rowId xmlns:a16="http://schemas.microsoft.com/office/drawing/2014/main" val="10000"/>
                  </a:ext>
                </a:extLst>
              </a:tr>
              <a:tr h="719640">
                <a:tc>
                  <a:txBody>
                    <a:bodyPr/>
                    <a:lstStyle/>
                    <a:p>
                      <a:pPr>
                        <a:lnSpc>
                          <a:spcPct val="100000"/>
                        </a:lnSpc>
                      </a:pPr>
                      <a:r>
                        <a:rPr lang="fr-FR" sz="1800" b="0" strike="noStrike" spc="-1">
                          <a:latin typeface="Arial"/>
                        </a:rPr>
                        <a:t>Productivité horaire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fr-FR" sz="1800" b="0" strike="noStrike" spc="-1">
                          <a:latin typeface="Arial"/>
                        </a:rPr>
                        <a:t>X4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19640">
                <a:tc>
                  <a:txBody>
                    <a:bodyPr/>
                    <a:lstStyle/>
                    <a:p>
                      <a:pPr>
                        <a:lnSpc>
                          <a:spcPct val="100000"/>
                        </a:lnSpc>
                      </a:pPr>
                      <a:r>
                        <a:rPr lang="fr-FR" sz="1800" b="0" strike="noStrike" spc="-1">
                          <a:latin typeface="Arial"/>
                        </a:rPr>
                        <a:t>Exportations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fr-FR" sz="1800" b="0" strike="noStrike" spc="-1">
                          <a:latin typeface="Arial"/>
                        </a:rPr>
                        <a:t>X70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20720">
                <a:tc>
                  <a:txBody>
                    <a:bodyPr/>
                    <a:lstStyle/>
                    <a:p>
                      <a:pPr>
                        <a:lnSpc>
                          <a:spcPct val="100000"/>
                        </a:lnSpc>
                      </a:pPr>
                      <a:r>
                        <a:rPr lang="fr-FR" sz="1800" b="0" strike="noStrike" spc="-1">
                          <a:latin typeface="Arial"/>
                        </a:rPr>
                        <a:t>PIB/Ht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fr-FR" sz="1800" b="0" strike="noStrike" spc="-1">
                          <a:latin typeface="Arial"/>
                        </a:rPr>
                        <a:t>X4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bl>
          </a:graphicData>
        </a:graphic>
      </p:graphicFrame>
      <p:sp>
        <p:nvSpPr>
          <p:cNvPr id="215" name="Rectangle 214"/>
          <p:cNvSpPr/>
          <p:nvPr/>
        </p:nvSpPr>
        <p:spPr>
          <a:xfrm>
            <a:off x="900000" y="900000"/>
            <a:ext cx="5759640" cy="367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latin typeface="Arial"/>
              </a:rPr>
              <a:t>La diffusion du modèle de prospérité japonais</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latin typeface="Arial"/>
              </a:rPr>
              <a:t>Fin des années 60</a:t>
            </a:r>
          </a:p>
          <a:p>
            <a:pPr>
              <a:lnSpc>
                <a:spcPct val="100000"/>
              </a:lnSpc>
            </a:pPr>
            <a:r>
              <a:rPr lang="fr-FR" sz="1800" b="0" strike="noStrike" spc="-1">
                <a:latin typeface="Arial"/>
              </a:rPr>
              <a:t>Les 4 dragons : Corée du Sud, Taiwan, Singapour, Hong-Kong.</a:t>
            </a:r>
          </a:p>
          <a:p>
            <a:pPr>
              <a:lnSpc>
                <a:spcPct val="100000"/>
              </a:lnSpc>
            </a:pPr>
            <a:endParaRPr lang="fr-FR" sz="1800" b="0" strike="noStrike" spc="-1">
              <a:latin typeface="Arial"/>
            </a:endParaRPr>
          </a:p>
          <a:p>
            <a:pPr>
              <a:lnSpc>
                <a:spcPct val="100000"/>
              </a:lnSpc>
            </a:pPr>
            <a:r>
              <a:rPr lang="fr-FR" sz="1800" b="0" strike="noStrike" spc="-1">
                <a:latin typeface="Arial"/>
              </a:rPr>
              <a:t>Années 80-90</a:t>
            </a:r>
          </a:p>
          <a:p>
            <a:pPr>
              <a:lnSpc>
                <a:spcPct val="100000"/>
              </a:lnSpc>
            </a:pPr>
            <a:r>
              <a:rPr lang="fr-FR" sz="1800" b="0" strike="noStrike" spc="-1">
                <a:latin typeface="Arial"/>
              </a:rPr>
              <a:t>La Chine et les Tigres : Indonésie, Thailande, Malaisie, Philippine.</a:t>
            </a:r>
          </a:p>
          <a:p>
            <a:pPr>
              <a:lnSpc>
                <a:spcPct val="100000"/>
              </a:lnSpc>
            </a:pPr>
            <a:endParaRPr lang="fr-FR" sz="1800" b="0" strike="noStrike" spc="-1">
              <a:latin typeface="Arial"/>
            </a:endParaRPr>
          </a:p>
          <a:p>
            <a:pPr>
              <a:lnSpc>
                <a:spcPct val="100000"/>
              </a:lnSpc>
            </a:pPr>
            <a:r>
              <a:rPr lang="fr-FR" sz="1800" b="0" strike="noStrike" spc="-1">
                <a:latin typeface="Arial"/>
              </a:rPr>
              <a:t>Années 2000 :</a:t>
            </a:r>
          </a:p>
          <a:p>
            <a:pPr>
              <a:lnSpc>
                <a:spcPct val="100000"/>
              </a:lnSpc>
            </a:pPr>
            <a:r>
              <a:rPr lang="fr-FR" sz="1800" b="0" strike="noStrike" spc="-1">
                <a:latin typeface="Arial"/>
              </a:rPr>
              <a:t>Vietnam, Laos, Cambodge, Birmanie, Bengladesh, Sri Lanka.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re 1"/>
          <p:cNvSpPr/>
          <p:nvPr/>
        </p:nvSpPr>
        <p:spPr>
          <a:xfrm>
            <a:off x="646200" y="452880"/>
            <a:ext cx="565740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L’empire Gugta et empire Moghol</a:t>
            </a:r>
            <a:endParaRPr lang="fr-FR" sz="4200" b="0" strike="noStrike" spc="-1">
              <a:latin typeface="Arial"/>
            </a:endParaRPr>
          </a:p>
        </p:txBody>
      </p:sp>
      <p:pic>
        <p:nvPicPr>
          <p:cNvPr id="96" name="Espace réservé du contenu 3"/>
          <p:cNvPicPr/>
          <p:nvPr/>
        </p:nvPicPr>
        <p:blipFill>
          <a:blip r:embed="rId2"/>
          <a:stretch/>
        </p:blipFill>
        <p:spPr>
          <a:xfrm>
            <a:off x="442800" y="1853280"/>
            <a:ext cx="4404960" cy="4919400"/>
          </a:xfrm>
          <a:prstGeom prst="rect">
            <a:avLst/>
          </a:prstGeom>
          <a:ln w="0">
            <a:noFill/>
          </a:ln>
        </p:spPr>
      </p:pic>
      <p:pic>
        <p:nvPicPr>
          <p:cNvPr id="97" name="Image 4"/>
          <p:cNvPicPr/>
          <p:nvPr/>
        </p:nvPicPr>
        <p:blipFill>
          <a:blip r:embed="rId3"/>
          <a:stretch/>
        </p:blipFill>
        <p:spPr>
          <a:xfrm>
            <a:off x="6674400" y="772920"/>
            <a:ext cx="4761360" cy="5999760"/>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 215"/>
          <p:cNvPicPr/>
          <p:nvPr/>
        </p:nvPicPr>
        <p:blipFill>
          <a:blip r:embed="rId2"/>
          <a:stretch/>
        </p:blipFill>
        <p:spPr>
          <a:xfrm>
            <a:off x="0" y="360000"/>
            <a:ext cx="12191760" cy="649764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216"/>
          <p:cNvSpPr/>
          <p:nvPr/>
        </p:nvSpPr>
        <p:spPr>
          <a:xfrm>
            <a:off x="540000" y="1844640"/>
            <a:ext cx="10450440" cy="463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latin typeface="Arial"/>
              </a:rPr>
              <a:t>« La large réserve de main-d'œuvre rurale en Chine a joué un rôle clé dans le maintien d’une faible inflation et dans le soutien du modèle chinois de croissance extensive. À bien des égards, le développement économique de la Chine fait écho au modèle de sir Arthur Lewis, qui fait valoir que, dans une économie dotée d’un excédent de main-d'œuvre dans un secteur à faible productivité (en l’occurrence l’agriculture dans le cas de la Chine), les hausses salariales dans le secteur industriel sont limitées par les salaires dans l'agriculture, puisque la main-d’œuvre se déplace des campagnes vers l'industrie (Lewis, 1954). Les gains de productivité dans le secteur industriel, qui ont pu être réalisées grâce à l’approfondissement de l’investissement, stimulent l'emploi dans le secteur industriel et dans l'économie en général. Le fait que la productivité s’accroisse plus rapidement que les salaires dans le secteur industriel permet à ce dernier d’être plus rentable que si l'économie était au plein emploi et permet de promouvoir un investissement plus élevé. Comme le surplus de main-d’œuvre agricole est épuisé, les salaires industriels augmentent plus rapidement, les profits se contractent dans l’industrie et l'investissement diminue. À cet instant précis, on dit que l'économie atteint le point tournant de Lewis </a:t>
            </a:r>
          </a:p>
        </p:txBody>
      </p:sp>
      <p:sp>
        <p:nvSpPr>
          <p:cNvPr id="218" name="Rectangle 217"/>
          <p:cNvSpPr/>
          <p:nvPr/>
        </p:nvSpPr>
        <p:spPr>
          <a:xfrm>
            <a:off x="900000" y="540000"/>
            <a:ext cx="9179640" cy="89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600" b="1" strike="noStrike" spc="-1">
                <a:latin typeface="Arial"/>
              </a:rPr>
              <a:t>The Lewis Turning Point</a:t>
            </a:r>
            <a:endParaRPr lang="fr-FR" sz="26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p:cNvSpPr/>
          <p:nvPr/>
        </p:nvSpPr>
        <p:spPr>
          <a:xfrm>
            <a:off x="0" y="540000"/>
            <a:ext cx="12191760" cy="634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000" b="1" strike="noStrike" spc="-1">
                <a:latin typeface="Arial"/>
              </a:rPr>
              <a:t>La crise de 1997</a:t>
            </a:r>
            <a:endParaRPr lang="fr-FR" sz="2000" b="0" strike="noStrike" spc="-1">
              <a:latin typeface="Arial"/>
            </a:endParaRPr>
          </a:p>
          <a:p>
            <a:pPr>
              <a:lnSpc>
                <a:spcPct val="100000"/>
              </a:lnSpc>
            </a:pPr>
            <a:r>
              <a:rPr lang="fr-FR" sz="1800" b="0" strike="noStrike" spc="-1">
                <a:latin typeface="Arial"/>
              </a:rPr>
              <a:t>Le boom économique s'explique d'abord par les investissements industriels des firmes japonaises et américaines (IDE) qui trouvent dans ces pays des avantages de coûts. Ensuite les besoins en équipements et en immobilier attirent l'épargne locale et les capitaux étrangers. L'Indonésie, La Malaisie ou la Thaïlande deviennent des placements attractifs pour les spéculateurs d'autant que la libéralisation financière, effective dès le début des années 90 dans ces pays, facilite les mouvements. Des milliards de dollars, sous forme de prêts, se déversent sur l'Asie du sud-est. Cet afflux de crédit, qui dépasse les besoins de financement de l'économie réelle, finissent par se placer dans des projets immobiliers. C'est le mécanisme classique d'une bulle immobilière spéculative. Jusqu'en 1997, les investisseurs sont relativement confiants car ces pays sont peut endettés, l'inflation est faible et l'activité industrielle dynamique. Pourtant quelques signes avant-coureurs d'un retournement de tendance sont perceptibles : faillites immobilières, retraits de capitaux étrangers, pression sur la monnaie locale jugée surévaluée par rapport au dollar.</a:t>
            </a:r>
          </a:p>
          <a:p>
            <a:pPr>
              <a:lnSpc>
                <a:spcPct val="100000"/>
              </a:lnSpc>
            </a:pPr>
            <a:endParaRPr lang="fr-FR" sz="1800" b="0" strike="noStrike" spc="-1">
              <a:latin typeface="Arial"/>
            </a:endParaRPr>
          </a:p>
          <a:p>
            <a:pPr>
              <a:lnSpc>
                <a:spcPct val="100000"/>
              </a:lnSpc>
            </a:pPr>
            <a:r>
              <a:rPr lang="fr-FR" sz="1800" b="0" strike="noStrike" spc="-1">
                <a:latin typeface="Arial"/>
              </a:rPr>
              <a:t>La crise éclate brusquement le 2 juillet 1997, lorsque le gouvernement thaïlandais dévalue le bath pour contrecarrer les attaques spéculatives. Ce réajustement, au lieu de faire baisser la pression, déclenche une panique. Les capitaux étrangers quittent la Thaïlande, la bourse perd 80 % de sa valeur en trois mois. Les firmes bancaires et immobilières les plus fragiles font faillite. Près d'un million de m2 de bureaux restent sans acheteurs. La crise touche aussi les autres secteurs. La croissance, qui était de 8 % l'année précédente, est nulle en 1997.</a:t>
            </a:r>
          </a:p>
          <a:p>
            <a:pPr>
              <a:lnSpc>
                <a:spcPct val="100000"/>
              </a:lnSpc>
            </a:pPr>
            <a:endParaRPr lang="fr-FR" sz="1800" b="0" strike="noStrike" spc="-1">
              <a:latin typeface="Arial"/>
            </a:endParaRPr>
          </a:p>
          <a:p>
            <a:pPr>
              <a:lnSpc>
                <a:spcPct val="100000"/>
              </a:lnSpc>
            </a:pPr>
            <a:r>
              <a:rPr lang="fr-FR" sz="1800" b="0" strike="noStrike" spc="-1">
                <a:latin typeface="Arial"/>
              </a:rPr>
              <a:t>L'originalité de cette crise est que l'onde de choc se propage aux pays voisins, en août 1997 ; les monnaies de la Malaisie, de l'Indonésie et les Philippines sont dévaluées de 25 à 30 %. A l'automne, c'est le tour de Singapour, de Hong Kong et de la Corée du Sud. Dans ce dernier pays, déjà développé autour d'une solide industrie, la crise est provoquée par la spéculation des banques liées aux chaebols, les conglomérats industriels.</a:t>
            </a:r>
          </a:p>
          <a:p>
            <a:pPr>
              <a:lnSpc>
                <a:spcPct val="100000"/>
              </a:lnSpc>
            </a:pPr>
            <a:r>
              <a:rPr lang="fr-FR" sz="1800" b="0" i="1" strike="noStrike" spc="-1">
                <a:latin typeface="Arial"/>
              </a:rPr>
              <a:t>Les Echos, 2020.</a:t>
            </a:r>
            <a:endParaRPr lang="fr-FR" sz="1800" b="0" strike="noStrike" spc="-1">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 219"/>
          <p:cNvPicPr/>
          <p:nvPr/>
        </p:nvPicPr>
        <p:blipFill>
          <a:blip r:embed="rId2"/>
          <a:srcRect r="33563"/>
          <a:stretch/>
        </p:blipFill>
        <p:spPr>
          <a:xfrm>
            <a:off x="0" y="-5040"/>
            <a:ext cx="12192120" cy="6857640"/>
          </a:xfrm>
          <a:prstGeom prst="rect">
            <a:avLst/>
          </a:prstGeom>
          <a:ln w="0">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 220"/>
          <p:cNvPicPr/>
          <p:nvPr/>
        </p:nvPicPr>
        <p:blipFill>
          <a:blip r:embed="rId2"/>
          <a:stretch/>
        </p:blipFill>
        <p:spPr>
          <a:xfrm>
            <a:off x="0" y="360"/>
            <a:ext cx="12192120" cy="6857640"/>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221"/>
          <p:cNvPicPr/>
          <p:nvPr/>
        </p:nvPicPr>
        <p:blipFill>
          <a:blip r:embed="rId2"/>
          <a:stretch/>
        </p:blipFill>
        <p:spPr>
          <a:xfrm>
            <a:off x="-36360" y="1440000"/>
            <a:ext cx="7776360" cy="5412600"/>
          </a:xfrm>
          <a:prstGeom prst="rect">
            <a:avLst/>
          </a:prstGeom>
          <a:ln w="0">
            <a:noFill/>
          </a:ln>
        </p:spPr>
      </p:pic>
      <p:sp>
        <p:nvSpPr>
          <p:cNvPr id="223" name="ZoneTexte 222"/>
          <p:cNvSpPr txBox="1"/>
          <p:nvPr/>
        </p:nvSpPr>
        <p:spPr>
          <a:xfrm>
            <a:off x="2339999" y="732032"/>
            <a:ext cx="2653105" cy="657360"/>
          </a:xfrm>
          <a:prstGeom prst="rect">
            <a:avLst/>
          </a:prstGeom>
          <a:noFill/>
          <a:ln w="0">
            <a:noFill/>
          </a:ln>
        </p:spPr>
        <p:txBody>
          <a:bodyPr lIns="90000" tIns="45000" rIns="90000" bIns="45000">
            <a:noAutofit/>
          </a:bodyPr>
          <a:lstStyle/>
          <a:p>
            <a:r>
              <a:rPr lang="fr-FR" sz="4000" b="0" strike="noStrike" spc="-1">
                <a:latin typeface="Arial"/>
              </a:rPr>
              <a:t>Biopolis</a:t>
            </a:r>
          </a:p>
        </p:txBody>
      </p:sp>
      <p:sp>
        <p:nvSpPr>
          <p:cNvPr id="224" name="ZoneTexte 223"/>
          <p:cNvSpPr txBox="1"/>
          <p:nvPr/>
        </p:nvSpPr>
        <p:spPr>
          <a:xfrm>
            <a:off x="7740000" y="1461960"/>
            <a:ext cx="4320000" cy="5465520"/>
          </a:xfrm>
          <a:prstGeom prst="rect">
            <a:avLst/>
          </a:prstGeom>
          <a:noFill/>
          <a:ln w="0">
            <a:noFill/>
          </a:ln>
        </p:spPr>
        <p:txBody>
          <a:bodyPr lIns="90000" tIns="45000" rIns="90000" bIns="45000">
            <a:noAutofit/>
          </a:bodyPr>
          <a:lstStyle/>
          <a:p>
            <a:r>
              <a:rPr lang="fr-FR" sz="1800" b="0" strike="noStrike" spc="-1">
                <a:latin typeface="Arial"/>
              </a:rPr>
              <a:t>Bipolis est une technopole et une smart city  située sur une île de Singapour.  Centrée sur la biologie et la santé,, elle a bâti sa renommée dans les années 2000 en attirant de nombreux laboratoires, entreprises et écoles étrangères parmi les plus prestigieux :</a:t>
            </a:r>
          </a:p>
          <a:p>
            <a:endParaRPr lang="fr-FR" sz="1800" b="0" strike="noStrike" spc="-1">
              <a:latin typeface="Arial"/>
            </a:endParaRPr>
          </a:p>
          <a:p>
            <a:r>
              <a:rPr lang="fr-FR" sz="1800" b="0" strike="noStrike" spc="-1">
                <a:latin typeface="Arial"/>
              </a:rPr>
              <a:t>- Harvard, Essec, MIT.</a:t>
            </a:r>
          </a:p>
          <a:p>
            <a:endParaRPr lang="fr-FR" sz="1800" b="0" strike="noStrike" spc="-1">
              <a:latin typeface="Arial"/>
            </a:endParaRPr>
          </a:p>
          <a:p>
            <a:r>
              <a:rPr lang="fr-FR" sz="1800" b="0" strike="noStrike" spc="-1">
                <a:latin typeface="Arial"/>
              </a:rPr>
              <a:t>- Sanofi, Roche, Novartis, Pfizer.</a:t>
            </a:r>
          </a:p>
          <a:p>
            <a:endParaRPr lang="fr-FR" sz="1800" b="0" strike="noStrike" spc="-1">
              <a:latin typeface="Arial"/>
            </a:endParaRPr>
          </a:p>
          <a:p>
            <a:r>
              <a:rPr lang="fr-FR" sz="1800" b="0" strike="noStrike" spc="-1">
                <a:latin typeface="Arial"/>
              </a:rPr>
              <a:t>Elle est aujourd’hui à la pointe de la recherche biomédicale, en manière d’immunologie, de bio-informatique et de séquençage génétique.</a:t>
            </a:r>
          </a:p>
          <a:p>
            <a:endParaRPr lang="fr-FR" sz="1800" b="0" strike="noStrike" spc="-1">
              <a:latin typeface="Arial"/>
            </a:endParaRPr>
          </a:p>
          <a:p>
            <a:endParaRPr lang="fr-FR" sz="1800" b="0" strike="noStrike" spc="-1">
              <a:latin typeface="Arial"/>
            </a:endParaRPr>
          </a:p>
          <a:p>
            <a:endParaRPr lang="fr-FR" sz="1800" b="0" strike="noStrike" spc="-1">
              <a:latin typeface="Arial"/>
            </a:endParaRPr>
          </a:p>
          <a:p>
            <a:endParaRPr lang="fr-FR" sz="1800" b="0" strike="noStrike" spc="-1">
              <a:latin typeface="Arial"/>
            </a:endParaRPr>
          </a:p>
          <a:p>
            <a:r>
              <a:rPr lang="fr-FR" sz="1800" b="0" strike="noStrike" spc="-1">
                <a:latin typeface="Arial"/>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sp>
      <p:pic>
        <p:nvPicPr>
          <p:cNvPr id="226" name="Espace réservé du contenu 3"/>
          <p:cNvPicPr/>
          <p:nvPr/>
        </p:nvPicPr>
        <p:blipFill>
          <a:blip r:embed="rId2"/>
          <a:srcRect l="11864" t="5561" r="20501" b="33661"/>
          <a:stretch/>
        </p:blipFill>
        <p:spPr>
          <a:xfrm>
            <a:off x="0" y="0"/>
            <a:ext cx="12192000" cy="6858000"/>
          </a:xfrm>
          <a:prstGeom prst="rect">
            <a:avLst/>
          </a:prstGeom>
          <a:ln w="0">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re 1"/>
          <p:cNvSpPr/>
          <p:nvPr/>
        </p:nvSpPr>
        <p:spPr>
          <a:xfrm>
            <a:off x="646200" y="452880"/>
            <a:ext cx="9403560" cy="1399320"/>
          </a:xfrm>
          <a:prstGeom prst="rect">
            <a:avLst/>
          </a:prstGeom>
          <a:noFill/>
          <a:ln w="0">
            <a:noFill/>
          </a:ln>
        </p:spPr>
        <p:style>
          <a:lnRef idx="0">
            <a:scrgbClr r="0" g="0" b="0"/>
          </a:lnRef>
          <a:fillRef idx="0">
            <a:scrgbClr r="0" g="0" b="0"/>
          </a:fillRef>
          <a:effectRef idx="0">
            <a:scrgbClr r="0" g="0" b="0"/>
          </a:effectRef>
          <a:fontRef idx="minor"/>
        </p:style>
      </p:sp>
      <p:pic>
        <p:nvPicPr>
          <p:cNvPr id="228" name="Image 227"/>
          <p:cNvPicPr/>
          <p:nvPr/>
        </p:nvPicPr>
        <p:blipFill>
          <a:blip r:embed="rId2"/>
          <a:srcRect r="52288"/>
          <a:stretch/>
        </p:blipFill>
        <p:spPr>
          <a:xfrm>
            <a:off x="0" y="-5040"/>
            <a:ext cx="8820000" cy="6857640"/>
          </a:xfrm>
          <a:prstGeom prst="rect">
            <a:avLst/>
          </a:prstGeom>
          <a:ln w="0">
            <a:noFill/>
          </a:ln>
        </p:spPr>
      </p:pic>
      <p:sp>
        <p:nvSpPr>
          <p:cNvPr id="229" name="ZoneTexte 228"/>
          <p:cNvSpPr txBox="1"/>
          <p:nvPr/>
        </p:nvSpPr>
        <p:spPr>
          <a:xfrm>
            <a:off x="9193320" y="2700000"/>
            <a:ext cx="1966680" cy="828360"/>
          </a:xfrm>
          <a:prstGeom prst="rect">
            <a:avLst/>
          </a:prstGeom>
          <a:noFill/>
          <a:ln w="0">
            <a:noFill/>
          </a:ln>
        </p:spPr>
        <p:txBody>
          <a:bodyPr lIns="90000" tIns="45000" rIns="90000" bIns="45000">
            <a:noAutofit/>
          </a:bodyPr>
          <a:lstStyle/>
          <a:p>
            <a:r>
              <a:rPr lang="fr-FR" sz="2600" b="0" strike="noStrike" spc="-1">
                <a:latin typeface="Arial"/>
              </a:rPr>
              <a:t>Le corridor</a:t>
            </a:r>
          </a:p>
          <a:p>
            <a:r>
              <a:rPr lang="fr-FR" sz="2600" b="0" strike="noStrike" spc="-1">
                <a:latin typeface="Arial"/>
              </a:rPr>
              <a:t> de Malacca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 229"/>
          <p:cNvPicPr/>
          <p:nvPr/>
        </p:nvPicPr>
        <p:blipFill>
          <a:blip r:embed="rId2"/>
          <a:stretch/>
        </p:blipFill>
        <p:spPr>
          <a:xfrm>
            <a:off x="0" y="-5040"/>
            <a:ext cx="12192120" cy="685764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894B6-46CA-4048-DD12-88AA1DAA6D42}"/>
              </a:ext>
            </a:extLst>
          </p:cNvPr>
          <p:cNvSpPr>
            <a:spLocks noGrp="1"/>
          </p:cNvSpPr>
          <p:nvPr>
            <p:ph type="title"/>
          </p:nvPr>
        </p:nvSpPr>
        <p:spPr/>
        <p:txBody>
          <a:bodyPr/>
          <a:lstStyle/>
          <a:p>
            <a:endParaRPr lang="fr-FR"/>
          </a:p>
        </p:txBody>
      </p:sp>
      <p:pic>
        <p:nvPicPr>
          <p:cNvPr id="5" name="Image 4">
            <a:extLst>
              <a:ext uri="{FF2B5EF4-FFF2-40B4-BE49-F238E27FC236}">
                <a16:creationId xmlns:a16="http://schemas.microsoft.com/office/drawing/2014/main" id="{A73E8783-CBA3-B84F-CE9C-6B933660F958}"/>
              </a:ext>
            </a:extLst>
          </p:cNvPr>
          <p:cNvPicPr>
            <a:picLocks noChangeAspect="1"/>
          </p:cNvPicPr>
          <p:nvPr/>
        </p:nvPicPr>
        <p:blipFill>
          <a:blip r:embed="rId2"/>
          <a:stretch>
            <a:fillRect/>
          </a:stretch>
        </p:blipFill>
        <p:spPr>
          <a:xfrm>
            <a:off x="0" y="1118937"/>
            <a:ext cx="7020261" cy="5739063"/>
          </a:xfrm>
          <a:prstGeom prst="rect">
            <a:avLst/>
          </a:prstGeom>
        </p:spPr>
      </p:pic>
      <p:sp>
        <p:nvSpPr>
          <p:cNvPr id="3" name="Sous-titre 2">
            <a:extLst>
              <a:ext uri="{FF2B5EF4-FFF2-40B4-BE49-F238E27FC236}">
                <a16:creationId xmlns:a16="http://schemas.microsoft.com/office/drawing/2014/main" id="{473DCC5B-D69E-308D-D14F-0BE7861D720C}"/>
              </a:ext>
            </a:extLst>
          </p:cNvPr>
          <p:cNvSpPr>
            <a:spLocks noGrp="1"/>
          </p:cNvSpPr>
          <p:nvPr>
            <p:ph type="subTitle"/>
          </p:nvPr>
        </p:nvSpPr>
        <p:spPr/>
        <p:txBody>
          <a:bodyPr/>
          <a:lstStyle/>
          <a:p>
            <a:endParaRPr lang="fr-FR" dirty="0"/>
          </a:p>
        </p:txBody>
      </p:sp>
    </p:spTree>
    <p:extLst>
      <p:ext uri="{BB962C8B-B14F-4D97-AF65-F5344CB8AC3E}">
        <p14:creationId xmlns:p14="http://schemas.microsoft.com/office/powerpoint/2010/main" val="16570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re 1"/>
          <p:cNvSpPr/>
          <p:nvPr/>
        </p:nvSpPr>
        <p:spPr>
          <a:xfrm>
            <a:off x="-3240" y="38520"/>
            <a:ext cx="4826520" cy="86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000" b="0" strike="noStrike" spc="-1">
                <a:solidFill>
                  <a:srgbClr val="EBEBEB"/>
                </a:solidFill>
                <a:latin typeface="Century Gothic"/>
                <a:ea typeface="DejaVu Sans"/>
              </a:rPr>
              <a:t>Les tensions religieuses en Inde</a:t>
            </a:r>
            <a:endParaRPr lang="fr-FR" sz="4000" b="0" strike="noStrike" spc="-1">
              <a:latin typeface="Arial"/>
            </a:endParaRPr>
          </a:p>
        </p:txBody>
      </p:sp>
      <p:pic>
        <p:nvPicPr>
          <p:cNvPr id="99" name="Espace réservé du contenu 3"/>
          <p:cNvPicPr/>
          <p:nvPr/>
        </p:nvPicPr>
        <p:blipFill>
          <a:blip r:embed="rId2"/>
          <a:stretch/>
        </p:blipFill>
        <p:spPr>
          <a:xfrm>
            <a:off x="0" y="1882440"/>
            <a:ext cx="4698000" cy="5003640"/>
          </a:xfrm>
          <a:prstGeom prst="rect">
            <a:avLst/>
          </a:prstGeom>
          <a:ln w="0">
            <a:noFill/>
          </a:ln>
        </p:spPr>
      </p:pic>
      <p:sp>
        <p:nvSpPr>
          <p:cNvPr id="100" name="ZoneTexte 5"/>
          <p:cNvSpPr/>
          <p:nvPr/>
        </p:nvSpPr>
        <p:spPr>
          <a:xfrm>
            <a:off x="4824720" y="38520"/>
            <a:ext cx="7265880" cy="697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1400" b="0" strike="noStrike" spc="-1">
                <a:solidFill>
                  <a:srgbClr val="FFFFFF"/>
                </a:solidFill>
                <a:latin typeface="Century Gothic"/>
                <a:ea typeface="DejaVu Sans"/>
              </a:rPr>
              <a:t>Depuis plus de trois mois, l’Inde est en proie à une immense agitation. Le climat social semble ne cesser de se détériorer, comme en témoignent les affrontements sanglants entre hindous et musulmans qui ont eu lieu fin février. À titre d’exemple, des affrontements similaires avaient fait en 2002 dans l’État du Gujarat des milliers de victimes.</a:t>
            </a:r>
            <a:endParaRPr lang="fr-FR" sz="1400" b="0" strike="noStrike" spc="-1">
              <a:latin typeface="Arial"/>
            </a:endParaRPr>
          </a:p>
          <a:p>
            <a:pPr algn="just">
              <a:lnSpc>
                <a:spcPct val="100000"/>
              </a:lnSpc>
            </a:pPr>
            <a:r>
              <a:rPr lang="fr-FR" sz="1400" b="0" strike="noStrike" spc="-1">
                <a:solidFill>
                  <a:srgbClr val="FFFFFF"/>
                </a:solidFill>
                <a:latin typeface="Century Gothic"/>
                <a:ea typeface="DejaVu Sans"/>
              </a:rPr>
              <a:t>Les racines idéologiques du parti auquel Narendra Modi (premier ministre) appartient, le Baratiya Janata Party (BJP) sont l’« Hindutva ». Cette idéologie, selon laquelle l’Inde ne saurait être qu’hindoue, prône le retour à une culture fantasmée comme purement indienne, c’est-à-dire celle d’avant l’Empire moghol (1526-1857), désormais présenté dans les manuels d’histoire comme un joug étranger ayant longtemps pesé sur l’Inde hindoue. Certains courants de l’Hindutva affirment également que tous les hindous partageraient la même origine ethnique tandis que les membres des autres communautés seraient les fils d’un autre sol, issus de mariages mixtes plus ou moins consentis</a:t>
            </a:r>
            <a:endParaRPr lang="fr-FR" sz="1400" b="0" strike="noStrike" spc="-1">
              <a:latin typeface="Arial"/>
            </a:endParaRPr>
          </a:p>
          <a:p>
            <a:pPr algn="just">
              <a:lnSpc>
                <a:spcPct val="100000"/>
              </a:lnSpc>
            </a:pPr>
            <a:r>
              <a:rPr lang="fr-FR" sz="1400" b="0" strike="noStrike" spc="-1">
                <a:solidFill>
                  <a:srgbClr val="FFFFFF"/>
                </a:solidFill>
                <a:latin typeface="Century Gothic"/>
                <a:ea typeface="DejaVu Sans"/>
              </a:rPr>
              <a:t>Le second mandat de Narendra Modi met clairement l’accent sur un grand projet de refonte de la nationalité au travers de la possible création d’un registre des citoyens. Une première initiative est menée en août 2019 dans l’État de l’Assam, voisin du Bangladesh. À l’issue de ce processus, 1,9 million d’individus se considérant indiens, en majorité des musulmans, sont devenus apatrides</a:t>
            </a:r>
            <a:r>
              <a:rPr lang="fr-FR" sz="1800" b="0" strike="noStrike" spc="-1">
                <a:solidFill>
                  <a:srgbClr val="FFFFFF"/>
                </a:solidFill>
                <a:latin typeface="Century Gothic"/>
                <a:ea typeface="DejaVu Sans"/>
              </a:rPr>
              <a:t>. </a:t>
            </a:r>
            <a:endParaRPr lang="fr-FR" sz="1800" b="0" strike="noStrike" spc="-1">
              <a:latin typeface="Arial"/>
            </a:endParaRPr>
          </a:p>
          <a:p>
            <a:pPr algn="just">
              <a:lnSpc>
                <a:spcPct val="100000"/>
              </a:lnSpc>
            </a:pPr>
            <a:r>
              <a:rPr lang="fr-FR" sz="1400" b="0" strike="noStrike" spc="-1">
                <a:solidFill>
                  <a:srgbClr val="FFFFFF"/>
                </a:solidFill>
                <a:latin typeface="Century Gothic"/>
                <a:ea typeface="DejaVu Sans"/>
              </a:rPr>
              <a:t>Les milices hindoues qui, on l’a dit, ont pris l’habitude d’agir en toute liberté et impunité, ont désormais décidé de s’en prendre violemment aux opposants de la loi. Le 5 janvier dernier, des membres d’un syndicat étudiant a priori proche du RSS ont mis à sac une université en plein cœur de Delhi et passé à tabac étudiants et enseignants. La police a été accusée de complaisance envers les agresseurs. Fin février 2020, des milices ont semé la terreur dans les quartiers musulmans du nord-est de Delhi, détruisant commerces et mosquées et lynchant, voire abattant par balles des dizaines d’habitants. La police a encore été accusée de passivité, de la même manière qu’elle avait été accusée d’avoir fermé les yeux sur les pogroms du Gujarat de 2002</a:t>
            </a:r>
            <a:endParaRPr lang="fr-FR" sz="1400" b="0" strike="noStrike" spc="-1">
              <a:latin typeface="Arial"/>
            </a:endParaRPr>
          </a:p>
          <a:p>
            <a:pPr algn="just">
              <a:lnSpc>
                <a:spcPct val="100000"/>
              </a:lnSpc>
            </a:pPr>
            <a:endParaRPr lang="fr-FR" sz="1400" b="0" strike="noStrike" spc="-1">
              <a:latin typeface="Arial"/>
            </a:endParaRPr>
          </a:p>
          <a:p>
            <a:pPr algn="just">
              <a:lnSpc>
                <a:spcPct val="100000"/>
              </a:lnSpc>
            </a:pPr>
            <a:r>
              <a:rPr lang="fr-FR" sz="1400" b="0" strike="noStrike" spc="-1">
                <a:solidFill>
                  <a:srgbClr val="FFFFFF"/>
                </a:solidFill>
                <a:latin typeface="Century Gothic"/>
                <a:ea typeface="DejaVu Sans"/>
              </a:rPr>
              <a:t>The Conversation, 2020</a:t>
            </a:r>
            <a:endParaRPr lang="fr-FR" sz="1400" b="0" strike="noStrike" spc="-1">
              <a:latin typeface="Arial"/>
            </a:endParaRPr>
          </a:p>
          <a:p>
            <a:pPr algn="just">
              <a:lnSpc>
                <a:spcPct val="100000"/>
              </a:lnSpc>
            </a:pPr>
            <a:endParaRPr lang="fr-FR" sz="1400" b="0" strike="noStrike" spc="-1">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79B211-0AB9-78C0-3F7E-35072EA3A384}"/>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5074CCE6-FAEE-1A14-8BB1-00F4EAF1B0A3}"/>
              </a:ext>
            </a:extLst>
          </p:cNvPr>
          <p:cNvPicPr>
            <a:picLocks noChangeAspect="1"/>
          </p:cNvPicPr>
          <p:nvPr/>
        </p:nvPicPr>
        <p:blipFill>
          <a:blip r:embed="rId2"/>
          <a:stretch>
            <a:fillRect/>
          </a:stretch>
        </p:blipFill>
        <p:spPr>
          <a:xfrm>
            <a:off x="0" y="-31290"/>
            <a:ext cx="12192000" cy="6889290"/>
          </a:xfrm>
          <a:prstGeom prst="rect">
            <a:avLst/>
          </a:prstGeom>
        </p:spPr>
      </p:pic>
      <p:pic>
        <p:nvPicPr>
          <p:cNvPr id="5" name="Image 4">
            <a:extLst>
              <a:ext uri="{FF2B5EF4-FFF2-40B4-BE49-F238E27FC236}">
                <a16:creationId xmlns:a16="http://schemas.microsoft.com/office/drawing/2014/main" id="{4EA40CF6-BE43-A3DA-667B-24F08261A259}"/>
              </a:ext>
            </a:extLst>
          </p:cNvPr>
          <p:cNvPicPr>
            <a:picLocks noChangeAspect="1"/>
          </p:cNvPicPr>
          <p:nvPr/>
        </p:nvPicPr>
        <p:blipFill>
          <a:blip r:embed="rId3"/>
          <a:stretch>
            <a:fillRect/>
          </a:stretch>
        </p:blipFill>
        <p:spPr>
          <a:xfrm>
            <a:off x="8354185" y="3657600"/>
            <a:ext cx="3918025" cy="3200400"/>
          </a:xfrm>
          <a:prstGeom prst="rect">
            <a:avLst/>
          </a:prstGeom>
        </p:spPr>
      </p:pic>
      <p:sp>
        <p:nvSpPr>
          <p:cNvPr id="3" name="Sous-titre 2">
            <a:extLst>
              <a:ext uri="{FF2B5EF4-FFF2-40B4-BE49-F238E27FC236}">
                <a16:creationId xmlns:a16="http://schemas.microsoft.com/office/drawing/2014/main" id="{F752F697-0B35-9FF7-B852-E0417CB06D6C}"/>
              </a:ext>
            </a:extLst>
          </p:cNvPr>
          <p:cNvSpPr>
            <a:spLocks noGrp="1"/>
          </p:cNvSpPr>
          <p:nvPr>
            <p:ph type="subTitle"/>
          </p:nvPr>
        </p:nvSpPr>
        <p:spPr/>
        <p:txBody>
          <a:bodyPr/>
          <a:lstStyle/>
          <a:p>
            <a:pPr marL="0" indent="0">
              <a:buNone/>
            </a:pPr>
            <a:endParaRPr lang="fr-FR" dirty="0"/>
          </a:p>
        </p:txBody>
      </p:sp>
    </p:spTree>
    <p:extLst>
      <p:ext uri="{BB962C8B-B14F-4D97-AF65-F5344CB8AC3E}">
        <p14:creationId xmlns:p14="http://schemas.microsoft.com/office/powerpoint/2010/main" val="363377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re 1"/>
          <p:cNvSpPr/>
          <p:nvPr/>
        </p:nvSpPr>
        <p:spPr>
          <a:xfrm>
            <a:off x="0" y="9180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Un monde plein</a:t>
            </a:r>
            <a:endParaRPr lang="fr-FR" sz="4200" b="0" strike="noStrike" spc="-1">
              <a:latin typeface="Arial"/>
            </a:endParaRPr>
          </a:p>
        </p:txBody>
      </p:sp>
      <p:pic>
        <p:nvPicPr>
          <p:cNvPr id="102" name="Espace réservé du contenu 3"/>
          <p:cNvPicPr/>
          <p:nvPr/>
        </p:nvPicPr>
        <p:blipFill>
          <a:blip r:embed="rId2"/>
          <a:srcRect l="18465"/>
          <a:stretch/>
        </p:blipFill>
        <p:spPr>
          <a:xfrm>
            <a:off x="6095880" y="1347480"/>
            <a:ext cx="6094800" cy="5509440"/>
          </a:xfrm>
          <a:prstGeom prst="rect">
            <a:avLst/>
          </a:prstGeom>
          <a:ln w="0">
            <a:noFill/>
          </a:ln>
        </p:spPr>
      </p:pic>
      <p:pic>
        <p:nvPicPr>
          <p:cNvPr id="103" name="Image 4"/>
          <p:cNvPicPr/>
          <p:nvPr/>
        </p:nvPicPr>
        <p:blipFill>
          <a:blip r:embed="rId3"/>
          <a:stretch/>
        </p:blipFill>
        <p:spPr>
          <a:xfrm>
            <a:off x="216720" y="1154880"/>
            <a:ext cx="5485320" cy="453492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re 1"/>
          <p:cNvSpPr/>
          <p:nvPr/>
        </p:nvSpPr>
        <p:spPr>
          <a:xfrm>
            <a:off x="0" y="0"/>
            <a:ext cx="94035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Les diasporas asiatiques</a:t>
            </a:r>
            <a:endParaRPr lang="fr-FR" sz="4200" b="0" strike="noStrike" spc="-1">
              <a:latin typeface="Arial"/>
            </a:endParaRPr>
          </a:p>
        </p:txBody>
      </p:sp>
      <p:graphicFrame>
        <p:nvGraphicFramePr>
          <p:cNvPr id="105" name="Tableau 4"/>
          <p:cNvGraphicFramePr/>
          <p:nvPr/>
        </p:nvGraphicFramePr>
        <p:xfrm>
          <a:off x="278640" y="858960"/>
          <a:ext cx="3359880" cy="1482840"/>
        </p:xfrm>
        <a:graphic>
          <a:graphicData uri="http://schemas.openxmlformats.org/drawingml/2006/table">
            <a:tbl>
              <a:tblPr/>
              <a:tblGrid>
                <a:gridCol w="1680120">
                  <a:extLst>
                    <a:ext uri="{9D8B030D-6E8A-4147-A177-3AD203B41FA5}">
                      <a16:colId xmlns:a16="http://schemas.microsoft.com/office/drawing/2014/main" val="20000"/>
                    </a:ext>
                  </a:extLst>
                </a:gridCol>
                <a:gridCol w="1680120">
                  <a:extLst>
                    <a:ext uri="{9D8B030D-6E8A-4147-A177-3AD203B41FA5}">
                      <a16:colId xmlns:a16="http://schemas.microsoft.com/office/drawing/2014/main" val="20001"/>
                    </a:ext>
                  </a:extLst>
                </a:gridCol>
              </a:tblGrid>
              <a:tr h="370800">
                <a:tc>
                  <a:txBody>
                    <a:bodyPr/>
                    <a:lstStyle/>
                    <a:p>
                      <a:pPr>
                        <a:lnSpc>
                          <a:spcPct val="100000"/>
                        </a:lnSpc>
                      </a:pPr>
                      <a:r>
                        <a:rPr lang="fr-FR" sz="1800" b="1" strike="noStrike" spc="-1">
                          <a:solidFill>
                            <a:srgbClr val="FFFFFF"/>
                          </a:solidFill>
                          <a:latin typeface="Century Gothic"/>
                        </a:rPr>
                        <a:t>Diaspora</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F5A408"/>
                    </a:solidFill>
                  </a:tcPr>
                </a:tc>
                <a:tc>
                  <a:txBody>
                    <a:bodyPr/>
                    <a:lstStyle/>
                    <a:p>
                      <a:pPr>
                        <a:lnSpc>
                          <a:spcPct val="100000"/>
                        </a:lnSpc>
                      </a:pPr>
                      <a:r>
                        <a:rPr lang="fr-FR" sz="1800" b="1" strike="noStrike" spc="-1">
                          <a:solidFill>
                            <a:srgbClr val="FFFFFF"/>
                          </a:solidFill>
                          <a:latin typeface="Century Gothic"/>
                        </a:rPr>
                        <a:t>Nombre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F5A408"/>
                    </a:solidFill>
                  </a:tcPr>
                </a:tc>
                <a:extLst>
                  <a:ext uri="{0D108BD9-81ED-4DB2-BD59-A6C34878D82A}">
                    <a16:rowId xmlns:a16="http://schemas.microsoft.com/office/drawing/2014/main" val="10000"/>
                  </a:ext>
                </a:extLst>
              </a:tr>
              <a:tr h="370800">
                <a:tc>
                  <a:txBody>
                    <a:bodyPr/>
                    <a:lstStyle/>
                    <a:p>
                      <a:pPr>
                        <a:lnSpc>
                          <a:spcPct val="100000"/>
                        </a:lnSpc>
                      </a:pPr>
                      <a:r>
                        <a:rPr lang="fr-FR" sz="1800" b="0" strike="noStrike" spc="-1">
                          <a:solidFill>
                            <a:srgbClr val="000000"/>
                          </a:solidFill>
                          <a:latin typeface="Century Gothic"/>
                        </a:rPr>
                        <a:t>Chinoise</a:t>
                      </a:r>
                      <a:endParaRPr lang="fr-F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50 millions</a:t>
                      </a:r>
                      <a:endParaRPr lang="fr-F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BE0CC"/>
                    </a:solidFill>
                  </a:tcPr>
                </a:tc>
                <a:extLst>
                  <a:ext uri="{0D108BD9-81ED-4DB2-BD59-A6C34878D82A}">
                    <a16:rowId xmlns:a16="http://schemas.microsoft.com/office/drawing/2014/main" val="10001"/>
                  </a:ext>
                </a:extLst>
              </a:tr>
              <a:tr h="370800">
                <a:tc>
                  <a:txBody>
                    <a:bodyPr/>
                    <a:lstStyle/>
                    <a:p>
                      <a:pPr>
                        <a:lnSpc>
                          <a:spcPct val="100000"/>
                        </a:lnSpc>
                      </a:pPr>
                      <a:r>
                        <a:rPr lang="fr-FR" sz="1800" b="0" strike="noStrike" spc="-1">
                          <a:solidFill>
                            <a:srgbClr val="000000"/>
                          </a:solidFill>
                          <a:latin typeface="Century Gothic"/>
                        </a:rPr>
                        <a:t>Indienne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20 millions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extLst>
                  <a:ext uri="{0D108BD9-81ED-4DB2-BD59-A6C34878D82A}">
                    <a16:rowId xmlns:a16="http://schemas.microsoft.com/office/drawing/2014/main" val="10002"/>
                  </a:ext>
                </a:extLst>
              </a:tr>
              <a:tr h="370800">
                <a:tc>
                  <a:txBody>
                    <a:bodyPr/>
                    <a:lstStyle/>
                    <a:p>
                      <a:pPr>
                        <a:lnSpc>
                          <a:spcPct val="100000"/>
                        </a:lnSpc>
                      </a:pPr>
                      <a:r>
                        <a:rPr lang="fr-FR" sz="1800" b="0" strike="noStrike" spc="-1">
                          <a:solidFill>
                            <a:srgbClr val="000000"/>
                          </a:solidFill>
                          <a:latin typeface="Century Gothic"/>
                        </a:rPr>
                        <a:t>Sud-est asiatique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9 millions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extLst>
                  <a:ext uri="{0D108BD9-81ED-4DB2-BD59-A6C34878D82A}">
                    <a16:rowId xmlns:a16="http://schemas.microsoft.com/office/drawing/2014/main" val="10003"/>
                  </a:ext>
                </a:extLst>
              </a:tr>
            </a:tbl>
          </a:graphicData>
        </a:graphic>
      </p:graphicFrame>
      <p:pic>
        <p:nvPicPr>
          <p:cNvPr id="106" name="Image 2"/>
          <p:cNvPicPr/>
          <p:nvPr/>
        </p:nvPicPr>
        <p:blipFill>
          <a:blip r:embed="rId2"/>
          <a:stretch/>
        </p:blipFill>
        <p:spPr>
          <a:xfrm>
            <a:off x="4620240" y="1219320"/>
            <a:ext cx="7570800" cy="5637600"/>
          </a:xfrm>
          <a:prstGeom prst="rect">
            <a:avLst/>
          </a:prstGeom>
          <a:ln w="0">
            <a:noFill/>
          </a:ln>
        </p:spPr>
      </p:pic>
      <p:pic>
        <p:nvPicPr>
          <p:cNvPr id="107" name="Image 4"/>
          <p:cNvPicPr/>
          <p:nvPr/>
        </p:nvPicPr>
        <p:blipFill>
          <a:blip r:embed="rId3"/>
          <a:stretch/>
        </p:blipFill>
        <p:spPr>
          <a:xfrm>
            <a:off x="0" y="3537360"/>
            <a:ext cx="4619160" cy="3319560"/>
          </a:xfrm>
          <a:prstGeom prst="rect">
            <a:avLst/>
          </a:prstGeom>
          <a:ln w="0">
            <a:noFill/>
          </a:ln>
        </p:spPr>
      </p:pic>
      <p:sp>
        <p:nvSpPr>
          <p:cNvPr id="108" name="ZoneTexte 5"/>
          <p:cNvSpPr/>
          <p:nvPr/>
        </p:nvSpPr>
        <p:spPr>
          <a:xfrm>
            <a:off x="459000" y="3059640"/>
            <a:ext cx="41598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entury Gothic"/>
                <a:ea typeface="DejaVu Sans"/>
              </a:rPr>
              <a:t>Boat people vietnamien en1975</a:t>
            </a:r>
            <a:endParaRPr lang="fr-FR" sz="18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re 1"/>
          <p:cNvSpPr/>
          <p:nvPr/>
        </p:nvSpPr>
        <p:spPr>
          <a:xfrm>
            <a:off x="633960" y="0"/>
            <a:ext cx="9403560" cy="61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000" b="1" strike="noStrike" spc="-1">
                <a:solidFill>
                  <a:srgbClr val="EBEBEB"/>
                </a:solidFill>
                <a:latin typeface="Century Gothic"/>
                <a:ea typeface="DejaVu Sans"/>
              </a:rPr>
              <a:t>La diaspora chinoise au service du dvpt économique de la Chine en 2010</a:t>
            </a:r>
            <a:br/>
            <a:r>
              <a:rPr lang="fr-FR" sz="1200" b="1" strike="noStrike" spc="-1">
                <a:solidFill>
                  <a:srgbClr val="EBEBEB"/>
                </a:solidFill>
                <a:latin typeface="Century Gothic"/>
                <a:ea typeface="DejaVu Sans"/>
              </a:rPr>
              <a:t>https://www.irsem.fr/data/files/irsem/documents/document/file/2661/CARGO2014-4-Diaspora-chinoise.pdf</a:t>
            </a:r>
            <a:endParaRPr lang="fr-FR" sz="1200" b="0" strike="noStrike" spc="-1">
              <a:latin typeface="Arial"/>
            </a:endParaRPr>
          </a:p>
        </p:txBody>
      </p:sp>
      <p:sp>
        <p:nvSpPr>
          <p:cNvPr id="110" name="Espace réservé du contenu 2"/>
          <p:cNvSpPr/>
          <p:nvPr/>
        </p:nvSpPr>
        <p:spPr>
          <a:xfrm>
            <a:off x="0" y="986760"/>
            <a:ext cx="12191040" cy="58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10000"/>
          </a:bodyPr>
          <a:lstStyle/>
          <a:p>
            <a:pPr>
              <a:lnSpc>
                <a:spcPct val="100000"/>
              </a:lnSpc>
              <a:spcBef>
                <a:spcPts val="1001"/>
              </a:spcBef>
              <a:tabLst>
                <a:tab pos="0" algn="l"/>
              </a:tabLst>
            </a:pPr>
            <a:r>
              <a:rPr lang="fr-FR" sz="2000" b="0" strike="noStrike" spc="-1">
                <a:solidFill>
                  <a:srgbClr val="FFFFFF"/>
                </a:solidFill>
                <a:latin typeface="Century Gothic"/>
                <a:ea typeface="DejaVu Sans"/>
              </a:rPr>
              <a:t>La diaspora prend part dans le développement économique de la Chine. Les retours financiers sont d’autant plus conséquents que la diaspora chinoise a acquis un poids économique sans précédent, notamment en Asie du Sud-est. En effet, en 2003, les actifs chinois contrôlaient 70 % des PIB malaisien, thaïlandais et indonésien et 68 % du chiffre d’affaires des 250 plus grandes sociétés des Philippines (15). </a:t>
            </a:r>
            <a:endParaRPr lang="fr-FR" sz="2000" b="0" strike="noStrike" spc="-1">
              <a:latin typeface="Arial"/>
            </a:endParaRPr>
          </a:p>
          <a:p>
            <a:pPr>
              <a:lnSpc>
                <a:spcPct val="100000"/>
              </a:lnSpc>
              <a:spcBef>
                <a:spcPts val="1001"/>
              </a:spcBef>
              <a:tabLst>
                <a:tab pos="0" algn="l"/>
              </a:tabLst>
            </a:pPr>
            <a:r>
              <a:rPr lang="fr-FR" sz="2000" b="0" u="sng" strike="noStrike" spc="-1">
                <a:solidFill>
                  <a:srgbClr val="FFFFFF"/>
                </a:solidFill>
                <a:uFillTx/>
                <a:latin typeface="Century Gothic"/>
                <a:ea typeface="DejaVu Sans"/>
              </a:rPr>
              <a:t> Les retours financiers : remises et investissements</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 Les Chinois d’outre-mer envoient des remises à leurs familles restées au pays. Selon la Banque mondiale, le montant des transferts de fonds reçus par la Chine en 2010 s’élève à 51 milliards et 300 millions de dollars. Les autorités chinoises encouragent ces retours financiers qui garantissent aux familles les plus démunies un revenu primaire ou un revenu complémentaire leur permettant de financer les frais de scolarité des enfants ou de santé des plus âgés. Les autorités chinoises cherchent à capter les capitaux des Chinois d’outre-mer. En 2004, la diaspora chinoise représente 60 % des investissements étrangers en Chine (16). En 2006, Hong Kong et Taïwan représentent plus de la moitié des 63 milliards des investissements privés totaux. </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 </a:t>
            </a:r>
            <a:r>
              <a:rPr lang="fr-FR" sz="2000" b="0" u="sng" strike="noStrike" spc="-1">
                <a:solidFill>
                  <a:srgbClr val="FFFFFF"/>
                </a:solidFill>
                <a:uFillTx/>
                <a:latin typeface="Century Gothic"/>
                <a:ea typeface="DejaVu Sans"/>
              </a:rPr>
              <a:t>Sécurisation des importations, stimulation des exportations </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Dans un contexte de croissance, l’Empire du milieu est de plus en plus dépendant des importations des ressources naturelles étrangères. Les entreprises chinoises à l’étranger sécurisent l’approvisionnement de la Chine en matières premières. En Afrique, les travailleurs chinois construisent des infrastructures facilitant le transport des matières premières et exploitent des terres louées ou achetées par la Chine. Aussi, en République démocratique du Congo, 2,8 millions d’hectares de terres sont cultivés par une main d’œuvre chinoise pour produire des palmiers à huile, utilisés comme biocarburant. Inversement, la diaspora stimule les exportations de la production chinoise. Les entreprises étrangères dirigées par les Chinois d’outre-mer importent des composants - électronique, électrique, de bureau, de jouets - assemblés en Chine. Les migrants commerçants-entrepreneurs stimulent les exportations des produits manufacturés chinois. Par exemple, la Chine exporte vers l’Afrique des vêtements à bas prix, des biens d’équipements… Mais constatant les conséquences délétères de ces exportations massives, les gouvernements africains ont pris des mesures restrictives à l’égard des échanges avec la Chine. En 2008, le gouvernement sud-africain de Thabor M’Béki impose à Pékin des quotas d’importation sur le textile.</a:t>
            </a:r>
            <a:endParaRPr lang="fr-FR" sz="2000" b="0" strike="noStrike" spc="-1">
              <a:latin typeface="Arial"/>
            </a:endParaRPr>
          </a:p>
          <a:p>
            <a:pPr>
              <a:lnSpc>
                <a:spcPct val="100000"/>
              </a:lnSpc>
              <a:spcBef>
                <a:spcPts val="1001"/>
              </a:spcBef>
              <a:tabLst>
                <a:tab pos="0" algn="l"/>
              </a:tabLst>
            </a:pPr>
            <a:r>
              <a:rPr lang="fr-FR" sz="2000" b="0" u="sng" strike="noStrike" spc="-1">
                <a:solidFill>
                  <a:srgbClr val="FFFFFF"/>
                </a:solidFill>
                <a:uFillTx/>
                <a:latin typeface="Century Gothic"/>
                <a:ea typeface="DejaVu Sans"/>
              </a:rPr>
              <a:t>Le savoir-faire des migrants et les transferts de haute technologie</a:t>
            </a:r>
            <a:endParaRPr lang="fr-FR" sz="2000" b="0" strike="noStrike" spc="-1">
              <a:latin typeface="Arial"/>
            </a:endParaRPr>
          </a:p>
          <a:p>
            <a:pPr>
              <a:lnSpc>
                <a:spcPct val="100000"/>
              </a:lnSpc>
              <a:spcBef>
                <a:spcPts val="1001"/>
              </a:spcBef>
              <a:tabLst>
                <a:tab pos="0" algn="l"/>
              </a:tabLst>
            </a:pPr>
            <a:r>
              <a:rPr lang="fr-FR" sz="2000" b="0" strike="noStrike" spc="-1">
                <a:solidFill>
                  <a:srgbClr val="FFFFFF"/>
                </a:solidFill>
                <a:latin typeface="Century Gothic"/>
                <a:ea typeface="DejaVu Sans"/>
              </a:rPr>
              <a:t> Le gouvernement chinois cherche en outre à capter le savoir-faire des migrants en poursuivant une politique de retour incitative. Depuis 2007, plus de 50 entreprises chinoises d’une valeur de 57 milliards de dollars sont dirigés par des Chinois formés à l’étranger, qui en ont amélioré la performance. Prenons l’exemple des panneaux solaires, dont la Chine est devenue le premier producteur mondial (17). Se fondant sur une base de données de 70 642 brevets liés à l’industrie photovoltaïque et sur une enquête de terrain menée auprès de professionnels chinois, Glachant, Ménière et de la Tour (18) relèvent deux facteurs explicatifs de la montée en puissance de la Chine dans l’industrie solaire photovoltaïque. Premièrement, les entreprises chinoises ont bénéficié du savoir-faire d’une main d’œuvre qualifiée issue de la diaspora chinoise. Ainsi, le fondateur de Suntech, le premier producteur chinois de panneaux solaires, a fait ses études à l’Université de New South Whales en Australie. Parmi les membres des comités de direction des trois plus grosses entreprises photovoltaïques chinoises, 61 % ont étudié ou travaillé hors de Chine. Deuxièmement, l’industrie photovoltaïque chinoise a bénéficié de transfert de technologies, les migrants chinois facilitant l’achat des lignes de production dans les pays industrialisés. </a:t>
            </a:r>
            <a:endParaRPr lang="fr-FR" sz="20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re 1"/>
          <p:cNvSpPr/>
          <p:nvPr/>
        </p:nvSpPr>
        <p:spPr>
          <a:xfrm>
            <a:off x="646200" y="452880"/>
            <a:ext cx="4430160" cy="13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4200" b="0" strike="noStrike" spc="-1">
                <a:solidFill>
                  <a:srgbClr val="EBEBEB"/>
                </a:solidFill>
                <a:latin typeface="Century Gothic"/>
                <a:ea typeface="DejaVu Sans"/>
              </a:rPr>
              <a:t>Urbanisation et métropolisaton</a:t>
            </a:r>
            <a:endParaRPr lang="fr-FR" sz="4200" b="0" strike="noStrike" spc="-1">
              <a:latin typeface="Arial"/>
            </a:endParaRPr>
          </a:p>
        </p:txBody>
      </p:sp>
      <p:graphicFrame>
        <p:nvGraphicFramePr>
          <p:cNvPr id="112" name="Tableau 4"/>
          <p:cNvGraphicFramePr/>
          <p:nvPr/>
        </p:nvGraphicFramePr>
        <p:xfrm>
          <a:off x="1103400" y="2052720"/>
          <a:ext cx="3578040" cy="3543480"/>
        </p:xfrm>
        <a:graphic>
          <a:graphicData uri="http://schemas.openxmlformats.org/drawingml/2006/table">
            <a:tbl>
              <a:tblPr/>
              <a:tblGrid>
                <a:gridCol w="1789200">
                  <a:extLst>
                    <a:ext uri="{9D8B030D-6E8A-4147-A177-3AD203B41FA5}">
                      <a16:colId xmlns:a16="http://schemas.microsoft.com/office/drawing/2014/main" val="20000"/>
                    </a:ext>
                  </a:extLst>
                </a:gridCol>
                <a:gridCol w="1789200">
                  <a:extLst>
                    <a:ext uri="{9D8B030D-6E8A-4147-A177-3AD203B41FA5}">
                      <a16:colId xmlns:a16="http://schemas.microsoft.com/office/drawing/2014/main" val="20001"/>
                    </a:ext>
                  </a:extLst>
                </a:gridCol>
              </a:tblGrid>
              <a:tr h="652680">
                <a:tc>
                  <a:txBody>
                    <a:bodyPr/>
                    <a:lstStyle/>
                    <a:p>
                      <a:pPr>
                        <a:lnSpc>
                          <a:spcPct val="100000"/>
                        </a:lnSpc>
                      </a:pPr>
                      <a:r>
                        <a:rPr lang="fr-FR" sz="1800" b="1" strike="noStrike" spc="-1">
                          <a:solidFill>
                            <a:srgbClr val="FFFFFF"/>
                          </a:solidFill>
                          <a:latin typeface="Century Gothic"/>
                        </a:rPr>
                        <a:t>Pays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F5A408"/>
                    </a:solidFill>
                  </a:tcPr>
                </a:tc>
                <a:tc>
                  <a:txBody>
                    <a:bodyPr/>
                    <a:lstStyle/>
                    <a:p>
                      <a:pPr>
                        <a:lnSpc>
                          <a:spcPct val="100000"/>
                        </a:lnSpc>
                      </a:pPr>
                      <a:r>
                        <a:rPr lang="fr-FR" sz="1800" b="1" strike="noStrike" spc="-1">
                          <a:solidFill>
                            <a:srgbClr val="FFFFFF"/>
                          </a:solidFill>
                          <a:latin typeface="Century Gothic"/>
                        </a:rPr>
                        <a:t>Taux d’urbanisaiton</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F5A408"/>
                    </a:solidFill>
                  </a:tcPr>
                </a:tc>
                <a:extLst>
                  <a:ext uri="{0D108BD9-81ED-4DB2-BD59-A6C34878D82A}">
                    <a16:rowId xmlns:a16="http://schemas.microsoft.com/office/drawing/2014/main" val="10000"/>
                  </a:ext>
                </a:extLst>
              </a:tr>
              <a:tr h="372240">
                <a:tc>
                  <a:txBody>
                    <a:bodyPr/>
                    <a:lstStyle/>
                    <a:p>
                      <a:pPr>
                        <a:lnSpc>
                          <a:spcPct val="100000"/>
                        </a:lnSpc>
                      </a:pPr>
                      <a:r>
                        <a:rPr lang="fr-FR" sz="1800" b="0" strike="noStrike" spc="-1">
                          <a:solidFill>
                            <a:srgbClr val="000000"/>
                          </a:solidFill>
                          <a:latin typeface="Century Gothic"/>
                        </a:rPr>
                        <a:t>Moyenne</a:t>
                      </a:r>
                      <a:endParaRPr lang="fr-F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51%</a:t>
                      </a:r>
                      <a:endParaRPr lang="fr-F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BE0CC"/>
                    </a:solidFill>
                  </a:tcPr>
                </a:tc>
                <a:extLst>
                  <a:ext uri="{0D108BD9-81ED-4DB2-BD59-A6C34878D82A}">
                    <a16:rowId xmlns:a16="http://schemas.microsoft.com/office/drawing/2014/main" val="10001"/>
                  </a:ext>
                </a:extLst>
              </a:tr>
              <a:tr h="933120">
                <a:tc>
                  <a:txBody>
                    <a:bodyPr/>
                    <a:lstStyle/>
                    <a:p>
                      <a:pPr>
                        <a:lnSpc>
                          <a:spcPct val="100000"/>
                        </a:lnSpc>
                      </a:pPr>
                      <a:r>
                        <a:rPr lang="fr-FR" sz="1800" b="0" strike="noStrike" spc="-1">
                          <a:solidFill>
                            <a:srgbClr val="000000"/>
                          </a:solidFill>
                          <a:latin typeface="Century Gothic"/>
                        </a:rPr>
                        <a:t>Asie du sud, Vietnam et Cambodge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40%&lt;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extLst>
                  <a:ext uri="{0D108BD9-81ED-4DB2-BD59-A6C34878D82A}">
                    <a16:rowId xmlns:a16="http://schemas.microsoft.com/office/drawing/2014/main" val="10002"/>
                  </a:ext>
                </a:extLst>
              </a:tr>
              <a:tr h="933120">
                <a:tc>
                  <a:txBody>
                    <a:bodyPr/>
                    <a:lstStyle/>
                    <a:p>
                      <a:pPr>
                        <a:lnSpc>
                          <a:spcPct val="100000"/>
                        </a:lnSpc>
                      </a:pPr>
                      <a:r>
                        <a:rPr lang="fr-FR" sz="1800" b="0" strike="noStrike" spc="-1">
                          <a:solidFill>
                            <a:srgbClr val="000000"/>
                          </a:solidFill>
                          <a:latin typeface="Century Gothic"/>
                        </a:rPr>
                        <a:t>Chine, Indonésie, Philippinnes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tc>
                  <a:txBody>
                    <a:bodyPr/>
                    <a:lstStyle/>
                    <a:p>
                      <a:pPr>
                        <a:lnSpc>
                          <a:spcPct val="100000"/>
                        </a:lnSpc>
                      </a:pPr>
                      <a:r>
                        <a:rPr lang="fr-FR" sz="1800" b="0" strike="noStrike" spc="-1">
                          <a:solidFill>
                            <a:srgbClr val="000000"/>
                          </a:solidFill>
                          <a:latin typeface="Century Gothic"/>
                        </a:rPr>
                        <a:t>Entre 40 et 60%</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0CC"/>
                    </a:solidFill>
                  </a:tcPr>
                </a:tc>
                <a:extLst>
                  <a:ext uri="{0D108BD9-81ED-4DB2-BD59-A6C34878D82A}">
                    <a16:rowId xmlns:a16="http://schemas.microsoft.com/office/drawing/2014/main" val="10003"/>
                  </a:ext>
                </a:extLst>
              </a:tr>
              <a:tr h="652680">
                <a:tc>
                  <a:txBody>
                    <a:bodyPr/>
                    <a:lstStyle/>
                    <a:p>
                      <a:pPr>
                        <a:lnSpc>
                          <a:spcPct val="100000"/>
                        </a:lnSpc>
                      </a:pPr>
                      <a:r>
                        <a:rPr lang="fr-FR" sz="1800" b="0" strike="noStrike" spc="-1">
                          <a:solidFill>
                            <a:srgbClr val="000000"/>
                          </a:solidFill>
                          <a:latin typeface="Century Gothic"/>
                        </a:rPr>
                        <a:t>Japon, Corée, Taiwan</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tc>
                  <a:txBody>
                    <a:bodyPr/>
                    <a:lstStyle/>
                    <a:p>
                      <a:pPr>
                        <a:lnSpc>
                          <a:spcPct val="100000"/>
                        </a:lnSpc>
                      </a:pPr>
                      <a:r>
                        <a:rPr lang="fr-FR" sz="1800" b="0" strike="noStrike" spc="-1">
                          <a:solidFill>
                            <a:srgbClr val="000000"/>
                          </a:solidFill>
                          <a:latin typeface="Century Gothic"/>
                        </a:rPr>
                        <a:t>Plus de 80%.</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DF0E7"/>
                    </a:solidFill>
                  </a:tcPr>
                </a:tc>
                <a:extLst>
                  <a:ext uri="{0D108BD9-81ED-4DB2-BD59-A6C34878D82A}">
                    <a16:rowId xmlns:a16="http://schemas.microsoft.com/office/drawing/2014/main" val="10004"/>
                  </a:ext>
                </a:extLst>
              </a:tr>
            </a:tbl>
          </a:graphicData>
        </a:graphic>
      </p:graphicFrame>
      <p:pic>
        <p:nvPicPr>
          <p:cNvPr id="113" name="Image 5"/>
          <p:cNvPicPr/>
          <p:nvPr/>
        </p:nvPicPr>
        <p:blipFill>
          <a:blip r:embed="rId2"/>
          <a:stretch/>
        </p:blipFill>
        <p:spPr>
          <a:xfrm>
            <a:off x="5474520" y="0"/>
            <a:ext cx="6716520" cy="685692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628</TotalTime>
  <Words>5986</Words>
  <Application>Microsoft Office PowerPoint</Application>
  <PresentationFormat>Grand écran</PresentationFormat>
  <Paragraphs>278</Paragraphs>
  <Slides>50</Slides>
  <Notes>0</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50</vt:i4>
      </vt:variant>
    </vt:vector>
  </HeadingPairs>
  <TitlesOfParts>
    <vt:vector size="63" baseType="lpstr">
      <vt:lpstr>Agency FB</vt:lpstr>
      <vt:lpstr>Alegreya</vt:lpstr>
      <vt:lpstr>Arial</vt:lpstr>
      <vt:lpstr>Blackadder ITC</vt:lpstr>
      <vt:lpstr>Calibri</vt:lpstr>
      <vt:lpstr>Century Gothic</vt:lpstr>
      <vt:lpstr>StarSymbol</vt:lpstr>
      <vt:lpstr>Symbol</vt:lpstr>
      <vt:lpstr>Times New Roman</vt:lpstr>
      <vt:lpstr>Wingdings</vt:lpstr>
      <vt:lpstr>Wingdings 3</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L’Asie, histoire et développement</dc:title>
  <dc:subject/>
  <dc:creator>FABIEN LEVY</dc:creator>
  <dc:description/>
  <cp:lastModifiedBy>FABIEN LEVY</cp:lastModifiedBy>
  <cp:revision>46</cp:revision>
  <dcterms:created xsi:type="dcterms:W3CDTF">2023-01-03T20:46:49Z</dcterms:created>
  <dcterms:modified xsi:type="dcterms:W3CDTF">2023-01-31T08:31:06Z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i4>38</vt:i4>
  </property>
</Properties>
</file>